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4" r:id="rId4"/>
  </p:sldMasterIdLst>
  <p:notesMasterIdLst>
    <p:notesMasterId r:id="rId31"/>
  </p:notesMasterIdLst>
  <p:handoutMasterIdLst>
    <p:handoutMasterId r:id="rId32"/>
  </p:handoutMasterIdLst>
  <p:sldIdLst>
    <p:sldId id="404" r:id="rId5"/>
    <p:sldId id="547" r:id="rId6"/>
    <p:sldId id="508" r:id="rId7"/>
    <p:sldId id="519" r:id="rId8"/>
    <p:sldId id="446" r:id="rId9"/>
    <p:sldId id="522" r:id="rId10"/>
    <p:sldId id="523" r:id="rId11"/>
    <p:sldId id="534" r:id="rId12"/>
    <p:sldId id="525" r:id="rId13"/>
    <p:sldId id="535" r:id="rId14"/>
    <p:sldId id="527" r:id="rId15"/>
    <p:sldId id="528" r:id="rId16"/>
    <p:sldId id="531" r:id="rId17"/>
    <p:sldId id="521" r:id="rId18"/>
    <p:sldId id="545" r:id="rId19"/>
    <p:sldId id="538" r:id="rId20"/>
    <p:sldId id="536" r:id="rId21"/>
    <p:sldId id="543" r:id="rId22"/>
    <p:sldId id="467" r:id="rId23"/>
    <p:sldId id="454" r:id="rId24"/>
    <p:sldId id="370" r:id="rId25"/>
    <p:sldId id="513" r:id="rId26"/>
    <p:sldId id="548" r:id="rId27"/>
    <p:sldId id="541" r:id="rId28"/>
    <p:sldId id="430" r:id="rId29"/>
    <p:sldId id="400" r:id="rId3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8B00"/>
    <a:srgbClr val="495800"/>
    <a:srgbClr val="6C3D9C"/>
    <a:srgbClr val="0070C0"/>
    <a:srgbClr val="EE2121"/>
    <a:srgbClr val="0B9DB8"/>
    <a:srgbClr val="00A1D8"/>
    <a:srgbClr val="990000"/>
    <a:srgbClr val="17970D"/>
    <a:srgbClr val="C365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6" autoAdjust="0"/>
    <p:restoredTop sz="95055" autoAdjust="0"/>
  </p:normalViewPr>
  <p:slideViewPr>
    <p:cSldViewPr snapToGrid="0" snapToObjects="1">
      <p:cViewPr varScale="1">
        <p:scale>
          <a:sx n="82" d="100"/>
          <a:sy n="82" d="100"/>
        </p:scale>
        <p:origin x="906" y="84"/>
      </p:cViewPr>
      <p:guideLst>
        <p:guide orient="horz" pos="1620"/>
        <p:guide pos="2903"/>
      </p:guideLst>
    </p:cSldViewPr>
  </p:slideViewPr>
  <p:notesTextViewPr>
    <p:cViewPr>
      <p:scale>
        <a:sx n="100" d="100"/>
        <a:sy n="100" d="100"/>
      </p:scale>
      <p:origin x="0" y="0"/>
    </p:cViewPr>
  </p:notesTextViewPr>
  <p:sorterViewPr>
    <p:cViewPr>
      <p:scale>
        <a:sx n="149" d="100"/>
        <a:sy n="149" d="100"/>
      </p:scale>
      <p:origin x="0" y="53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image" Target="../media/image55.jpeg"/><Relationship Id="rId4" Type="http://schemas.openxmlformats.org/officeDocument/2006/relationships/image" Target="../media/image5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ED9FF-2942-4D55-A8E6-F8D2C48D623A}" type="doc">
      <dgm:prSet loTypeId="urn:microsoft.com/office/officeart/2008/layout/HexagonCluster" loCatId="picture" qsTypeId="urn:microsoft.com/office/officeart/2005/8/quickstyle/simple1" qsCatId="simple" csTypeId="urn:microsoft.com/office/officeart/2005/8/colors/colorful5" csCatId="colorful" phldr="1"/>
      <dgm:spPr/>
      <dgm:t>
        <a:bodyPr/>
        <a:lstStyle/>
        <a:p>
          <a:endParaRPr lang="es-CO"/>
        </a:p>
      </dgm:t>
    </dgm:pt>
    <dgm:pt modelId="{C106496D-E702-41B1-8781-A6BBC4C33AE3}">
      <dgm:prSet phldrT="[Texto]" custT="1"/>
      <dgm:spPr/>
      <dgm:t>
        <a:bodyPr/>
        <a:lstStyle/>
        <a:p>
          <a:r>
            <a:rPr lang="es-ES" sz="2000" b="1" i="1" dirty="0">
              <a:latin typeface="+mj-lt"/>
            </a:rPr>
            <a:t>Open </a:t>
          </a:r>
          <a:r>
            <a:rPr lang="es-ES" sz="2000" b="1" i="1" dirty="0" err="1">
              <a:latin typeface="+mj-lt"/>
            </a:rPr>
            <a:t>Banking</a:t>
          </a:r>
          <a:r>
            <a:rPr lang="es-ES" sz="2000" b="1" dirty="0">
              <a:latin typeface="+mj-lt"/>
            </a:rPr>
            <a:t> </a:t>
          </a:r>
          <a:endParaRPr lang="es-CO" sz="2000" b="1" dirty="0">
            <a:latin typeface="+mj-lt"/>
          </a:endParaRPr>
        </a:p>
      </dgm:t>
    </dgm:pt>
    <dgm:pt modelId="{9601C8AD-D2FA-4605-9015-C3CC48267A09}" type="parTrans" cxnId="{2DFD739A-9204-4737-BBE2-F34656EE646E}">
      <dgm:prSet/>
      <dgm:spPr/>
      <dgm:t>
        <a:bodyPr/>
        <a:lstStyle/>
        <a:p>
          <a:endParaRPr lang="es-CO"/>
        </a:p>
      </dgm:t>
    </dgm:pt>
    <dgm:pt modelId="{6606D6F7-4CE3-48F2-99AD-42D09439BFBE}" type="sibTrans" cxnId="{2DFD739A-9204-4737-BBE2-F34656EE646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a:ln w="28575">
          <a:solidFill>
            <a:srgbClr val="6C3D9C"/>
          </a:solidFill>
        </a:ln>
      </dgm:spPr>
      <dgm:t>
        <a:bodyPr/>
        <a:lstStyle/>
        <a:p>
          <a:endParaRPr lang="es-CO"/>
        </a:p>
      </dgm:t>
    </dgm:pt>
    <dgm:pt modelId="{11B1E956-9A9A-443C-A5DF-8E7009FA028D}">
      <dgm:prSet phldrT="[Texto]" custT="1"/>
      <dgm:spPr>
        <a:solidFill>
          <a:srgbClr val="0070C0"/>
        </a:solidFill>
        <a:ln>
          <a:solidFill>
            <a:srgbClr val="0070C0"/>
          </a:solidFill>
        </a:ln>
      </dgm:spPr>
      <dgm:t>
        <a:bodyPr/>
        <a:lstStyle/>
        <a:p>
          <a:r>
            <a:rPr lang="es-ES" sz="1800" b="1" dirty="0">
              <a:latin typeface="+mj-lt"/>
            </a:rPr>
            <a:t>Régimen de inversión</a:t>
          </a:r>
          <a:endParaRPr lang="es-CO" sz="1800" b="1" dirty="0">
            <a:latin typeface="+mj-lt"/>
          </a:endParaRPr>
        </a:p>
      </dgm:t>
    </dgm:pt>
    <dgm:pt modelId="{B55DBD28-0478-466A-A47D-0F4887866BC0}" type="parTrans" cxnId="{3273E305-1055-4C98-81A8-1D042488B1F5}">
      <dgm:prSet/>
      <dgm:spPr/>
      <dgm:t>
        <a:bodyPr/>
        <a:lstStyle/>
        <a:p>
          <a:endParaRPr lang="es-CO"/>
        </a:p>
      </dgm:t>
    </dgm:pt>
    <dgm:pt modelId="{DC19CC39-54F4-4AC7-84D3-243F803305F2}" type="sibTrans" cxnId="{3273E305-1055-4C98-81A8-1D042488B1F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8575">
          <a:solidFill>
            <a:srgbClr val="0070C0"/>
          </a:solidFill>
        </a:ln>
      </dgm:spPr>
      <dgm:t>
        <a:bodyPr/>
        <a:lstStyle/>
        <a:p>
          <a:endParaRPr lang="es-CO"/>
        </a:p>
      </dgm:t>
    </dgm:pt>
    <dgm:pt modelId="{13F950CD-5EDE-4BB3-A7AA-2453187498F9}">
      <dgm:prSet phldrT="[Texto]" custT="1"/>
      <dgm:spPr>
        <a:solidFill>
          <a:srgbClr val="EE2121"/>
        </a:solidFill>
        <a:ln>
          <a:solidFill>
            <a:srgbClr val="EE2121"/>
          </a:solidFill>
        </a:ln>
      </dgm:spPr>
      <dgm:t>
        <a:bodyPr/>
        <a:lstStyle/>
        <a:p>
          <a:r>
            <a:rPr lang="es-ES" sz="2200" b="1" dirty="0" err="1">
              <a:latin typeface="+mj-lt"/>
            </a:rPr>
            <a:t>Sandbox</a:t>
          </a:r>
          <a:endParaRPr lang="es-CO" sz="2200" b="1" dirty="0">
            <a:latin typeface="+mj-lt"/>
          </a:endParaRPr>
        </a:p>
      </dgm:t>
    </dgm:pt>
    <dgm:pt modelId="{F6B6ED50-C710-4411-80F5-7A4760C59DDF}" type="parTrans" cxnId="{5A515CE2-6F1B-4241-BF3B-278D235C2DD9}">
      <dgm:prSet/>
      <dgm:spPr/>
      <dgm:t>
        <a:bodyPr/>
        <a:lstStyle/>
        <a:p>
          <a:endParaRPr lang="es-CO"/>
        </a:p>
      </dgm:t>
    </dgm:pt>
    <dgm:pt modelId="{C853DDF9-3620-45A2-93B3-6B36980663F5}" type="sibTrans" cxnId="{5A515CE2-6F1B-4241-BF3B-278D235C2DD9}">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28575">
          <a:solidFill>
            <a:srgbClr val="EE2121"/>
          </a:solidFill>
        </a:ln>
      </dgm:spPr>
      <dgm:t>
        <a:bodyPr/>
        <a:lstStyle/>
        <a:p>
          <a:endParaRPr lang="es-CO"/>
        </a:p>
      </dgm:t>
    </dgm:pt>
    <dgm:pt modelId="{4277F4B8-AFE2-CD41-A6BF-FD7946E60F3A}">
      <dgm:prSet phldrT="[Texto]" custT="1"/>
      <dgm:spPr>
        <a:solidFill>
          <a:srgbClr val="758B00"/>
        </a:solidFill>
        <a:ln>
          <a:solidFill>
            <a:srgbClr val="758B00"/>
          </a:solidFill>
        </a:ln>
      </dgm:spPr>
      <dgm:t>
        <a:bodyPr/>
        <a:lstStyle/>
        <a:p>
          <a:r>
            <a:rPr lang="es-ES" sz="2700" b="1" dirty="0">
              <a:latin typeface="+mj-lt"/>
            </a:rPr>
            <a:t>Hub</a:t>
          </a:r>
          <a:endParaRPr lang="es-CO" sz="2700" b="1" dirty="0">
            <a:latin typeface="+mj-lt"/>
          </a:endParaRPr>
        </a:p>
      </dgm:t>
    </dgm:pt>
    <dgm:pt modelId="{BB5156B7-D772-114A-9521-59621B121E62}" type="sibTrans" cxnId="{4B01C559-0898-8B44-AA1C-6E2125D260EB}">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a:ln w="28575">
          <a:solidFill>
            <a:srgbClr val="758B00"/>
          </a:solidFill>
        </a:ln>
      </dgm:spPr>
      <dgm:t>
        <a:bodyPr/>
        <a:lstStyle/>
        <a:p>
          <a:endParaRPr lang="en-US"/>
        </a:p>
      </dgm:t>
    </dgm:pt>
    <dgm:pt modelId="{AAAB42D8-5569-0742-849A-CB8042FD0B6E}" type="parTrans" cxnId="{4B01C559-0898-8B44-AA1C-6E2125D260EB}">
      <dgm:prSet/>
      <dgm:spPr/>
      <dgm:t>
        <a:bodyPr/>
        <a:lstStyle/>
        <a:p>
          <a:endParaRPr lang="en-US"/>
        </a:p>
      </dgm:t>
    </dgm:pt>
    <dgm:pt modelId="{1A7E6390-9BD6-4632-ABDF-012777DE163D}" type="pres">
      <dgm:prSet presAssocID="{394ED9FF-2942-4D55-A8E6-F8D2C48D623A}" presName="Name0" presStyleCnt="0">
        <dgm:presLayoutVars>
          <dgm:chMax val="21"/>
          <dgm:chPref val="21"/>
        </dgm:presLayoutVars>
      </dgm:prSet>
      <dgm:spPr/>
      <dgm:t>
        <a:bodyPr/>
        <a:lstStyle/>
        <a:p>
          <a:endParaRPr lang="es-CO"/>
        </a:p>
      </dgm:t>
    </dgm:pt>
    <dgm:pt modelId="{A5027856-9059-4860-9A4B-56FC4F9798D0}" type="pres">
      <dgm:prSet presAssocID="{C106496D-E702-41B1-8781-A6BBC4C33AE3}" presName="text1" presStyleCnt="0"/>
      <dgm:spPr/>
    </dgm:pt>
    <dgm:pt modelId="{2E967CEB-0B14-4784-8F48-F3051623CF65}" type="pres">
      <dgm:prSet presAssocID="{C106496D-E702-41B1-8781-A6BBC4C33AE3}" presName="textRepeatNode" presStyleLbl="alignNode1" presStyleIdx="0" presStyleCnt="4">
        <dgm:presLayoutVars>
          <dgm:chMax val="0"/>
          <dgm:chPref val="0"/>
          <dgm:bulletEnabled val="1"/>
        </dgm:presLayoutVars>
      </dgm:prSet>
      <dgm:spPr/>
      <dgm:t>
        <a:bodyPr/>
        <a:lstStyle/>
        <a:p>
          <a:endParaRPr lang="es-CO"/>
        </a:p>
      </dgm:t>
    </dgm:pt>
    <dgm:pt modelId="{77DD1973-257A-4B4A-892C-592E6708AF3D}" type="pres">
      <dgm:prSet presAssocID="{C106496D-E702-41B1-8781-A6BBC4C33AE3}" presName="textaccent1" presStyleCnt="0"/>
      <dgm:spPr/>
    </dgm:pt>
    <dgm:pt modelId="{C8ABB4CB-1589-47FF-A3AF-AF3C14C876E0}" type="pres">
      <dgm:prSet presAssocID="{C106496D-E702-41B1-8781-A6BBC4C33AE3}" presName="accentRepeatNode" presStyleLbl="solidAlignAcc1" presStyleIdx="0" presStyleCnt="8"/>
      <dgm:spPr/>
    </dgm:pt>
    <dgm:pt modelId="{1E5005B4-DB32-43E5-A074-6C6DEF014043}" type="pres">
      <dgm:prSet presAssocID="{6606D6F7-4CE3-48F2-99AD-42D09439BFBE}" presName="image1" presStyleCnt="0"/>
      <dgm:spPr/>
    </dgm:pt>
    <dgm:pt modelId="{4DAEC293-952E-4E12-A848-2DDF4E8B513A}" type="pres">
      <dgm:prSet presAssocID="{6606D6F7-4CE3-48F2-99AD-42D09439BFBE}" presName="imageRepeatNode" presStyleLbl="alignAcc1" presStyleIdx="0" presStyleCnt="4"/>
      <dgm:spPr/>
      <dgm:t>
        <a:bodyPr/>
        <a:lstStyle/>
        <a:p>
          <a:endParaRPr lang="es-CO"/>
        </a:p>
      </dgm:t>
    </dgm:pt>
    <dgm:pt modelId="{BEEA5718-8F1A-47E1-B4A7-3515C746DDF5}" type="pres">
      <dgm:prSet presAssocID="{6606D6F7-4CE3-48F2-99AD-42D09439BFBE}" presName="imageaccent1" presStyleCnt="0"/>
      <dgm:spPr/>
    </dgm:pt>
    <dgm:pt modelId="{3B576B8A-646B-4593-B1B6-EA100E52EA12}" type="pres">
      <dgm:prSet presAssocID="{6606D6F7-4CE3-48F2-99AD-42D09439BFBE}" presName="accentRepeatNode" presStyleLbl="solidAlignAcc1" presStyleIdx="1" presStyleCnt="8"/>
      <dgm:spPr>
        <a:noFill/>
        <a:ln>
          <a:noFill/>
        </a:ln>
      </dgm:spPr>
    </dgm:pt>
    <dgm:pt modelId="{524A4C06-134C-4EBD-871E-3069FEDE8808}" type="pres">
      <dgm:prSet presAssocID="{11B1E956-9A9A-443C-A5DF-8E7009FA028D}" presName="text2" presStyleCnt="0"/>
      <dgm:spPr/>
    </dgm:pt>
    <dgm:pt modelId="{1919441F-285D-4F0F-8E8C-96CFA64F78A6}" type="pres">
      <dgm:prSet presAssocID="{11B1E956-9A9A-443C-A5DF-8E7009FA028D}" presName="textRepeatNode" presStyleLbl="alignNode1" presStyleIdx="1" presStyleCnt="4" custLinFactNeighborX="1043" custLinFactNeighborY="1815">
        <dgm:presLayoutVars>
          <dgm:chMax val="0"/>
          <dgm:chPref val="0"/>
          <dgm:bulletEnabled val="1"/>
        </dgm:presLayoutVars>
      </dgm:prSet>
      <dgm:spPr/>
      <dgm:t>
        <a:bodyPr/>
        <a:lstStyle/>
        <a:p>
          <a:endParaRPr lang="es-CO"/>
        </a:p>
      </dgm:t>
    </dgm:pt>
    <dgm:pt modelId="{DD138D60-5712-4E5A-89DC-562D1401055A}" type="pres">
      <dgm:prSet presAssocID="{11B1E956-9A9A-443C-A5DF-8E7009FA028D}" presName="textaccent2" presStyleCnt="0"/>
      <dgm:spPr/>
    </dgm:pt>
    <dgm:pt modelId="{8142BB1D-6085-4ECF-B70E-79F4EC7951DD}" type="pres">
      <dgm:prSet presAssocID="{11B1E956-9A9A-443C-A5DF-8E7009FA028D}" presName="accentRepeatNode" presStyleLbl="solidAlignAcc1" presStyleIdx="2" presStyleCnt="8"/>
      <dgm:spPr>
        <a:ln>
          <a:solidFill>
            <a:srgbClr val="0070C0"/>
          </a:solidFill>
        </a:ln>
      </dgm:spPr>
    </dgm:pt>
    <dgm:pt modelId="{6D87364E-0BEC-4F6C-8723-0E0D070918F6}" type="pres">
      <dgm:prSet presAssocID="{DC19CC39-54F4-4AC7-84D3-243F803305F2}" presName="image2" presStyleCnt="0"/>
      <dgm:spPr/>
    </dgm:pt>
    <dgm:pt modelId="{920236D9-E57C-4C9B-B8EE-BF589A0FEB1D}" type="pres">
      <dgm:prSet presAssocID="{DC19CC39-54F4-4AC7-84D3-243F803305F2}" presName="imageRepeatNode" presStyleLbl="alignAcc1" presStyleIdx="1" presStyleCnt="4"/>
      <dgm:spPr/>
      <dgm:t>
        <a:bodyPr/>
        <a:lstStyle/>
        <a:p>
          <a:endParaRPr lang="es-CO"/>
        </a:p>
      </dgm:t>
    </dgm:pt>
    <dgm:pt modelId="{B4F57097-7D26-4208-ADC7-AB9CB4567CE6}" type="pres">
      <dgm:prSet presAssocID="{DC19CC39-54F4-4AC7-84D3-243F803305F2}" presName="imageaccent2" presStyleCnt="0"/>
      <dgm:spPr/>
    </dgm:pt>
    <dgm:pt modelId="{36390D21-82EB-42C9-BC89-7957869E723F}" type="pres">
      <dgm:prSet presAssocID="{DC19CC39-54F4-4AC7-84D3-243F803305F2}" presName="accentRepeatNode" presStyleLbl="solidAlignAcc1" presStyleIdx="3" presStyleCnt="8"/>
      <dgm:spPr>
        <a:noFill/>
        <a:ln>
          <a:noFill/>
        </a:ln>
      </dgm:spPr>
    </dgm:pt>
    <dgm:pt modelId="{0C845DEC-9C13-4F64-8BD3-0F40F80F98B0}" type="pres">
      <dgm:prSet presAssocID="{13F950CD-5EDE-4BB3-A7AA-2453187498F9}" presName="text3" presStyleCnt="0"/>
      <dgm:spPr/>
    </dgm:pt>
    <dgm:pt modelId="{3717B7A8-F45E-4749-80EC-FFADF7DEBF22}" type="pres">
      <dgm:prSet presAssocID="{13F950CD-5EDE-4BB3-A7AA-2453187498F9}" presName="textRepeatNode" presStyleLbl="alignNode1" presStyleIdx="2" presStyleCnt="4">
        <dgm:presLayoutVars>
          <dgm:chMax val="0"/>
          <dgm:chPref val="0"/>
          <dgm:bulletEnabled val="1"/>
        </dgm:presLayoutVars>
      </dgm:prSet>
      <dgm:spPr/>
      <dgm:t>
        <a:bodyPr/>
        <a:lstStyle/>
        <a:p>
          <a:endParaRPr lang="es-CO"/>
        </a:p>
      </dgm:t>
    </dgm:pt>
    <dgm:pt modelId="{8A417585-E45F-417C-80B7-C94BEFE2CC33}" type="pres">
      <dgm:prSet presAssocID="{13F950CD-5EDE-4BB3-A7AA-2453187498F9}" presName="textaccent3" presStyleCnt="0"/>
      <dgm:spPr/>
    </dgm:pt>
    <dgm:pt modelId="{D23B1AD6-0099-4A7F-AAF2-79B27A6138ED}" type="pres">
      <dgm:prSet presAssocID="{13F950CD-5EDE-4BB3-A7AA-2453187498F9}" presName="accentRepeatNode" presStyleLbl="solidAlignAcc1" presStyleIdx="4" presStyleCnt="8"/>
      <dgm:spPr>
        <a:ln>
          <a:solidFill>
            <a:srgbClr val="EE2121"/>
          </a:solidFill>
        </a:ln>
      </dgm:spPr>
    </dgm:pt>
    <dgm:pt modelId="{3772B47E-5709-4D08-890F-E5E224E151D0}" type="pres">
      <dgm:prSet presAssocID="{C853DDF9-3620-45A2-93B3-6B36980663F5}" presName="image3" presStyleCnt="0"/>
      <dgm:spPr/>
    </dgm:pt>
    <dgm:pt modelId="{64A2E47A-BF2B-4109-BA67-C23E8DE610B4}" type="pres">
      <dgm:prSet presAssocID="{C853DDF9-3620-45A2-93B3-6B36980663F5}" presName="imageRepeatNode" presStyleLbl="alignAcc1" presStyleIdx="2" presStyleCnt="4" custLinFactNeighborX="6258" custLinFactNeighborY="-2791"/>
      <dgm:spPr/>
      <dgm:t>
        <a:bodyPr/>
        <a:lstStyle/>
        <a:p>
          <a:endParaRPr lang="es-CO"/>
        </a:p>
      </dgm:t>
    </dgm:pt>
    <dgm:pt modelId="{DCDB54CA-A2D8-4815-9232-1FFC9A5F2529}" type="pres">
      <dgm:prSet presAssocID="{C853DDF9-3620-45A2-93B3-6B36980663F5}" presName="imageaccent3" presStyleCnt="0"/>
      <dgm:spPr/>
    </dgm:pt>
    <dgm:pt modelId="{7AFFE805-3DA3-464E-9B68-95E37FDB044D}" type="pres">
      <dgm:prSet presAssocID="{C853DDF9-3620-45A2-93B3-6B36980663F5}" presName="accentRepeatNode" presStyleLbl="solidAlignAcc1" presStyleIdx="5" presStyleCnt="8"/>
      <dgm:spPr>
        <a:noFill/>
        <a:ln>
          <a:noFill/>
        </a:ln>
      </dgm:spPr>
    </dgm:pt>
    <dgm:pt modelId="{1306294D-1389-6549-B38E-F8EA617E21A2}" type="pres">
      <dgm:prSet presAssocID="{4277F4B8-AFE2-CD41-A6BF-FD7946E60F3A}" presName="text4" presStyleCnt="0"/>
      <dgm:spPr/>
    </dgm:pt>
    <dgm:pt modelId="{BD117E58-353B-474C-BEE7-E669426E9AC6}" type="pres">
      <dgm:prSet presAssocID="{4277F4B8-AFE2-CD41-A6BF-FD7946E60F3A}" presName="textRepeatNode" presStyleLbl="alignNode1" presStyleIdx="3" presStyleCnt="4" custLinFactNeighborX="3663" custLinFactNeighborY="2562">
        <dgm:presLayoutVars>
          <dgm:chMax val="0"/>
          <dgm:chPref val="0"/>
          <dgm:bulletEnabled val="1"/>
        </dgm:presLayoutVars>
      </dgm:prSet>
      <dgm:spPr/>
      <dgm:t>
        <a:bodyPr/>
        <a:lstStyle/>
        <a:p>
          <a:endParaRPr lang="es-CO"/>
        </a:p>
      </dgm:t>
    </dgm:pt>
    <dgm:pt modelId="{2F5A3F3B-64BF-EC44-93D2-A562427C9C74}" type="pres">
      <dgm:prSet presAssocID="{4277F4B8-AFE2-CD41-A6BF-FD7946E60F3A}" presName="textaccent4" presStyleCnt="0"/>
      <dgm:spPr/>
    </dgm:pt>
    <dgm:pt modelId="{2D780218-08AB-924D-9BEC-03B7BDFC2E9C}" type="pres">
      <dgm:prSet presAssocID="{4277F4B8-AFE2-CD41-A6BF-FD7946E60F3A}" presName="accentRepeatNode" presStyleLbl="solidAlignAcc1" presStyleIdx="6" presStyleCnt="8"/>
      <dgm:spPr>
        <a:ln>
          <a:solidFill>
            <a:srgbClr val="758B00"/>
          </a:solidFill>
        </a:ln>
      </dgm:spPr>
    </dgm:pt>
    <dgm:pt modelId="{415A750A-5432-1744-BA93-D4928B7F8493}" type="pres">
      <dgm:prSet presAssocID="{BB5156B7-D772-114A-9521-59621B121E62}" presName="image4" presStyleCnt="0"/>
      <dgm:spPr/>
    </dgm:pt>
    <dgm:pt modelId="{C26901F8-48DE-DE47-A4CE-1C4105E542F0}" type="pres">
      <dgm:prSet presAssocID="{BB5156B7-D772-114A-9521-59621B121E62}" presName="imageRepeatNode" presStyleLbl="alignAcc1" presStyleIdx="3" presStyleCnt="4" custLinFactY="-9077" custLinFactNeighborX="704" custLinFactNeighborY="-100000"/>
      <dgm:spPr/>
      <dgm:t>
        <a:bodyPr/>
        <a:lstStyle/>
        <a:p>
          <a:endParaRPr lang="es-CO"/>
        </a:p>
      </dgm:t>
    </dgm:pt>
    <dgm:pt modelId="{76350E49-D61B-CE42-ADBF-5184B63AAB27}" type="pres">
      <dgm:prSet presAssocID="{BB5156B7-D772-114A-9521-59621B121E62}" presName="imageaccent4" presStyleCnt="0"/>
      <dgm:spPr/>
    </dgm:pt>
    <dgm:pt modelId="{87753E8A-8895-704E-8356-AB8F87D32B83}" type="pres">
      <dgm:prSet presAssocID="{BB5156B7-D772-114A-9521-59621B121E62}" presName="accentRepeatNode" presStyleLbl="solidAlignAcc1" presStyleIdx="7" presStyleCnt="8"/>
      <dgm:spPr>
        <a:ln>
          <a:noFill/>
        </a:ln>
      </dgm:spPr>
    </dgm:pt>
  </dgm:ptLst>
  <dgm:cxnLst>
    <dgm:cxn modelId="{4B01C559-0898-8B44-AA1C-6E2125D260EB}" srcId="{394ED9FF-2942-4D55-A8E6-F8D2C48D623A}" destId="{4277F4B8-AFE2-CD41-A6BF-FD7946E60F3A}" srcOrd="3" destOrd="0" parTransId="{AAAB42D8-5569-0742-849A-CB8042FD0B6E}" sibTransId="{BB5156B7-D772-114A-9521-59621B121E62}"/>
    <dgm:cxn modelId="{08E3B224-AEC8-4F68-99F0-B38E099954A0}" type="presOf" srcId="{DC19CC39-54F4-4AC7-84D3-243F803305F2}" destId="{920236D9-E57C-4C9B-B8EE-BF589A0FEB1D}" srcOrd="0" destOrd="0" presId="urn:microsoft.com/office/officeart/2008/layout/HexagonCluster"/>
    <dgm:cxn modelId="{3A3976DF-47E0-4E02-8792-E12828E8EAE6}" type="presOf" srcId="{394ED9FF-2942-4D55-A8E6-F8D2C48D623A}" destId="{1A7E6390-9BD6-4632-ABDF-012777DE163D}" srcOrd="0" destOrd="0" presId="urn:microsoft.com/office/officeart/2008/layout/HexagonCluster"/>
    <dgm:cxn modelId="{6035FD55-B435-4087-B977-D059C7FDF45C}" type="presOf" srcId="{11B1E956-9A9A-443C-A5DF-8E7009FA028D}" destId="{1919441F-285D-4F0F-8E8C-96CFA64F78A6}" srcOrd="0" destOrd="0" presId="urn:microsoft.com/office/officeart/2008/layout/HexagonCluster"/>
    <dgm:cxn modelId="{2DFD739A-9204-4737-BBE2-F34656EE646E}" srcId="{394ED9FF-2942-4D55-A8E6-F8D2C48D623A}" destId="{C106496D-E702-41B1-8781-A6BBC4C33AE3}" srcOrd="0" destOrd="0" parTransId="{9601C8AD-D2FA-4605-9015-C3CC48267A09}" sibTransId="{6606D6F7-4CE3-48F2-99AD-42D09439BFBE}"/>
    <dgm:cxn modelId="{59DDCD2E-533A-9641-97A3-CE9CAFC0BB8D}" type="presOf" srcId="{BB5156B7-D772-114A-9521-59621B121E62}" destId="{C26901F8-48DE-DE47-A4CE-1C4105E542F0}" srcOrd="0" destOrd="0" presId="urn:microsoft.com/office/officeart/2008/layout/HexagonCluster"/>
    <dgm:cxn modelId="{E561F81D-29A1-4025-BE57-69901BA3435C}" type="presOf" srcId="{6606D6F7-4CE3-48F2-99AD-42D09439BFBE}" destId="{4DAEC293-952E-4E12-A848-2DDF4E8B513A}" srcOrd="0" destOrd="0" presId="urn:microsoft.com/office/officeart/2008/layout/HexagonCluster"/>
    <dgm:cxn modelId="{34CA900C-2C4A-4369-B883-EFBA75325852}" type="presOf" srcId="{13F950CD-5EDE-4BB3-A7AA-2453187498F9}" destId="{3717B7A8-F45E-4749-80EC-FFADF7DEBF22}" srcOrd="0" destOrd="0" presId="urn:microsoft.com/office/officeart/2008/layout/HexagonCluster"/>
    <dgm:cxn modelId="{5A515CE2-6F1B-4241-BF3B-278D235C2DD9}" srcId="{394ED9FF-2942-4D55-A8E6-F8D2C48D623A}" destId="{13F950CD-5EDE-4BB3-A7AA-2453187498F9}" srcOrd="2" destOrd="0" parTransId="{F6B6ED50-C710-4411-80F5-7A4760C59DDF}" sibTransId="{C853DDF9-3620-45A2-93B3-6B36980663F5}"/>
    <dgm:cxn modelId="{C996BF07-ED54-6746-9FC4-1B971819AFFC}" type="presOf" srcId="{4277F4B8-AFE2-CD41-A6BF-FD7946E60F3A}" destId="{BD117E58-353B-474C-BEE7-E669426E9AC6}" srcOrd="0" destOrd="0" presId="urn:microsoft.com/office/officeart/2008/layout/HexagonCluster"/>
    <dgm:cxn modelId="{6B501940-A48C-4C0A-B810-EF0EF3143FB8}" type="presOf" srcId="{C853DDF9-3620-45A2-93B3-6B36980663F5}" destId="{64A2E47A-BF2B-4109-BA67-C23E8DE610B4}" srcOrd="0" destOrd="0" presId="urn:microsoft.com/office/officeart/2008/layout/HexagonCluster"/>
    <dgm:cxn modelId="{089883BA-B448-4766-B1D8-E493D6682A9B}" type="presOf" srcId="{C106496D-E702-41B1-8781-A6BBC4C33AE3}" destId="{2E967CEB-0B14-4784-8F48-F3051623CF65}" srcOrd="0" destOrd="0" presId="urn:microsoft.com/office/officeart/2008/layout/HexagonCluster"/>
    <dgm:cxn modelId="{3273E305-1055-4C98-81A8-1D042488B1F5}" srcId="{394ED9FF-2942-4D55-A8E6-F8D2C48D623A}" destId="{11B1E956-9A9A-443C-A5DF-8E7009FA028D}" srcOrd="1" destOrd="0" parTransId="{B55DBD28-0478-466A-A47D-0F4887866BC0}" sibTransId="{DC19CC39-54F4-4AC7-84D3-243F803305F2}"/>
    <dgm:cxn modelId="{E22BF84A-F39A-45B9-BB4F-8FFAB94B72E8}" type="presParOf" srcId="{1A7E6390-9BD6-4632-ABDF-012777DE163D}" destId="{A5027856-9059-4860-9A4B-56FC4F9798D0}" srcOrd="0" destOrd="0" presId="urn:microsoft.com/office/officeart/2008/layout/HexagonCluster"/>
    <dgm:cxn modelId="{E7AAD836-DDF5-4A37-9749-1D95173FA38A}" type="presParOf" srcId="{A5027856-9059-4860-9A4B-56FC4F9798D0}" destId="{2E967CEB-0B14-4784-8F48-F3051623CF65}" srcOrd="0" destOrd="0" presId="urn:microsoft.com/office/officeart/2008/layout/HexagonCluster"/>
    <dgm:cxn modelId="{7F6904C5-DF9E-4175-A4D9-777EF1F4908C}" type="presParOf" srcId="{1A7E6390-9BD6-4632-ABDF-012777DE163D}" destId="{77DD1973-257A-4B4A-892C-592E6708AF3D}" srcOrd="1" destOrd="0" presId="urn:microsoft.com/office/officeart/2008/layout/HexagonCluster"/>
    <dgm:cxn modelId="{9502AEFC-92F7-440B-B86C-0F874EE4FD95}" type="presParOf" srcId="{77DD1973-257A-4B4A-892C-592E6708AF3D}" destId="{C8ABB4CB-1589-47FF-A3AF-AF3C14C876E0}" srcOrd="0" destOrd="0" presId="urn:microsoft.com/office/officeart/2008/layout/HexagonCluster"/>
    <dgm:cxn modelId="{7BC476E4-C40F-4626-A4B7-F575EA5D0081}" type="presParOf" srcId="{1A7E6390-9BD6-4632-ABDF-012777DE163D}" destId="{1E5005B4-DB32-43E5-A074-6C6DEF014043}" srcOrd="2" destOrd="0" presId="urn:microsoft.com/office/officeart/2008/layout/HexagonCluster"/>
    <dgm:cxn modelId="{0F1A0E44-F2AD-4252-9FEA-AA9367A8809B}" type="presParOf" srcId="{1E5005B4-DB32-43E5-A074-6C6DEF014043}" destId="{4DAEC293-952E-4E12-A848-2DDF4E8B513A}" srcOrd="0" destOrd="0" presId="urn:microsoft.com/office/officeart/2008/layout/HexagonCluster"/>
    <dgm:cxn modelId="{460020A6-8269-412F-91D4-30C07969232D}" type="presParOf" srcId="{1A7E6390-9BD6-4632-ABDF-012777DE163D}" destId="{BEEA5718-8F1A-47E1-B4A7-3515C746DDF5}" srcOrd="3" destOrd="0" presId="urn:microsoft.com/office/officeart/2008/layout/HexagonCluster"/>
    <dgm:cxn modelId="{6DC2E9D0-668A-4129-AA3F-667AA1EB77D5}" type="presParOf" srcId="{BEEA5718-8F1A-47E1-B4A7-3515C746DDF5}" destId="{3B576B8A-646B-4593-B1B6-EA100E52EA12}" srcOrd="0" destOrd="0" presId="urn:microsoft.com/office/officeart/2008/layout/HexagonCluster"/>
    <dgm:cxn modelId="{1947BEA0-48FD-4EC1-8F4E-A3F0697AF2F1}" type="presParOf" srcId="{1A7E6390-9BD6-4632-ABDF-012777DE163D}" destId="{524A4C06-134C-4EBD-871E-3069FEDE8808}" srcOrd="4" destOrd="0" presId="urn:microsoft.com/office/officeart/2008/layout/HexagonCluster"/>
    <dgm:cxn modelId="{B2107984-1EAA-4015-8C10-F6ED4C423B93}" type="presParOf" srcId="{524A4C06-134C-4EBD-871E-3069FEDE8808}" destId="{1919441F-285D-4F0F-8E8C-96CFA64F78A6}" srcOrd="0" destOrd="0" presId="urn:microsoft.com/office/officeart/2008/layout/HexagonCluster"/>
    <dgm:cxn modelId="{A98F90C4-AB22-40E9-92E4-225CD02BD53A}" type="presParOf" srcId="{1A7E6390-9BD6-4632-ABDF-012777DE163D}" destId="{DD138D60-5712-4E5A-89DC-562D1401055A}" srcOrd="5" destOrd="0" presId="urn:microsoft.com/office/officeart/2008/layout/HexagonCluster"/>
    <dgm:cxn modelId="{9A135A94-F30B-4A94-81BE-292223E046DB}" type="presParOf" srcId="{DD138D60-5712-4E5A-89DC-562D1401055A}" destId="{8142BB1D-6085-4ECF-B70E-79F4EC7951DD}" srcOrd="0" destOrd="0" presId="urn:microsoft.com/office/officeart/2008/layout/HexagonCluster"/>
    <dgm:cxn modelId="{90C09CC6-D7F8-49AD-9BC4-F7ADCB481C80}" type="presParOf" srcId="{1A7E6390-9BD6-4632-ABDF-012777DE163D}" destId="{6D87364E-0BEC-4F6C-8723-0E0D070918F6}" srcOrd="6" destOrd="0" presId="urn:microsoft.com/office/officeart/2008/layout/HexagonCluster"/>
    <dgm:cxn modelId="{BA84003C-0A0E-4940-BAE8-D6D1B1055CF1}" type="presParOf" srcId="{6D87364E-0BEC-4F6C-8723-0E0D070918F6}" destId="{920236D9-E57C-4C9B-B8EE-BF589A0FEB1D}" srcOrd="0" destOrd="0" presId="urn:microsoft.com/office/officeart/2008/layout/HexagonCluster"/>
    <dgm:cxn modelId="{31FFF169-929C-4AF9-8449-EC7701E96ADE}" type="presParOf" srcId="{1A7E6390-9BD6-4632-ABDF-012777DE163D}" destId="{B4F57097-7D26-4208-ADC7-AB9CB4567CE6}" srcOrd="7" destOrd="0" presId="urn:microsoft.com/office/officeart/2008/layout/HexagonCluster"/>
    <dgm:cxn modelId="{60FA7962-366B-41CF-A3DB-97D7A553C316}" type="presParOf" srcId="{B4F57097-7D26-4208-ADC7-AB9CB4567CE6}" destId="{36390D21-82EB-42C9-BC89-7957869E723F}" srcOrd="0" destOrd="0" presId="urn:microsoft.com/office/officeart/2008/layout/HexagonCluster"/>
    <dgm:cxn modelId="{735E5EE8-92C8-4EDA-B85E-88D498719DD7}" type="presParOf" srcId="{1A7E6390-9BD6-4632-ABDF-012777DE163D}" destId="{0C845DEC-9C13-4F64-8BD3-0F40F80F98B0}" srcOrd="8" destOrd="0" presId="urn:microsoft.com/office/officeart/2008/layout/HexagonCluster"/>
    <dgm:cxn modelId="{AA6AC479-DE9C-4A8F-ACB0-8C5C65946F94}" type="presParOf" srcId="{0C845DEC-9C13-4F64-8BD3-0F40F80F98B0}" destId="{3717B7A8-F45E-4749-80EC-FFADF7DEBF22}" srcOrd="0" destOrd="0" presId="urn:microsoft.com/office/officeart/2008/layout/HexagonCluster"/>
    <dgm:cxn modelId="{CFD5E4C4-69A5-40F9-9D32-343F040A4DBF}" type="presParOf" srcId="{1A7E6390-9BD6-4632-ABDF-012777DE163D}" destId="{8A417585-E45F-417C-80B7-C94BEFE2CC33}" srcOrd="9" destOrd="0" presId="urn:microsoft.com/office/officeart/2008/layout/HexagonCluster"/>
    <dgm:cxn modelId="{43C63BCE-CE42-4C69-A984-F9B04B4871D0}" type="presParOf" srcId="{8A417585-E45F-417C-80B7-C94BEFE2CC33}" destId="{D23B1AD6-0099-4A7F-AAF2-79B27A6138ED}" srcOrd="0" destOrd="0" presId="urn:microsoft.com/office/officeart/2008/layout/HexagonCluster"/>
    <dgm:cxn modelId="{EF5CCF14-FFE3-4026-AECA-6EEAC4EE70F8}" type="presParOf" srcId="{1A7E6390-9BD6-4632-ABDF-012777DE163D}" destId="{3772B47E-5709-4D08-890F-E5E224E151D0}" srcOrd="10" destOrd="0" presId="urn:microsoft.com/office/officeart/2008/layout/HexagonCluster"/>
    <dgm:cxn modelId="{E4BEF7F1-8D93-45C7-ACBA-508B32C724CC}" type="presParOf" srcId="{3772B47E-5709-4D08-890F-E5E224E151D0}" destId="{64A2E47A-BF2B-4109-BA67-C23E8DE610B4}" srcOrd="0" destOrd="0" presId="urn:microsoft.com/office/officeart/2008/layout/HexagonCluster"/>
    <dgm:cxn modelId="{7D65DC17-5DA6-46BA-8A4A-76173DC515ED}" type="presParOf" srcId="{1A7E6390-9BD6-4632-ABDF-012777DE163D}" destId="{DCDB54CA-A2D8-4815-9232-1FFC9A5F2529}" srcOrd="11" destOrd="0" presId="urn:microsoft.com/office/officeart/2008/layout/HexagonCluster"/>
    <dgm:cxn modelId="{3B6E31B1-6A02-435C-AE6D-C303DC418E54}" type="presParOf" srcId="{DCDB54CA-A2D8-4815-9232-1FFC9A5F2529}" destId="{7AFFE805-3DA3-464E-9B68-95E37FDB044D}" srcOrd="0" destOrd="0" presId="urn:microsoft.com/office/officeart/2008/layout/HexagonCluster"/>
    <dgm:cxn modelId="{62C36051-6610-5D4C-9331-79C3A10A7EA1}" type="presParOf" srcId="{1A7E6390-9BD6-4632-ABDF-012777DE163D}" destId="{1306294D-1389-6549-B38E-F8EA617E21A2}" srcOrd="12" destOrd="0" presId="urn:microsoft.com/office/officeart/2008/layout/HexagonCluster"/>
    <dgm:cxn modelId="{D475DFE0-9CD7-7745-88F2-FEFE4260058C}" type="presParOf" srcId="{1306294D-1389-6549-B38E-F8EA617E21A2}" destId="{BD117E58-353B-474C-BEE7-E669426E9AC6}" srcOrd="0" destOrd="0" presId="urn:microsoft.com/office/officeart/2008/layout/HexagonCluster"/>
    <dgm:cxn modelId="{1FF1CE8B-130A-8F4B-8CD5-5A983B2F47DB}" type="presParOf" srcId="{1A7E6390-9BD6-4632-ABDF-012777DE163D}" destId="{2F5A3F3B-64BF-EC44-93D2-A562427C9C74}" srcOrd="13" destOrd="0" presId="urn:microsoft.com/office/officeart/2008/layout/HexagonCluster"/>
    <dgm:cxn modelId="{CA8CDC04-72C1-8D45-9B5C-6892936F03FF}" type="presParOf" srcId="{2F5A3F3B-64BF-EC44-93D2-A562427C9C74}" destId="{2D780218-08AB-924D-9BEC-03B7BDFC2E9C}" srcOrd="0" destOrd="0" presId="urn:microsoft.com/office/officeart/2008/layout/HexagonCluster"/>
    <dgm:cxn modelId="{B6E4A88E-4C37-9C47-92D6-7E009C9F147A}" type="presParOf" srcId="{1A7E6390-9BD6-4632-ABDF-012777DE163D}" destId="{415A750A-5432-1744-BA93-D4928B7F8493}" srcOrd="14" destOrd="0" presId="urn:microsoft.com/office/officeart/2008/layout/HexagonCluster"/>
    <dgm:cxn modelId="{97B42C0C-8870-2C4F-9DF8-7FE3937A330E}" type="presParOf" srcId="{415A750A-5432-1744-BA93-D4928B7F8493}" destId="{C26901F8-48DE-DE47-A4CE-1C4105E542F0}" srcOrd="0" destOrd="0" presId="urn:microsoft.com/office/officeart/2008/layout/HexagonCluster"/>
    <dgm:cxn modelId="{15A9CE5D-F963-A541-AFEE-BC8A31F45AB6}" type="presParOf" srcId="{1A7E6390-9BD6-4632-ABDF-012777DE163D}" destId="{76350E49-D61B-CE42-ADBF-5184B63AAB27}" srcOrd="15" destOrd="0" presId="urn:microsoft.com/office/officeart/2008/layout/HexagonCluster"/>
    <dgm:cxn modelId="{BAC33A33-D882-FD4C-B70F-F44657A6CBBA}" type="presParOf" srcId="{76350E49-D61B-CE42-ADBF-5184B63AAB27}" destId="{87753E8A-8895-704E-8356-AB8F87D32B8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C8A7A4-4426-469D-8669-44E4A397F5B0}" type="doc">
      <dgm:prSet loTypeId="urn:microsoft.com/office/officeart/2005/8/layout/cycle3" loCatId="cycle" qsTypeId="urn:microsoft.com/office/officeart/2005/8/quickstyle/simple1" qsCatId="simple" csTypeId="urn:microsoft.com/office/officeart/2005/8/colors/accent2_3" csCatId="accent2" phldr="1"/>
      <dgm:spPr/>
      <dgm:t>
        <a:bodyPr/>
        <a:lstStyle/>
        <a:p>
          <a:endParaRPr lang="es-CO"/>
        </a:p>
      </dgm:t>
    </dgm:pt>
    <dgm:pt modelId="{41716629-A3AC-48B0-8003-BB6ACE7EF59E}">
      <dgm:prSet phldrT="[Texto]"/>
      <dgm:spPr>
        <a:solidFill>
          <a:srgbClr val="EE2121"/>
        </a:solidFill>
      </dgm:spPr>
      <dgm:t>
        <a:bodyPr/>
        <a:lstStyle/>
        <a:p>
          <a:r>
            <a:rPr lang="es-ES" b="1" dirty="0">
              <a:effectLst>
                <a:outerShdw blurRad="38100" dist="38100" dir="2700000" algn="tl">
                  <a:srgbClr val="000000">
                    <a:alpha val="43137"/>
                  </a:srgbClr>
                </a:outerShdw>
              </a:effectLst>
              <a:latin typeface="+mj-lt"/>
            </a:rPr>
            <a:t>Identificación de avances tecnológicos</a:t>
          </a:r>
          <a:endParaRPr lang="es-CO" b="1" dirty="0">
            <a:effectLst>
              <a:outerShdw blurRad="38100" dist="38100" dir="2700000" algn="tl">
                <a:srgbClr val="000000">
                  <a:alpha val="43137"/>
                </a:srgbClr>
              </a:outerShdw>
            </a:effectLst>
            <a:latin typeface="+mj-lt"/>
          </a:endParaRPr>
        </a:p>
      </dgm:t>
    </dgm:pt>
    <dgm:pt modelId="{F49C2D8F-B7FE-4D75-AA80-4220509CDFAD}" type="parTrans" cxnId="{13F09742-F88C-4EF9-B892-9BEAF0729542}">
      <dgm:prSet/>
      <dgm:spPr/>
      <dgm:t>
        <a:bodyPr/>
        <a:lstStyle/>
        <a:p>
          <a:endParaRPr lang="es-CO"/>
        </a:p>
      </dgm:t>
    </dgm:pt>
    <dgm:pt modelId="{BE0D3EE1-5010-4B2E-AC17-281750332F24}" type="sibTrans" cxnId="{13F09742-F88C-4EF9-B892-9BEAF0729542}">
      <dgm:prSet/>
      <dgm:spPr>
        <a:solidFill>
          <a:schemeClr val="bg1">
            <a:lumMod val="85000"/>
          </a:schemeClr>
        </a:solidFill>
      </dgm:spPr>
      <dgm:t>
        <a:bodyPr/>
        <a:lstStyle/>
        <a:p>
          <a:endParaRPr lang="es-CO"/>
        </a:p>
      </dgm:t>
    </dgm:pt>
    <dgm:pt modelId="{806D0BF2-E37D-4122-B0C1-8D61A4CACE4E}">
      <dgm:prSet phldrT="[Texto]"/>
      <dgm:spPr>
        <a:solidFill>
          <a:srgbClr val="00A1D8"/>
        </a:solidFill>
      </dgm:spPr>
      <dgm:t>
        <a:bodyPr/>
        <a:lstStyle/>
        <a:p>
          <a:r>
            <a:rPr lang="es-ES" b="1" dirty="0">
              <a:effectLst>
                <a:outerShdw blurRad="38100" dist="38100" dir="2700000" algn="tl">
                  <a:srgbClr val="000000">
                    <a:alpha val="43137"/>
                  </a:srgbClr>
                </a:outerShdw>
              </a:effectLst>
              <a:latin typeface="+mj-lt"/>
            </a:rPr>
            <a:t>Análisis de las necesidades específicas</a:t>
          </a:r>
          <a:endParaRPr lang="es-CO" b="1" dirty="0">
            <a:effectLst>
              <a:outerShdw blurRad="38100" dist="38100" dir="2700000" algn="tl">
                <a:srgbClr val="000000">
                  <a:alpha val="43137"/>
                </a:srgbClr>
              </a:outerShdw>
            </a:effectLst>
            <a:latin typeface="+mj-lt"/>
          </a:endParaRPr>
        </a:p>
      </dgm:t>
    </dgm:pt>
    <dgm:pt modelId="{A636049B-6B86-4AB2-840E-557252F87005}" type="parTrans" cxnId="{58407A5A-D27E-4AF0-A603-3DAA6F343FCD}">
      <dgm:prSet/>
      <dgm:spPr/>
      <dgm:t>
        <a:bodyPr/>
        <a:lstStyle/>
        <a:p>
          <a:endParaRPr lang="es-CO"/>
        </a:p>
      </dgm:t>
    </dgm:pt>
    <dgm:pt modelId="{B563094B-7E9F-4674-B35A-40FF534DB296}" type="sibTrans" cxnId="{58407A5A-D27E-4AF0-A603-3DAA6F343FCD}">
      <dgm:prSet/>
      <dgm:spPr/>
      <dgm:t>
        <a:bodyPr/>
        <a:lstStyle/>
        <a:p>
          <a:endParaRPr lang="es-CO"/>
        </a:p>
      </dgm:t>
    </dgm:pt>
    <dgm:pt modelId="{0E2FCEAD-9D78-400F-A707-53E9B2E47F0F}">
      <dgm:prSet phldrT="[Texto]"/>
      <dgm:spPr>
        <a:solidFill>
          <a:srgbClr val="758B00"/>
        </a:solidFill>
      </dgm:spPr>
      <dgm:t>
        <a:bodyPr/>
        <a:lstStyle/>
        <a:p>
          <a:r>
            <a:rPr lang="es-ES" b="1" dirty="0">
              <a:effectLst>
                <a:outerShdw blurRad="38100" dist="38100" dir="2700000" algn="tl">
                  <a:srgbClr val="000000">
                    <a:alpha val="43137"/>
                  </a:srgbClr>
                </a:outerShdw>
              </a:effectLst>
              <a:latin typeface="+mj-lt"/>
            </a:rPr>
            <a:t>Ambiente de pruebas controlado</a:t>
          </a:r>
          <a:endParaRPr lang="es-CO" b="1" dirty="0">
            <a:effectLst>
              <a:outerShdw blurRad="38100" dist="38100" dir="2700000" algn="tl">
                <a:srgbClr val="000000">
                  <a:alpha val="43137"/>
                </a:srgbClr>
              </a:outerShdw>
            </a:effectLst>
            <a:latin typeface="+mj-lt"/>
          </a:endParaRPr>
        </a:p>
      </dgm:t>
    </dgm:pt>
    <dgm:pt modelId="{0CCB19EF-4CB4-412E-96DA-17839ED7D01D}" type="parTrans" cxnId="{50CE551A-F357-4A7B-9962-218F6C1CF7A4}">
      <dgm:prSet/>
      <dgm:spPr/>
      <dgm:t>
        <a:bodyPr/>
        <a:lstStyle/>
        <a:p>
          <a:endParaRPr lang="es-CO"/>
        </a:p>
      </dgm:t>
    </dgm:pt>
    <dgm:pt modelId="{B385F8B9-F6F8-4C0B-9F4B-8AE6C7E12E7D}" type="sibTrans" cxnId="{50CE551A-F357-4A7B-9962-218F6C1CF7A4}">
      <dgm:prSet/>
      <dgm:spPr/>
      <dgm:t>
        <a:bodyPr/>
        <a:lstStyle/>
        <a:p>
          <a:endParaRPr lang="es-CO"/>
        </a:p>
      </dgm:t>
    </dgm:pt>
    <dgm:pt modelId="{9FA8150D-0272-454A-A418-B4131F00032B}">
      <dgm:prSet phldrT="[Texto]"/>
      <dgm:spPr>
        <a:solidFill>
          <a:srgbClr val="6C3D9C"/>
        </a:solidFill>
      </dgm:spPr>
      <dgm:t>
        <a:bodyPr/>
        <a:lstStyle/>
        <a:p>
          <a:r>
            <a:rPr lang="es-ES" b="1" dirty="0">
              <a:effectLst>
                <a:outerShdw blurRad="38100" dist="38100" dir="2700000" algn="tl">
                  <a:srgbClr val="000000">
                    <a:alpha val="43137"/>
                  </a:srgbClr>
                </a:outerShdw>
              </a:effectLst>
              <a:latin typeface="+mj-lt"/>
            </a:rPr>
            <a:t>Experiencia para el Supervisor</a:t>
          </a:r>
          <a:endParaRPr lang="es-CO" b="1" dirty="0">
            <a:effectLst>
              <a:outerShdw blurRad="38100" dist="38100" dir="2700000" algn="tl">
                <a:srgbClr val="000000">
                  <a:alpha val="43137"/>
                </a:srgbClr>
              </a:outerShdw>
            </a:effectLst>
            <a:latin typeface="+mj-lt"/>
          </a:endParaRPr>
        </a:p>
      </dgm:t>
    </dgm:pt>
    <dgm:pt modelId="{69438AAF-92A1-490A-A53C-A36DBDCC4759}" type="parTrans" cxnId="{44050DD5-A390-471A-AD99-91756FCBA0CF}">
      <dgm:prSet/>
      <dgm:spPr/>
      <dgm:t>
        <a:bodyPr/>
        <a:lstStyle/>
        <a:p>
          <a:endParaRPr lang="es-CO"/>
        </a:p>
      </dgm:t>
    </dgm:pt>
    <dgm:pt modelId="{AA950525-322F-4AC1-B86C-6675B45366B8}" type="sibTrans" cxnId="{44050DD5-A390-471A-AD99-91756FCBA0CF}">
      <dgm:prSet/>
      <dgm:spPr/>
      <dgm:t>
        <a:bodyPr/>
        <a:lstStyle/>
        <a:p>
          <a:endParaRPr lang="es-CO"/>
        </a:p>
      </dgm:t>
    </dgm:pt>
    <dgm:pt modelId="{A0458F05-B733-4A6A-817A-A2B1D4755ADB}">
      <dgm:prSet phldrT="[Texto]"/>
      <dgm:spPr>
        <a:solidFill>
          <a:schemeClr val="tx2">
            <a:lumMod val="75000"/>
          </a:schemeClr>
        </a:solidFill>
      </dgm:spPr>
      <dgm:t>
        <a:bodyPr/>
        <a:lstStyle/>
        <a:p>
          <a:r>
            <a:rPr lang="es-ES" b="1" dirty="0">
              <a:effectLst>
                <a:outerShdw blurRad="38100" dist="38100" dir="2700000" algn="tl">
                  <a:srgbClr val="000000">
                    <a:alpha val="43137"/>
                  </a:srgbClr>
                </a:outerShdw>
              </a:effectLst>
              <a:latin typeface="+mj-lt"/>
            </a:rPr>
            <a:t>Mejores estándares de regulación </a:t>
          </a:r>
          <a:endParaRPr lang="es-CO" b="1" dirty="0">
            <a:effectLst>
              <a:outerShdw blurRad="38100" dist="38100" dir="2700000" algn="tl">
                <a:srgbClr val="000000">
                  <a:alpha val="43137"/>
                </a:srgbClr>
              </a:outerShdw>
            </a:effectLst>
            <a:latin typeface="+mj-lt"/>
          </a:endParaRPr>
        </a:p>
      </dgm:t>
    </dgm:pt>
    <dgm:pt modelId="{32D9F849-3048-49A9-83CC-068BECA8BF28}" type="parTrans" cxnId="{AEFE6C6D-E91E-4E7B-9445-82E18DE43EBF}">
      <dgm:prSet/>
      <dgm:spPr/>
      <dgm:t>
        <a:bodyPr/>
        <a:lstStyle/>
        <a:p>
          <a:endParaRPr lang="es-CO"/>
        </a:p>
      </dgm:t>
    </dgm:pt>
    <dgm:pt modelId="{258133AA-A2BE-4520-BA19-7FBDF4A90DFE}" type="sibTrans" cxnId="{AEFE6C6D-E91E-4E7B-9445-82E18DE43EBF}">
      <dgm:prSet/>
      <dgm:spPr/>
      <dgm:t>
        <a:bodyPr/>
        <a:lstStyle/>
        <a:p>
          <a:endParaRPr lang="es-CO"/>
        </a:p>
      </dgm:t>
    </dgm:pt>
    <dgm:pt modelId="{3FB46657-A3F4-4998-B338-40B0BF68A236}" type="pres">
      <dgm:prSet presAssocID="{39C8A7A4-4426-469D-8669-44E4A397F5B0}" presName="Name0" presStyleCnt="0">
        <dgm:presLayoutVars>
          <dgm:dir/>
          <dgm:resizeHandles val="exact"/>
        </dgm:presLayoutVars>
      </dgm:prSet>
      <dgm:spPr/>
      <dgm:t>
        <a:bodyPr/>
        <a:lstStyle/>
        <a:p>
          <a:endParaRPr lang="es-CO"/>
        </a:p>
      </dgm:t>
    </dgm:pt>
    <dgm:pt modelId="{8C83D13C-6AA0-43FC-B880-BCC835AE41E3}" type="pres">
      <dgm:prSet presAssocID="{39C8A7A4-4426-469D-8669-44E4A397F5B0}" presName="cycle" presStyleCnt="0"/>
      <dgm:spPr/>
    </dgm:pt>
    <dgm:pt modelId="{753B8AC0-6C4D-45BE-8FEC-4C3CAB671542}" type="pres">
      <dgm:prSet presAssocID="{41716629-A3AC-48B0-8003-BB6ACE7EF59E}" presName="nodeFirstNode" presStyleLbl="node1" presStyleIdx="0" presStyleCnt="5">
        <dgm:presLayoutVars>
          <dgm:bulletEnabled val="1"/>
        </dgm:presLayoutVars>
      </dgm:prSet>
      <dgm:spPr/>
      <dgm:t>
        <a:bodyPr/>
        <a:lstStyle/>
        <a:p>
          <a:endParaRPr lang="es-CO"/>
        </a:p>
      </dgm:t>
    </dgm:pt>
    <dgm:pt modelId="{29AA8FCB-F1A1-483B-BF1F-A9792F317C70}" type="pres">
      <dgm:prSet presAssocID="{BE0D3EE1-5010-4B2E-AC17-281750332F24}" presName="sibTransFirstNode" presStyleLbl="bgShp" presStyleIdx="0" presStyleCnt="1"/>
      <dgm:spPr/>
      <dgm:t>
        <a:bodyPr/>
        <a:lstStyle/>
        <a:p>
          <a:endParaRPr lang="es-CO"/>
        </a:p>
      </dgm:t>
    </dgm:pt>
    <dgm:pt modelId="{4E0CEE34-9652-49EA-A76A-F857CA589D3A}" type="pres">
      <dgm:prSet presAssocID="{806D0BF2-E37D-4122-B0C1-8D61A4CACE4E}" presName="nodeFollowingNodes" presStyleLbl="node1" presStyleIdx="1" presStyleCnt="5" custRadScaleRad="118874" custRadScaleInc="1135">
        <dgm:presLayoutVars>
          <dgm:bulletEnabled val="1"/>
        </dgm:presLayoutVars>
      </dgm:prSet>
      <dgm:spPr/>
      <dgm:t>
        <a:bodyPr/>
        <a:lstStyle/>
        <a:p>
          <a:endParaRPr lang="es-CO"/>
        </a:p>
      </dgm:t>
    </dgm:pt>
    <dgm:pt modelId="{090A2541-6BCA-4A1C-8BA7-9F14D6F20C55}" type="pres">
      <dgm:prSet presAssocID="{0E2FCEAD-9D78-400F-A707-53E9B2E47F0F}" presName="nodeFollowingNodes" presStyleLbl="node1" presStyleIdx="2" presStyleCnt="5" custRadScaleRad="101525" custRadScaleInc="-21584">
        <dgm:presLayoutVars>
          <dgm:bulletEnabled val="1"/>
        </dgm:presLayoutVars>
      </dgm:prSet>
      <dgm:spPr/>
      <dgm:t>
        <a:bodyPr/>
        <a:lstStyle/>
        <a:p>
          <a:endParaRPr lang="es-CO"/>
        </a:p>
      </dgm:t>
    </dgm:pt>
    <dgm:pt modelId="{942843F8-B981-43B8-A1F1-81219642A61C}" type="pres">
      <dgm:prSet presAssocID="{9FA8150D-0272-454A-A418-B4131F00032B}" presName="nodeFollowingNodes" presStyleLbl="node1" presStyleIdx="3" presStyleCnt="5" custRadScaleRad="103761" custRadScaleInc="26868">
        <dgm:presLayoutVars>
          <dgm:bulletEnabled val="1"/>
        </dgm:presLayoutVars>
      </dgm:prSet>
      <dgm:spPr/>
      <dgm:t>
        <a:bodyPr/>
        <a:lstStyle/>
        <a:p>
          <a:endParaRPr lang="es-CO"/>
        </a:p>
      </dgm:t>
    </dgm:pt>
    <dgm:pt modelId="{87767749-9C83-410A-B8D6-021423A7CDDD}" type="pres">
      <dgm:prSet presAssocID="{A0458F05-B733-4A6A-817A-A2B1D4755ADB}" presName="nodeFollowingNodes" presStyleLbl="node1" presStyleIdx="4" presStyleCnt="5">
        <dgm:presLayoutVars>
          <dgm:bulletEnabled val="1"/>
        </dgm:presLayoutVars>
      </dgm:prSet>
      <dgm:spPr/>
      <dgm:t>
        <a:bodyPr/>
        <a:lstStyle/>
        <a:p>
          <a:endParaRPr lang="es-CO"/>
        </a:p>
      </dgm:t>
    </dgm:pt>
  </dgm:ptLst>
  <dgm:cxnLst>
    <dgm:cxn modelId="{50CE551A-F357-4A7B-9962-218F6C1CF7A4}" srcId="{39C8A7A4-4426-469D-8669-44E4A397F5B0}" destId="{0E2FCEAD-9D78-400F-A707-53E9B2E47F0F}" srcOrd="2" destOrd="0" parTransId="{0CCB19EF-4CB4-412E-96DA-17839ED7D01D}" sibTransId="{B385F8B9-F6F8-4C0B-9F4B-8AE6C7E12E7D}"/>
    <dgm:cxn modelId="{C14B7D35-AC54-4189-8A76-AC93BB711DF6}" type="presOf" srcId="{9FA8150D-0272-454A-A418-B4131F00032B}" destId="{942843F8-B981-43B8-A1F1-81219642A61C}" srcOrd="0" destOrd="0" presId="urn:microsoft.com/office/officeart/2005/8/layout/cycle3"/>
    <dgm:cxn modelId="{AEFE6C6D-E91E-4E7B-9445-82E18DE43EBF}" srcId="{39C8A7A4-4426-469D-8669-44E4A397F5B0}" destId="{A0458F05-B733-4A6A-817A-A2B1D4755ADB}" srcOrd="4" destOrd="0" parTransId="{32D9F849-3048-49A9-83CC-068BECA8BF28}" sibTransId="{258133AA-A2BE-4520-BA19-7FBDF4A90DFE}"/>
    <dgm:cxn modelId="{13F09742-F88C-4EF9-B892-9BEAF0729542}" srcId="{39C8A7A4-4426-469D-8669-44E4A397F5B0}" destId="{41716629-A3AC-48B0-8003-BB6ACE7EF59E}" srcOrd="0" destOrd="0" parTransId="{F49C2D8F-B7FE-4D75-AA80-4220509CDFAD}" sibTransId="{BE0D3EE1-5010-4B2E-AC17-281750332F24}"/>
    <dgm:cxn modelId="{ABA55F2B-A1F3-420F-8992-905013364A5A}" type="presOf" srcId="{806D0BF2-E37D-4122-B0C1-8D61A4CACE4E}" destId="{4E0CEE34-9652-49EA-A76A-F857CA589D3A}" srcOrd="0" destOrd="0" presId="urn:microsoft.com/office/officeart/2005/8/layout/cycle3"/>
    <dgm:cxn modelId="{44050DD5-A390-471A-AD99-91756FCBA0CF}" srcId="{39C8A7A4-4426-469D-8669-44E4A397F5B0}" destId="{9FA8150D-0272-454A-A418-B4131F00032B}" srcOrd="3" destOrd="0" parTransId="{69438AAF-92A1-490A-A53C-A36DBDCC4759}" sibTransId="{AA950525-322F-4AC1-B86C-6675B45366B8}"/>
    <dgm:cxn modelId="{331D86B7-4B00-4F3F-90EB-A6DEA4D97F31}" type="presOf" srcId="{0E2FCEAD-9D78-400F-A707-53E9B2E47F0F}" destId="{090A2541-6BCA-4A1C-8BA7-9F14D6F20C55}" srcOrd="0" destOrd="0" presId="urn:microsoft.com/office/officeart/2005/8/layout/cycle3"/>
    <dgm:cxn modelId="{767677AA-1AB1-4061-AF60-51C09A9B4AE4}" type="presOf" srcId="{39C8A7A4-4426-469D-8669-44E4A397F5B0}" destId="{3FB46657-A3F4-4998-B338-40B0BF68A236}" srcOrd="0" destOrd="0" presId="urn:microsoft.com/office/officeart/2005/8/layout/cycle3"/>
    <dgm:cxn modelId="{5FCEBB6A-6301-430F-8EC0-01625B1CF3F4}" type="presOf" srcId="{BE0D3EE1-5010-4B2E-AC17-281750332F24}" destId="{29AA8FCB-F1A1-483B-BF1F-A9792F317C70}" srcOrd="0" destOrd="0" presId="urn:microsoft.com/office/officeart/2005/8/layout/cycle3"/>
    <dgm:cxn modelId="{3D8F7379-BB13-40F5-8EAD-F5A956440E4A}" type="presOf" srcId="{A0458F05-B733-4A6A-817A-A2B1D4755ADB}" destId="{87767749-9C83-410A-B8D6-021423A7CDDD}" srcOrd="0" destOrd="0" presId="urn:microsoft.com/office/officeart/2005/8/layout/cycle3"/>
    <dgm:cxn modelId="{6BCD9DF4-A3E1-41F1-8A33-A7A8C5DE8970}" type="presOf" srcId="{41716629-A3AC-48B0-8003-BB6ACE7EF59E}" destId="{753B8AC0-6C4D-45BE-8FEC-4C3CAB671542}" srcOrd="0" destOrd="0" presId="urn:microsoft.com/office/officeart/2005/8/layout/cycle3"/>
    <dgm:cxn modelId="{58407A5A-D27E-4AF0-A603-3DAA6F343FCD}" srcId="{39C8A7A4-4426-469D-8669-44E4A397F5B0}" destId="{806D0BF2-E37D-4122-B0C1-8D61A4CACE4E}" srcOrd="1" destOrd="0" parTransId="{A636049B-6B86-4AB2-840E-557252F87005}" sibTransId="{B563094B-7E9F-4674-B35A-40FF534DB296}"/>
    <dgm:cxn modelId="{82BC4DD0-7003-4955-93C4-5B58C7274ED5}" type="presParOf" srcId="{3FB46657-A3F4-4998-B338-40B0BF68A236}" destId="{8C83D13C-6AA0-43FC-B880-BCC835AE41E3}" srcOrd="0" destOrd="0" presId="urn:microsoft.com/office/officeart/2005/8/layout/cycle3"/>
    <dgm:cxn modelId="{F985F863-EE2F-438F-8A7B-6841F276E0BC}" type="presParOf" srcId="{8C83D13C-6AA0-43FC-B880-BCC835AE41E3}" destId="{753B8AC0-6C4D-45BE-8FEC-4C3CAB671542}" srcOrd="0" destOrd="0" presId="urn:microsoft.com/office/officeart/2005/8/layout/cycle3"/>
    <dgm:cxn modelId="{857B0CA8-CFFF-4C69-9CC7-059C591064C3}" type="presParOf" srcId="{8C83D13C-6AA0-43FC-B880-BCC835AE41E3}" destId="{29AA8FCB-F1A1-483B-BF1F-A9792F317C70}" srcOrd="1" destOrd="0" presId="urn:microsoft.com/office/officeart/2005/8/layout/cycle3"/>
    <dgm:cxn modelId="{13957F62-CB2C-4950-B72F-7AA2E73A1CA0}" type="presParOf" srcId="{8C83D13C-6AA0-43FC-B880-BCC835AE41E3}" destId="{4E0CEE34-9652-49EA-A76A-F857CA589D3A}" srcOrd="2" destOrd="0" presId="urn:microsoft.com/office/officeart/2005/8/layout/cycle3"/>
    <dgm:cxn modelId="{C7873FB0-9537-4931-AF7B-B1BBB3A8B19C}" type="presParOf" srcId="{8C83D13C-6AA0-43FC-B880-BCC835AE41E3}" destId="{090A2541-6BCA-4A1C-8BA7-9F14D6F20C55}" srcOrd="3" destOrd="0" presId="urn:microsoft.com/office/officeart/2005/8/layout/cycle3"/>
    <dgm:cxn modelId="{DAE044D7-F57E-4781-8F70-C0619C445554}" type="presParOf" srcId="{8C83D13C-6AA0-43FC-B880-BCC835AE41E3}" destId="{942843F8-B981-43B8-A1F1-81219642A61C}" srcOrd="4" destOrd="0" presId="urn:microsoft.com/office/officeart/2005/8/layout/cycle3"/>
    <dgm:cxn modelId="{7DCD7C0D-AE9C-4B15-8163-99AF8A70F180}" type="presParOf" srcId="{8C83D13C-6AA0-43FC-B880-BCC835AE41E3}" destId="{87767749-9C83-410A-B8D6-021423A7CDDD}"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970339" y="2"/>
            <a:ext cx="3038475" cy="466725"/>
          </a:xfrm>
          <a:prstGeom prst="rect">
            <a:avLst/>
          </a:prstGeom>
        </p:spPr>
        <p:txBody>
          <a:bodyPr vert="horz" lIns="91440" tIns="45720" rIns="91440" bIns="45720" rtlCol="0"/>
          <a:lstStyle>
            <a:lvl1pPr algn="r">
              <a:defRPr sz="1200"/>
            </a:lvl1pPr>
          </a:lstStyle>
          <a:p>
            <a:fld id="{C631FB5B-18D0-47DE-82F6-C8F47F6649BB}" type="datetimeFigureOut">
              <a:rPr lang="es-CO" smtClean="0"/>
              <a:pPr/>
              <a:t>19/09/2018</a:t>
            </a:fld>
            <a:endParaRPr lang="es-CO"/>
          </a:p>
        </p:txBody>
      </p:sp>
      <p:sp>
        <p:nvSpPr>
          <p:cNvPr id="4" name="Marcador de pie de página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70339" y="8829677"/>
            <a:ext cx="3038475" cy="466725"/>
          </a:xfrm>
          <a:prstGeom prst="rect">
            <a:avLst/>
          </a:prstGeom>
        </p:spPr>
        <p:txBody>
          <a:bodyPr vert="horz" lIns="91440" tIns="45720" rIns="91440" bIns="45720" rtlCol="0" anchor="b"/>
          <a:lstStyle>
            <a:lvl1pPr algn="r">
              <a:defRPr sz="1200"/>
            </a:lvl1pPr>
          </a:lstStyle>
          <a:p>
            <a:fld id="{CCF51B21-BBB6-4BF0-8864-96AC38FFC827}" type="slidenum">
              <a:rPr lang="es-CO" smtClean="0"/>
              <a:pPr/>
              <a:t>‹Nº›</a:t>
            </a:fld>
            <a:endParaRPr lang="es-CO"/>
          </a:p>
        </p:txBody>
      </p:sp>
    </p:spTree>
    <p:extLst>
      <p:ext uri="{BB962C8B-B14F-4D97-AF65-F5344CB8AC3E}">
        <p14:creationId xmlns:p14="http://schemas.microsoft.com/office/powerpoint/2010/main" val="292676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C8F1BE-3877-4B4F-8EA8-AC063F27DF3A}" type="datetimeFigureOut">
              <a:rPr lang="es-CO" smtClean="0"/>
              <a:pPr/>
              <a:t>19/09/2018</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D50DFF60-2DDB-41FA-A09F-CBBA40CB54E9}" type="slidenum">
              <a:rPr lang="es-CO" smtClean="0"/>
              <a:pPr/>
              <a:t>‹Nº›</a:t>
            </a:fld>
            <a:endParaRPr lang="es-CO"/>
          </a:p>
        </p:txBody>
      </p:sp>
    </p:spTree>
    <p:extLst>
      <p:ext uri="{BB962C8B-B14F-4D97-AF65-F5344CB8AC3E}">
        <p14:creationId xmlns:p14="http://schemas.microsoft.com/office/powerpoint/2010/main" val="419363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nnpulsacolombia.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DFF60-2DDB-41FA-A09F-CBBA40CB54E9}" type="slidenum">
              <a:rPr lang="es-CO" smtClean="0"/>
              <a:pPr/>
              <a:t>2</a:t>
            </a:fld>
            <a:endParaRPr lang="es-CO"/>
          </a:p>
        </p:txBody>
      </p:sp>
    </p:spTree>
    <p:extLst>
      <p:ext uri="{BB962C8B-B14F-4D97-AF65-F5344CB8AC3E}">
        <p14:creationId xmlns:p14="http://schemas.microsoft.com/office/powerpoint/2010/main" val="395791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Colombia, las startups </a:t>
            </a:r>
            <a:r>
              <a:rPr lang="en-US" sz="1200" b="0" i="0" kern="1200" dirty="0" err="1">
                <a:solidFill>
                  <a:schemeClr val="tx1"/>
                </a:solidFill>
                <a:effectLst/>
                <a:latin typeface="+mn-lt"/>
                <a:ea typeface="+mn-ea"/>
                <a:cs typeface="+mn-cs"/>
              </a:rPr>
              <a:t>recibieron</a:t>
            </a:r>
            <a:r>
              <a:rPr lang="en-US" sz="1200" b="1"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2017</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una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inversión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inicial</a:t>
            </a:r>
            <a:r>
              <a:rPr lang="en-US" sz="1200" b="1" i="0" kern="1200" dirty="0">
                <a:solidFill>
                  <a:schemeClr val="tx1"/>
                </a:solidFill>
                <a:effectLst/>
                <a:latin typeface="+mn-lt"/>
                <a:ea typeface="+mn-ea"/>
                <a:cs typeface="+mn-cs"/>
              </a:rPr>
              <a:t> de </a:t>
            </a:r>
            <a:r>
              <a:rPr lang="en-US" sz="1200" b="1" i="0" kern="1200" dirty="0" err="1">
                <a:solidFill>
                  <a:schemeClr val="tx1"/>
                </a:solidFill>
                <a:effectLst/>
                <a:latin typeface="+mn-lt"/>
                <a:ea typeface="+mn-ea"/>
                <a:cs typeface="+mn-cs"/>
              </a:rPr>
              <a:t>más</a:t>
            </a:r>
            <a:r>
              <a:rPr lang="en-US" sz="1200" b="1" i="0" kern="1200" dirty="0">
                <a:solidFill>
                  <a:schemeClr val="tx1"/>
                </a:solidFill>
                <a:effectLst/>
                <a:latin typeface="+mn-lt"/>
                <a:ea typeface="+mn-ea"/>
                <a:cs typeface="+mn-cs"/>
              </a:rPr>
              <a:t> de COP$270 mil </a:t>
            </a:r>
            <a:r>
              <a:rPr lang="en-US" sz="1200" b="1" i="0" kern="1200" dirty="0" err="1">
                <a:solidFill>
                  <a:schemeClr val="tx1"/>
                </a:solidFill>
                <a:effectLst/>
                <a:latin typeface="+mn-lt"/>
                <a:ea typeface="+mn-ea"/>
                <a:cs typeface="+mn-cs"/>
              </a:rPr>
              <a:t>millones</a:t>
            </a:r>
            <a:r>
              <a:rPr lang="en-US" sz="1200" b="0" i="0" kern="1200" dirty="0">
                <a:solidFill>
                  <a:schemeClr val="tx1"/>
                </a:solidFill>
                <a:effectLst/>
                <a:latin typeface="+mn-lt"/>
                <a:ea typeface="+mn-ea"/>
                <a:cs typeface="+mn-cs"/>
              </a:rPr>
              <a:t> -al </a:t>
            </a:r>
            <a:r>
              <a:rPr lang="en-US" sz="1200" b="0" i="0" kern="1200" dirty="0" err="1">
                <a:solidFill>
                  <a:schemeClr val="tx1"/>
                </a:solidFill>
                <a:effectLst/>
                <a:latin typeface="+mn-lt"/>
                <a:ea typeface="+mn-ea"/>
                <a:cs typeface="+mn-cs"/>
              </a:rPr>
              <a:t>cambio</a:t>
            </a:r>
            <a:r>
              <a:rPr lang="en-US" sz="1200" b="0" i="0" kern="1200" dirty="0">
                <a:solidFill>
                  <a:schemeClr val="tx1"/>
                </a:solidFill>
                <a:effectLst/>
                <a:latin typeface="+mn-lt"/>
                <a:ea typeface="+mn-ea"/>
                <a:cs typeface="+mn-cs"/>
              </a:rPr>
              <a:t> actual </a:t>
            </a:r>
            <a:r>
              <a:rPr lang="en-US" sz="1200" b="0" i="0" kern="1200" dirty="0" err="1">
                <a:solidFill>
                  <a:schemeClr val="tx1"/>
                </a:solidFill>
                <a:effectLst/>
                <a:latin typeface="+mn-lt"/>
                <a:ea typeface="+mn-ea"/>
                <a:cs typeface="+mn-cs"/>
              </a:rPr>
              <a:t>suponen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cerca</a:t>
            </a:r>
            <a:r>
              <a:rPr lang="en-US" sz="1200" b="0" i="0" kern="1200" dirty="0">
                <a:solidFill>
                  <a:schemeClr val="tx1"/>
                </a:solidFill>
                <a:effectLst/>
                <a:latin typeface="+mn-lt"/>
                <a:ea typeface="+mn-ea"/>
                <a:cs typeface="+mn-cs"/>
              </a:rPr>
              <a:t> de US$95 </a:t>
            </a:r>
            <a:r>
              <a:rPr lang="en-US" sz="1200" b="0" i="0" kern="1200" dirty="0" err="1">
                <a:solidFill>
                  <a:schemeClr val="tx1"/>
                </a:solidFill>
                <a:effectLst/>
                <a:latin typeface="+mn-lt"/>
                <a:ea typeface="+mn-ea"/>
                <a:cs typeface="+mn-cs"/>
              </a:rPr>
              <a:t>millones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acuerdo</a:t>
            </a:r>
            <a:r>
              <a:rPr lang="en-US" sz="1200" b="0" i="0" kern="1200" dirty="0">
                <a:solidFill>
                  <a:schemeClr val="tx1"/>
                </a:solidFill>
                <a:effectLst/>
                <a:latin typeface="+mn-lt"/>
                <a:ea typeface="+mn-ea"/>
                <a:cs typeface="+mn-cs"/>
              </a:rPr>
              <a:t> con </a:t>
            </a:r>
            <a:r>
              <a:rPr lang="en-US" sz="1200" b="0" i="0" kern="1200" dirty="0" err="1">
                <a:solidFill>
                  <a:schemeClr val="tx1"/>
                </a:solidFill>
                <a:effectLst/>
                <a:latin typeface="+mn-lt"/>
                <a:ea typeface="+mn-ea"/>
                <a:cs typeface="+mn-cs"/>
              </a:rPr>
              <a:t>iNNpulsor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iniciativa</a:t>
            </a:r>
            <a:r>
              <a:rPr lang="en-US" sz="1200" b="0" i="0" kern="1200" dirty="0">
                <a:solidFill>
                  <a:schemeClr val="tx1"/>
                </a:solidFill>
                <a:effectLst/>
                <a:latin typeface="+mn-lt"/>
                <a:ea typeface="+mn-ea"/>
                <a:cs typeface="+mn-cs"/>
              </a:rPr>
              <a:t> de </a:t>
            </a:r>
            <a:r>
              <a:rPr lang="en-US" sz="1200" b="1" i="0" u="none" strike="noStrike" kern="1200" dirty="0">
                <a:solidFill>
                  <a:schemeClr val="tx1"/>
                </a:solidFill>
                <a:effectLst/>
                <a:latin typeface="+mn-lt"/>
                <a:ea typeface="+mn-ea"/>
                <a:cs typeface="+mn-cs"/>
                <a:hlinkClick r:id="rId3"/>
              </a:rPr>
              <a:t>Innpulsa</a:t>
            </a:r>
            <a:r>
              <a:rPr lang="en-US" sz="1200" b="0" i="0" kern="1200" dirty="0">
                <a:solidFill>
                  <a:schemeClr val="tx1"/>
                </a:solidFill>
                <a:effectLst/>
                <a:latin typeface="+mn-lt"/>
                <a:ea typeface="+mn-ea"/>
                <a:cs typeface="+mn-cs"/>
              </a:rPr>
              <a:t> que se </a:t>
            </a:r>
            <a:r>
              <a:rPr lang="en-US" sz="1200" b="0" i="0" kern="1200" dirty="0" err="1">
                <a:solidFill>
                  <a:schemeClr val="tx1"/>
                </a:solidFill>
                <a:effectLst/>
                <a:latin typeface="+mn-lt"/>
                <a:ea typeface="+mn-ea"/>
                <a:cs typeface="+mn-cs"/>
              </a:rPr>
              <a:t>encarga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realizar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estudios</a:t>
            </a:r>
            <a:r>
              <a:rPr lang="en-US" sz="1200" b="0" i="0" kern="1200" dirty="0">
                <a:solidFill>
                  <a:schemeClr val="tx1"/>
                </a:solidFill>
                <a:effectLst/>
                <a:latin typeface="+mn-lt"/>
                <a:ea typeface="+mn-ea"/>
                <a:cs typeface="+mn-cs"/>
              </a:rPr>
              <a:t> para el </a:t>
            </a:r>
            <a:r>
              <a:rPr lang="en-US" sz="1200" b="0" i="0" kern="1200" dirty="0" err="1">
                <a:solidFill>
                  <a:schemeClr val="tx1"/>
                </a:solidFill>
                <a:effectLst/>
                <a:latin typeface="+mn-lt"/>
                <a:ea typeface="+mn-ea"/>
                <a:cs typeface="+mn-cs"/>
              </a:rPr>
              <a:t>diagnóstico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inversionista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el </a:t>
            </a:r>
            <a:r>
              <a:rPr lang="en-US" sz="1200" b="0" i="0" kern="1200" dirty="0" err="1">
                <a:solidFill>
                  <a:schemeClr val="tx1"/>
                </a:solidFill>
                <a:effectLst/>
                <a:latin typeface="+mn-lt"/>
                <a:ea typeface="+mn-ea"/>
                <a:cs typeface="+mn-cs"/>
              </a:rPr>
              <a:t>país</a:t>
            </a:r>
            <a:r>
              <a:rPr lang="en-US" sz="1200" b="0" i="0" kern="1200" dirty="0">
                <a:solidFill>
                  <a:schemeClr val="tx1"/>
                </a:solidFill>
                <a:effectLst/>
                <a:latin typeface="+mn-lt"/>
                <a:ea typeface="+mn-ea"/>
                <a:cs typeface="+mn-cs"/>
              </a:rPr>
              <a:t>.</a:t>
            </a:r>
          </a:p>
          <a:p>
            <a:pPr marL="171450" indent="-171450">
              <a:buFont typeface="Arial" charset="0"/>
              <a:buChar char="•"/>
            </a:pPr>
            <a:r>
              <a:rPr lang="en-US" sz="1200" b="0" i="0" kern="1200" dirty="0">
                <a:solidFill>
                  <a:schemeClr val="tx1"/>
                </a:solidFill>
                <a:effectLst/>
                <a:latin typeface="+mn-lt"/>
                <a:ea typeface="+mn-ea"/>
                <a:cs typeface="+mn-cs"/>
              </a:rPr>
              <a:t>De </a:t>
            </a:r>
            <a:r>
              <a:rPr lang="en-US" sz="1200" b="0" i="0" kern="1200" dirty="0" err="1">
                <a:solidFill>
                  <a:schemeClr val="tx1"/>
                </a:solidFill>
                <a:effectLst/>
                <a:latin typeface="+mn-lt"/>
                <a:ea typeface="+mn-ea"/>
                <a:cs typeface="+mn-cs"/>
              </a:rPr>
              <a:t>esa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torta</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inversión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privada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fondos</a:t>
            </a:r>
            <a:r>
              <a:rPr lang="en-US" sz="1200" b="0" i="0" kern="1200" dirty="0">
                <a:solidFill>
                  <a:schemeClr val="tx1"/>
                </a:solidFill>
                <a:effectLst/>
                <a:latin typeface="+mn-lt"/>
                <a:ea typeface="+mn-ea"/>
                <a:cs typeface="+mn-cs"/>
              </a:rPr>
              <a:t> de Venture Capital se </a:t>
            </a:r>
            <a:r>
              <a:rPr lang="en-US" sz="1200" b="0" i="0" kern="1200" dirty="0" err="1">
                <a:solidFill>
                  <a:schemeClr val="tx1"/>
                </a:solidFill>
                <a:effectLst/>
                <a:latin typeface="+mn-lt"/>
                <a:ea typeface="+mn-ea"/>
                <a:cs typeface="+mn-cs"/>
              </a:rPr>
              <a:t>llevan</a:t>
            </a:r>
            <a:r>
              <a:rPr lang="en-US" sz="1200" b="0" i="0" kern="1200" dirty="0">
                <a:solidFill>
                  <a:schemeClr val="tx1"/>
                </a:solidFill>
                <a:effectLst/>
                <a:latin typeface="+mn-lt"/>
                <a:ea typeface="+mn-ea"/>
                <a:cs typeface="+mn-cs"/>
              </a:rPr>
              <a:t> el </a:t>
            </a:r>
            <a:r>
              <a:rPr lang="en-US" sz="1200" b="0" i="0" kern="1200" dirty="0" err="1">
                <a:solidFill>
                  <a:schemeClr val="tx1"/>
                </a:solidFill>
                <a:effectLst/>
                <a:latin typeface="+mn-lt"/>
                <a:ea typeface="+mn-ea"/>
                <a:cs typeface="+mn-cs"/>
              </a:rPr>
              <a:t>pedazo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más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grande</a:t>
            </a:r>
            <a:r>
              <a:rPr lang="en-US" sz="1200" b="0" i="0" kern="1200" dirty="0">
                <a:solidFill>
                  <a:schemeClr val="tx1"/>
                </a:solidFill>
                <a:effectLst/>
                <a:latin typeface="+mn-lt"/>
                <a:ea typeface="+mn-ea"/>
                <a:cs typeface="+mn-cs"/>
              </a:rPr>
              <a:t>: US$74.7 </a:t>
            </a:r>
            <a:r>
              <a:rPr lang="en-US" sz="1200" b="0" i="0" kern="1200" dirty="0" err="1">
                <a:solidFill>
                  <a:schemeClr val="tx1"/>
                </a:solidFill>
                <a:effectLst/>
                <a:latin typeface="+mn-lt"/>
                <a:ea typeface="+mn-ea"/>
                <a:cs typeface="+mn-cs"/>
              </a:rPr>
              <a:t>millones</a:t>
            </a:r>
            <a:r>
              <a:rPr lang="en-US" sz="1200" b="0" i="0" kern="1200" dirty="0">
                <a:solidFill>
                  <a:schemeClr val="tx1"/>
                </a:solidFill>
                <a:effectLst/>
                <a:latin typeface="+mn-lt"/>
                <a:ea typeface="+mn-ea"/>
                <a:cs typeface="+mn-cs"/>
              </a:rPr>
              <a:t> o el 79.43%. </a:t>
            </a:r>
            <a:r>
              <a:rPr lang="en-US" sz="1200" b="0" i="0" kern="1200" dirty="0" err="1">
                <a:solidFill>
                  <a:schemeClr val="tx1"/>
                </a:solidFill>
                <a:effectLst/>
                <a:latin typeface="+mn-lt"/>
                <a:ea typeface="+mn-ea"/>
                <a:cs typeface="+mn-cs"/>
              </a:rPr>
              <a:t>Lejos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ángeles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inversionistas</a:t>
            </a:r>
            <a:r>
              <a:rPr lang="en-US" sz="1200" b="0" i="0" kern="1200" dirty="0">
                <a:solidFill>
                  <a:schemeClr val="tx1"/>
                </a:solidFill>
                <a:effectLst/>
                <a:latin typeface="+mn-lt"/>
                <a:ea typeface="+mn-ea"/>
                <a:cs typeface="+mn-cs"/>
              </a:rPr>
              <a:t> (10.90%), Corporate Investment (5.75%), Family Offices (1.74%), </a:t>
            </a:r>
            <a:r>
              <a:rPr lang="en-US" sz="1200" b="0" i="0" kern="1200" dirty="0" err="1">
                <a:solidFill>
                  <a:schemeClr val="tx1"/>
                </a:solidFill>
                <a:effectLst/>
                <a:latin typeface="+mn-lt"/>
                <a:ea typeface="+mn-ea"/>
                <a:cs typeface="+mn-cs"/>
              </a:rPr>
              <a:t>aceleradoras</a:t>
            </a:r>
            <a:r>
              <a:rPr lang="en-US" sz="1200" b="0" i="0" kern="1200" dirty="0">
                <a:solidFill>
                  <a:schemeClr val="tx1"/>
                </a:solidFill>
                <a:effectLst/>
                <a:latin typeface="+mn-lt"/>
                <a:ea typeface="+mn-ea"/>
                <a:cs typeface="+mn-cs"/>
              </a:rPr>
              <a:t> (1.50%) y Company Builders (0.68%). </a:t>
            </a:r>
            <a:r>
              <a:rPr lang="en-US" sz="1200" b="0" i="0" kern="1200" dirty="0" err="1">
                <a:solidFill>
                  <a:schemeClr val="tx1"/>
                </a:solidFill>
                <a:effectLst/>
                <a:latin typeface="+mn-lt"/>
                <a:ea typeface="+mn-ea"/>
                <a:cs typeface="+mn-cs"/>
              </a:rPr>
              <a:t>Esta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torta</a:t>
            </a:r>
            <a:r>
              <a:rPr lang="en-US" sz="1200" b="0" i="0" kern="1200" dirty="0">
                <a:solidFill>
                  <a:schemeClr val="tx1"/>
                </a:solidFill>
                <a:effectLst/>
                <a:latin typeface="+mn-lt"/>
                <a:ea typeface="+mn-ea"/>
                <a:cs typeface="+mn-cs"/>
              </a:rPr>
              <a:t>” no </a:t>
            </a:r>
            <a:r>
              <a:rPr lang="en-US" sz="1200" b="0" i="0" kern="1200" dirty="0" err="1">
                <a:solidFill>
                  <a:schemeClr val="tx1"/>
                </a:solidFill>
                <a:effectLst/>
                <a:latin typeface="+mn-lt"/>
                <a:ea typeface="+mn-ea"/>
                <a:cs typeface="+mn-cs"/>
              </a:rPr>
              <a:t>incluye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créditos</a:t>
            </a:r>
            <a:r>
              <a:rPr lang="en-US" sz="1200" b="0" i="0" kern="1200" dirty="0">
                <a:solidFill>
                  <a:schemeClr val="tx1"/>
                </a:solidFill>
                <a:effectLst/>
                <a:latin typeface="+mn-lt"/>
                <a:ea typeface="+mn-ea"/>
                <a:cs typeface="+mn-cs"/>
              </a:rPr>
              <a:t> del sector </a:t>
            </a:r>
            <a:r>
              <a:rPr lang="en-US" sz="1200" b="0" i="0" kern="1200" dirty="0" err="1">
                <a:solidFill>
                  <a:schemeClr val="tx1"/>
                </a:solidFill>
                <a:effectLst/>
                <a:latin typeface="+mn-lt"/>
                <a:ea typeface="+mn-ea"/>
                <a:cs typeface="+mn-cs"/>
              </a:rPr>
              <a:t>financiero</a:t>
            </a:r>
            <a:r>
              <a:rPr lang="en-US" sz="1200" b="0" i="0" kern="1200" dirty="0">
                <a:solidFill>
                  <a:schemeClr val="tx1"/>
                </a:solidFill>
                <a:effectLst/>
                <a:latin typeface="+mn-lt"/>
                <a:ea typeface="+mn-ea"/>
                <a:cs typeface="+mn-cs"/>
              </a:rPr>
              <a:t>.</a:t>
            </a:r>
          </a:p>
          <a:p>
            <a:pPr marL="171450" indent="-171450">
              <a:buFont typeface="Arial" charset="0"/>
              <a:buChar char="•"/>
            </a:pPr>
            <a:r>
              <a:rPr lang="en-US" sz="1200" b="0" i="0" kern="1200" dirty="0" err="1">
                <a:solidFill>
                  <a:schemeClr val="tx1"/>
                </a:solidFill>
                <a:effectLst/>
                <a:latin typeface="+mn-lt"/>
                <a:ea typeface="+mn-ea"/>
                <a:cs typeface="+mn-cs"/>
              </a:rPr>
              <a:t>Otros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datos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relevantes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giran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torno</a:t>
            </a:r>
            <a:r>
              <a:rPr lang="en-US" sz="1200" b="0" i="0" kern="1200" dirty="0">
                <a:solidFill>
                  <a:schemeClr val="tx1"/>
                </a:solidFill>
                <a:effectLst/>
                <a:latin typeface="+mn-lt"/>
                <a:ea typeface="+mn-ea"/>
                <a:cs typeface="+mn-cs"/>
              </a:rPr>
              <a:t> al </a:t>
            </a:r>
            <a:r>
              <a:rPr lang="en-US" sz="1200" b="1" i="0" kern="1200" dirty="0" err="1">
                <a:solidFill>
                  <a:schemeClr val="tx1"/>
                </a:solidFill>
                <a:effectLst/>
                <a:latin typeface="+mn-lt"/>
                <a:ea typeface="+mn-ea"/>
                <a:cs typeface="+mn-cs"/>
              </a:rPr>
              <a:t>origen</a:t>
            </a:r>
            <a:r>
              <a:rPr lang="en-US" sz="1200" b="1" i="0" kern="1200" dirty="0">
                <a:solidFill>
                  <a:schemeClr val="tx1"/>
                </a:solidFill>
                <a:effectLst/>
                <a:latin typeface="+mn-lt"/>
                <a:ea typeface="+mn-ea"/>
                <a:cs typeface="+mn-cs"/>
              </a:rPr>
              <a:t> de </a:t>
            </a:r>
            <a:r>
              <a:rPr lang="en-US" sz="1200" b="1" i="0" kern="1200" dirty="0" err="1">
                <a:solidFill>
                  <a:schemeClr val="tx1"/>
                </a:solidFill>
                <a:effectLst/>
                <a:latin typeface="+mn-lt"/>
                <a:ea typeface="+mn-ea"/>
                <a:cs typeface="+mn-cs"/>
              </a:rPr>
              <a:t>los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inversores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151 </a:t>
            </a:r>
            <a:r>
              <a:rPr lang="en-US" sz="1200" b="0" i="0" kern="1200" dirty="0" err="1">
                <a:solidFill>
                  <a:schemeClr val="tx1"/>
                </a:solidFill>
                <a:effectLst/>
                <a:latin typeface="+mn-lt"/>
                <a:ea typeface="+mn-ea"/>
                <a:cs typeface="+mn-cs"/>
              </a:rPr>
              <a:t>identificados</a:t>
            </a:r>
            <a:r>
              <a:rPr lang="en-US" sz="1200" b="0" i="0" kern="1200" dirty="0">
                <a:solidFill>
                  <a:schemeClr val="tx1"/>
                </a:solidFill>
                <a:effectLst/>
                <a:latin typeface="+mn-lt"/>
                <a:ea typeface="+mn-ea"/>
                <a:cs typeface="+mn-cs"/>
              </a:rPr>
              <a:t>, el 72% son </a:t>
            </a:r>
            <a:r>
              <a:rPr lang="en-US" sz="1200" b="0" i="0" kern="1200" dirty="0" err="1">
                <a:solidFill>
                  <a:schemeClr val="tx1"/>
                </a:solidFill>
                <a:effectLst/>
                <a:latin typeface="+mn-lt"/>
                <a:ea typeface="+mn-ea"/>
                <a:cs typeface="+mn-cs"/>
              </a:rPr>
              <a:t>colombianos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mientras</a:t>
            </a:r>
            <a:r>
              <a:rPr lang="en-US" sz="1200" b="0" i="0" kern="1200" dirty="0">
                <a:solidFill>
                  <a:schemeClr val="tx1"/>
                </a:solidFill>
                <a:effectLst/>
                <a:latin typeface="+mn-lt"/>
                <a:ea typeface="+mn-ea"/>
                <a:cs typeface="+mn-cs"/>
              </a:rPr>
              <a:t> que el restante 28% son </a:t>
            </a:r>
            <a:r>
              <a:rPr lang="en-US" sz="1200" b="0" i="0" kern="1200" dirty="0" err="1">
                <a:solidFill>
                  <a:schemeClr val="tx1"/>
                </a:solidFill>
                <a:effectLst/>
                <a:latin typeface="+mn-lt"/>
                <a:ea typeface="+mn-ea"/>
                <a:cs typeface="+mn-cs"/>
              </a:rPr>
              <a:t>extranjeros</a:t>
            </a:r>
            <a:r>
              <a:rPr lang="en-US" sz="1200" b="0" i="0" kern="1200" dirty="0">
                <a:solidFill>
                  <a:schemeClr val="tx1"/>
                </a:solidFill>
                <a:effectLst/>
                <a:latin typeface="+mn-lt"/>
                <a:ea typeface="+mn-ea"/>
                <a:cs typeface="+mn-cs"/>
              </a:rPr>
              <a:t>.</a:t>
            </a:r>
          </a:p>
          <a:p>
            <a:pPr marL="171450" indent="-171450">
              <a:buFont typeface="Arial" charset="0"/>
              <a:buChar char="•"/>
            </a:pPr>
            <a:r>
              <a:rPr lang="en-US" sz="1200" b="0" i="0" kern="1200" dirty="0" err="1">
                <a:solidFill>
                  <a:schemeClr val="tx1"/>
                </a:solidFill>
                <a:effectLst/>
                <a:latin typeface="+mn-lt"/>
                <a:ea typeface="+mn-ea"/>
                <a:cs typeface="+mn-cs"/>
              </a:rPr>
              <a:t>Rappi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fue</a:t>
            </a:r>
            <a:r>
              <a:rPr lang="en-US" sz="1200" b="0" i="0" kern="1200" dirty="0">
                <a:solidFill>
                  <a:schemeClr val="tx1"/>
                </a:solidFill>
                <a:effectLst/>
                <a:latin typeface="+mn-lt"/>
                <a:ea typeface="+mn-ea"/>
                <a:cs typeface="+mn-cs"/>
              </a:rPr>
              <a:t> la startup mas </a:t>
            </a:r>
            <a:r>
              <a:rPr lang="en-US" sz="1200" b="0" i="0" kern="1200" dirty="0" err="1">
                <a:solidFill>
                  <a:schemeClr val="tx1"/>
                </a:solidFill>
                <a:effectLst/>
                <a:latin typeface="+mn-lt"/>
                <a:ea typeface="+mn-ea"/>
                <a:cs typeface="+mn-cs"/>
              </a:rPr>
              <a:t>invertida</a:t>
            </a:r>
            <a:r>
              <a:rPr lang="en-US" sz="1200" b="0" i="0" kern="1200" baseline="0" dirty="0">
                <a:solidFill>
                  <a:schemeClr val="tx1"/>
                </a:solidFill>
                <a:effectLst/>
                <a:latin typeface="+mn-lt"/>
                <a:ea typeface="+mn-ea"/>
                <a:cs typeface="+mn-cs"/>
              </a:rPr>
              <a:t> (COP 150.000.000.000)</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0DFF60-2DDB-41FA-A09F-CBBA40CB54E9}" type="slidenum">
              <a:rPr lang="es-CO" smtClean="0"/>
              <a:pPr/>
              <a:t>12</a:t>
            </a:fld>
            <a:endParaRPr lang="es-CO"/>
          </a:p>
        </p:txBody>
      </p:sp>
    </p:spTree>
    <p:extLst>
      <p:ext uri="{BB962C8B-B14F-4D97-AF65-F5344CB8AC3E}">
        <p14:creationId xmlns:p14="http://schemas.microsoft.com/office/powerpoint/2010/main" val="229034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pPr/>
              <a:t>13</a:t>
            </a:fld>
            <a:endParaRPr lang="en-US"/>
          </a:p>
        </p:txBody>
      </p:sp>
    </p:spTree>
    <p:extLst>
      <p:ext uri="{BB962C8B-B14F-4D97-AF65-F5344CB8AC3E}">
        <p14:creationId xmlns:p14="http://schemas.microsoft.com/office/powerpoint/2010/main" val="41713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CBAA8829-F8ED-194E-B308-9DEB88D71C11}" type="slidenum">
              <a:rPr lang="es-ES" smtClean="0"/>
              <a:pPr/>
              <a:t>15</a:t>
            </a:fld>
            <a:endParaRPr lang="es-ES"/>
          </a:p>
        </p:txBody>
      </p:sp>
    </p:spTree>
    <p:extLst>
      <p:ext uri="{BB962C8B-B14F-4D97-AF65-F5344CB8AC3E}">
        <p14:creationId xmlns:p14="http://schemas.microsoft.com/office/powerpoint/2010/main" val="236344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DFF60-2DDB-41FA-A09F-CBBA40CB54E9}" type="slidenum">
              <a:rPr lang="es-CO" smtClean="0"/>
              <a:pPr/>
              <a:t>4</a:t>
            </a:fld>
            <a:endParaRPr lang="es-CO"/>
          </a:p>
        </p:txBody>
      </p:sp>
    </p:spTree>
    <p:extLst>
      <p:ext uri="{BB962C8B-B14F-4D97-AF65-F5344CB8AC3E}">
        <p14:creationId xmlns:p14="http://schemas.microsoft.com/office/powerpoint/2010/main" val="239628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 Global Innovation Index 2018 </a:t>
            </a:r>
            <a:r>
              <a:rPr lang="en-US" dirty="0" err="1"/>
              <a:t>es</a:t>
            </a:r>
            <a:r>
              <a:rPr lang="en-US" dirty="0"/>
              <a:t> un </a:t>
            </a:r>
            <a:r>
              <a:rPr lang="en-US" baseline="0" dirty="0" err="1"/>
              <a:t>reporte</a:t>
            </a:r>
            <a:r>
              <a:rPr lang="en-US" baseline="0" dirty="0"/>
              <a:t> </a:t>
            </a:r>
            <a:r>
              <a:rPr lang="en-US" baseline="0" dirty="0" err="1"/>
              <a:t>publicado</a:t>
            </a:r>
            <a:r>
              <a:rPr lang="en-US" baseline="0" dirty="0"/>
              <a:t> </a:t>
            </a:r>
            <a:r>
              <a:rPr lang="en-US" baseline="0" dirty="0" err="1"/>
              <a:t>por</a:t>
            </a:r>
            <a:r>
              <a:rPr lang="en-US" baseline="0" dirty="0"/>
              <a:t> Cornell, INSEAD y el WIPO (World Intellectual Property Organization).</a:t>
            </a:r>
          </a:p>
          <a:p>
            <a:pPr marL="171450" indent="-171450">
              <a:buFont typeface="Arial" panose="020B0604020202020204" pitchFamily="34" charset="0"/>
              <a:buChar char="•"/>
            </a:pPr>
            <a:r>
              <a:rPr lang="en-US" baseline="0" dirty="0"/>
              <a:t>El </a:t>
            </a:r>
            <a:r>
              <a:rPr lang="en-US" baseline="0" dirty="0" err="1"/>
              <a:t>Indicador</a:t>
            </a:r>
            <a:r>
              <a:rPr lang="en-US" baseline="0" dirty="0"/>
              <a:t> de Ranking General </a:t>
            </a:r>
            <a:r>
              <a:rPr lang="en-US" baseline="0" dirty="0" err="1"/>
              <a:t>comprende</a:t>
            </a:r>
            <a:r>
              <a:rPr lang="en-US" baseline="0" dirty="0"/>
              <a:t> </a:t>
            </a:r>
            <a:r>
              <a:rPr lang="en-US" baseline="0" dirty="0" err="1"/>
              <a:t>diferentes</a:t>
            </a:r>
            <a:r>
              <a:rPr lang="en-US" baseline="0" dirty="0"/>
              <a:t> </a:t>
            </a:r>
            <a:r>
              <a:rPr lang="en-US" baseline="0" dirty="0" err="1"/>
              <a:t>aspectos</a:t>
            </a:r>
            <a:r>
              <a:rPr lang="en-US" baseline="0" dirty="0"/>
              <a:t> de </a:t>
            </a:r>
            <a:r>
              <a:rPr lang="en-US" baseline="0" dirty="0" err="1"/>
              <a:t>innovación</a:t>
            </a:r>
            <a:r>
              <a:rPr lang="en-US" baseline="0" dirty="0"/>
              <a:t> </a:t>
            </a:r>
            <a:r>
              <a:rPr lang="en-US" baseline="0" dirty="0" err="1"/>
              <a:t>contiene</a:t>
            </a:r>
            <a:r>
              <a:rPr lang="en-US" baseline="0" dirty="0"/>
              <a:t> </a:t>
            </a:r>
            <a:r>
              <a:rPr lang="en-US" baseline="0" dirty="0" err="1"/>
              <a:t>información</a:t>
            </a:r>
            <a:r>
              <a:rPr lang="en-US" baseline="0" dirty="0"/>
              <a:t> </a:t>
            </a:r>
            <a:r>
              <a:rPr lang="en-US" baseline="0" dirty="0" err="1"/>
              <a:t>está</a:t>
            </a:r>
            <a:r>
              <a:rPr lang="en-US" baseline="0" dirty="0"/>
              <a:t> </a:t>
            </a:r>
            <a:r>
              <a:rPr lang="en-US" baseline="0" dirty="0" err="1"/>
              <a:t>como</a:t>
            </a:r>
            <a:r>
              <a:rPr lang="en-US" baseline="0" dirty="0"/>
              <a:t> </a:t>
            </a:r>
            <a:r>
              <a:rPr lang="en-US" baseline="0" dirty="0" err="1"/>
              <a:t>compuesto</a:t>
            </a:r>
            <a:r>
              <a:rPr lang="en-US" baseline="0" dirty="0"/>
              <a:t> </a:t>
            </a:r>
            <a:r>
              <a:rPr lang="en-US" baseline="0" dirty="0" err="1"/>
              <a:t>por</a:t>
            </a:r>
            <a:r>
              <a:rPr lang="en-US" baseline="0" dirty="0"/>
              <a:t> 3 </a:t>
            </a:r>
            <a:r>
              <a:rPr lang="en-US" baseline="0" dirty="0" err="1"/>
              <a:t>pilareen</a:t>
            </a:r>
            <a:r>
              <a:rPr lang="en-US" baseline="0" dirty="0"/>
              <a:t> </a:t>
            </a:r>
            <a:r>
              <a:rPr lang="en-US" baseline="0" dirty="0" err="1"/>
              <a:t>julio</a:t>
            </a:r>
            <a:r>
              <a:rPr lang="en-US" baseline="0" dirty="0"/>
              <a:t> de </a:t>
            </a:r>
            <a:r>
              <a:rPr lang="en-US" baseline="0" dirty="0" err="1"/>
              <a:t>este</a:t>
            </a:r>
            <a:r>
              <a:rPr lang="en-US" baseline="0" dirty="0"/>
              <a:t> </a:t>
            </a:r>
            <a:r>
              <a:rPr lang="en-US" baseline="0" dirty="0" err="1"/>
              <a:t>año</a:t>
            </a:r>
            <a:r>
              <a:rPr lang="en-US" baseline="0" dirty="0"/>
              <a:t>, </a:t>
            </a:r>
            <a:r>
              <a:rPr lang="en-US" baseline="0" dirty="0" err="1"/>
              <a:t>es</a:t>
            </a:r>
            <a:r>
              <a:rPr lang="en-US" baseline="0" dirty="0"/>
              <a:t> </a:t>
            </a:r>
            <a:endParaRPr lang="en-US" dirty="0"/>
          </a:p>
        </p:txBody>
      </p:sp>
      <p:sp>
        <p:nvSpPr>
          <p:cNvPr id="4" name="Slide Number Placeholder 3"/>
          <p:cNvSpPr>
            <a:spLocks noGrp="1"/>
          </p:cNvSpPr>
          <p:nvPr>
            <p:ph type="sldNum" sz="quarter" idx="10"/>
          </p:nvPr>
        </p:nvSpPr>
        <p:spPr/>
        <p:txBody>
          <a:bodyPr/>
          <a:lstStyle/>
          <a:p>
            <a:fld id="{D50DFF60-2DDB-41FA-A09F-CBBA40CB54E9}" type="slidenum">
              <a:rPr lang="es-CO" smtClean="0"/>
              <a:pPr/>
              <a:t>5</a:t>
            </a:fld>
            <a:endParaRPr lang="es-CO"/>
          </a:p>
        </p:txBody>
      </p:sp>
    </p:spTree>
    <p:extLst>
      <p:ext uri="{BB962C8B-B14F-4D97-AF65-F5344CB8AC3E}">
        <p14:creationId xmlns:p14="http://schemas.microsoft.com/office/powerpoint/2010/main" val="139437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 Global Innovation Index 2018 </a:t>
            </a:r>
            <a:r>
              <a:rPr lang="en-US" dirty="0" err="1"/>
              <a:t>es</a:t>
            </a:r>
            <a:r>
              <a:rPr lang="en-US" dirty="0"/>
              <a:t> un </a:t>
            </a:r>
            <a:r>
              <a:rPr lang="en-US" baseline="0" dirty="0" err="1"/>
              <a:t>reporte</a:t>
            </a:r>
            <a:r>
              <a:rPr lang="en-US" baseline="0" dirty="0"/>
              <a:t> </a:t>
            </a:r>
            <a:r>
              <a:rPr lang="en-US" baseline="0" dirty="0" err="1"/>
              <a:t>publicado</a:t>
            </a:r>
            <a:r>
              <a:rPr lang="en-US" baseline="0" dirty="0"/>
              <a:t> </a:t>
            </a:r>
            <a:r>
              <a:rPr lang="en-US" baseline="0" dirty="0" err="1"/>
              <a:t>por</a:t>
            </a:r>
            <a:r>
              <a:rPr lang="en-US" baseline="0" dirty="0"/>
              <a:t> Cornell, INSEAD y el WIPO (World Intellectual Property Organization).</a:t>
            </a:r>
          </a:p>
          <a:p>
            <a:pPr marL="171450" indent="-171450">
              <a:buFont typeface="Arial" panose="020B0604020202020204" pitchFamily="34" charset="0"/>
              <a:buChar char="•"/>
            </a:pPr>
            <a:r>
              <a:rPr lang="en-US" baseline="0" dirty="0"/>
              <a:t>El </a:t>
            </a:r>
            <a:r>
              <a:rPr lang="en-US" baseline="0" dirty="0" err="1"/>
              <a:t>Indicador</a:t>
            </a:r>
            <a:r>
              <a:rPr lang="en-US" baseline="0" dirty="0"/>
              <a:t> de Ranking General </a:t>
            </a:r>
            <a:r>
              <a:rPr lang="en-US" baseline="0" dirty="0" err="1"/>
              <a:t>comprende</a:t>
            </a:r>
            <a:r>
              <a:rPr lang="en-US" baseline="0" dirty="0"/>
              <a:t> </a:t>
            </a:r>
            <a:r>
              <a:rPr lang="en-US" baseline="0" dirty="0" err="1"/>
              <a:t>diferentes</a:t>
            </a:r>
            <a:r>
              <a:rPr lang="en-US" baseline="0" dirty="0"/>
              <a:t> </a:t>
            </a:r>
            <a:r>
              <a:rPr lang="en-US" baseline="0" dirty="0" err="1"/>
              <a:t>aspectos</a:t>
            </a:r>
            <a:r>
              <a:rPr lang="en-US" baseline="0" dirty="0"/>
              <a:t> de </a:t>
            </a:r>
            <a:r>
              <a:rPr lang="en-US" baseline="0" dirty="0" err="1"/>
              <a:t>innovación</a:t>
            </a:r>
            <a:r>
              <a:rPr lang="en-US" baseline="0" dirty="0"/>
              <a:t> </a:t>
            </a:r>
            <a:r>
              <a:rPr lang="en-US" baseline="0" dirty="0" err="1"/>
              <a:t>contiene</a:t>
            </a:r>
            <a:r>
              <a:rPr lang="en-US" baseline="0" dirty="0"/>
              <a:t> </a:t>
            </a:r>
            <a:r>
              <a:rPr lang="en-US" baseline="0" dirty="0" err="1"/>
              <a:t>información</a:t>
            </a:r>
            <a:r>
              <a:rPr lang="en-US" baseline="0" dirty="0"/>
              <a:t> </a:t>
            </a:r>
            <a:r>
              <a:rPr lang="en-US" baseline="0" dirty="0" err="1"/>
              <a:t>está</a:t>
            </a:r>
            <a:r>
              <a:rPr lang="en-US" baseline="0" dirty="0"/>
              <a:t> </a:t>
            </a:r>
            <a:r>
              <a:rPr lang="en-US" baseline="0" dirty="0" err="1"/>
              <a:t>como</a:t>
            </a:r>
            <a:r>
              <a:rPr lang="en-US" baseline="0" dirty="0"/>
              <a:t> </a:t>
            </a:r>
            <a:r>
              <a:rPr lang="en-US" baseline="0" dirty="0" err="1"/>
              <a:t>compuesto</a:t>
            </a:r>
            <a:r>
              <a:rPr lang="en-US" baseline="0" dirty="0"/>
              <a:t> </a:t>
            </a:r>
            <a:r>
              <a:rPr lang="en-US" baseline="0" dirty="0" err="1"/>
              <a:t>por</a:t>
            </a:r>
            <a:r>
              <a:rPr lang="en-US" baseline="0" dirty="0"/>
              <a:t> 3 </a:t>
            </a:r>
            <a:r>
              <a:rPr lang="en-US" baseline="0" dirty="0" err="1"/>
              <a:t>pilareen</a:t>
            </a:r>
            <a:r>
              <a:rPr lang="en-US" baseline="0" dirty="0"/>
              <a:t> </a:t>
            </a:r>
            <a:r>
              <a:rPr lang="en-US" baseline="0" dirty="0" err="1"/>
              <a:t>julio</a:t>
            </a:r>
            <a:r>
              <a:rPr lang="en-US" baseline="0" dirty="0"/>
              <a:t> de </a:t>
            </a:r>
            <a:r>
              <a:rPr lang="en-US" baseline="0" dirty="0" err="1"/>
              <a:t>este</a:t>
            </a:r>
            <a:r>
              <a:rPr lang="en-US" baseline="0" dirty="0"/>
              <a:t> </a:t>
            </a:r>
            <a:r>
              <a:rPr lang="en-US" baseline="0" dirty="0" err="1"/>
              <a:t>año</a:t>
            </a:r>
            <a:r>
              <a:rPr lang="en-US" baseline="0" dirty="0"/>
              <a:t>, </a:t>
            </a:r>
            <a:r>
              <a:rPr lang="en-US" baseline="0" dirty="0" err="1"/>
              <a:t>es</a:t>
            </a:r>
            <a:r>
              <a:rPr lang="en-US" baseline="0" dirty="0"/>
              <a:t> </a:t>
            </a:r>
            <a:endParaRPr lang="en-US" dirty="0"/>
          </a:p>
        </p:txBody>
      </p:sp>
      <p:sp>
        <p:nvSpPr>
          <p:cNvPr id="4" name="Slide Number Placeholder 3"/>
          <p:cNvSpPr>
            <a:spLocks noGrp="1"/>
          </p:cNvSpPr>
          <p:nvPr>
            <p:ph type="sldNum" sz="quarter" idx="10"/>
          </p:nvPr>
        </p:nvSpPr>
        <p:spPr/>
        <p:txBody>
          <a:bodyPr/>
          <a:lstStyle/>
          <a:p>
            <a:fld id="{D50DFF60-2DDB-41FA-A09F-CBBA40CB54E9}" type="slidenum">
              <a:rPr lang="es-CO" smtClean="0"/>
              <a:pPr/>
              <a:t>6</a:t>
            </a:fld>
            <a:endParaRPr lang="es-CO"/>
          </a:p>
        </p:txBody>
      </p:sp>
    </p:spTree>
    <p:extLst>
      <p:ext uri="{BB962C8B-B14F-4D97-AF65-F5344CB8AC3E}">
        <p14:creationId xmlns:p14="http://schemas.microsoft.com/office/powerpoint/2010/main" val="119893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50DFF60-2DDB-41FA-A09F-CBBA40CB54E9}" type="slidenum">
              <a:rPr lang="es-CO" smtClean="0"/>
              <a:pPr/>
              <a:t>7</a:t>
            </a:fld>
            <a:endParaRPr lang="es-CO"/>
          </a:p>
        </p:txBody>
      </p:sp>
    </p:spTree>
    <p:extLst>
      <p:ext uri="{BB962C8B-B14F-4D97-AF65-F5344CB8AC3E}">
        <p14:creationId xmlns:p14="http://schemas.microsoft.com/office/powerpoint/2010/main" val="414738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El </a:t>
            </a:r>
            <a:r>
              <a:rPr lang="en-US" dirty="0" err="1"/>
              <a:t>estudio</a:t>
            </a:r>
            <a:r>
              <a:rPr lang="en-US" dirty="0"/>
              <a:t> </a:t>
            </a:r>
            <a:r>
              <a:rPr lang="en-US" dirty="0" err="1"/>
              <a:t>sobre</a:t>
            </a:r>
            <a:r>
              <a:rPr lang="en-US" dirty="0"/>
              <a:t> </a:t>
            </a:r>
            <a:r>
              <a:rPr lang="en-US" dirty="0" err="1"/>
              <a:t>Caracterización</a:t>
            </a:r>
            <a:r>
              <a:rPr lang="en-US" dirty="0"/>
              <a:t> de la </a:t>
            </a:r>
            <a:r>
              <a:rPr lang="en-US" dirty="0" err="1"/>
              <a:t>Brecha</a:t>
            </a:r>
            <a:r>
              <a:rPr lang="en-US" dirty="0"/>
              <a:t> de </a:t>
            </a:r>
            <a:r>
              <a:rPr lang="en-US" dirty="0" err="1"/>
              <a:t>Talento</a:t>
            </a:r>
            <a:r>
              <a:rPr lang="en-US" dirty="0"/>
              <a:t> Digital </a:t>
            </a:r>
            <a:r>
              <a:rPr lang="en-US" dirty="0" err="1"/>
              <a:t>en</a:t>
            </a:r>
            <a:r>
              <a:rPr lang="en-US" dirty="0"/>
              <a:t> Colombia </a:t>
            </a:r>
            <a:r>
              <a:rPr lang="en-US" dirty="0" err="1"/>
              <a:t>elaborado</a:t>
            </a:r>
            <a:r>
              <a:rPr lang="en-US" dirty="0"/>
              <a:t> </a:t>
            </a:r>
            <a:r>
              <a:rPr lang="en-US" dirty="0" err="1"/>
              <a:t>por</a:t>
            </a:r>
            <a:r>
              <a:rPr lang="en-US" dirty="0"/>
              <a:t> el </a:t>
            </a:r>
            <a:r>
              <a:rPr lang="en-US" dirty="0" err="1"/>
              <a:t>Observatorio</a:t>
            </a:r>
            <a:r>
              <a:rPr lang="en-US" dirty="0"/>
              <a:t> TI, define la </a:t>
            </a:r>
            <a:r>
              <a:rPr lang="en-US" dirty="0" err="1"/>
              <a:t>brecha</a:t>
            </a:r>
            <a:r>
              <a:rPr lang="en-US" dirty="0"/>
              <a:t> </a:t>
            </a:r>
            <a:r>
              <a:rPr lang="en-US" dirty="0" err="1"/>
              <a:t>cualitativa</a:t>
            </a:r>
            <a:r>
              <a:rPr lang="en-US" dirty="0"/>
              <a:t> </a:t>
            </a:r>
            <a:r>
              <a:rPr lang="en-US" dirty="0" err="1"/>
              <a:t>como</a:t>
            </a:r>
            <a:r>
              <a:rPr lang="en-US" dirty="0"/>
              <a:t> el </a:t>
            </a:r>
            <a:r>
              <a:rPr lang="en-US" dirty="0" err="1"/>
              <a:t>conjunto</a:t>
            </a:r>
            <a:r>
              <a:rPr lang="en-US" dirty="0"/>
              <a:t> de </a:t>
            </a:r>
            <a:r>
              <a:rPr lang="en-US" dirty="0" err="1"/>
              <a:t>diferencias</a:t>
            </a:r>
            <a:r>
              <a:rPr lang="en-US" dirty="0"/>
              <a:t> </a:t>
            </a:r>
            <a:r>
              <a:rPr lang="en-US" dirty="0" err="1"/>
              <a:t>identificables</a:t>
            </a:r>
            <a:r>
              <a:rPr lang="en-US" dirty="0"/>
              <a:t> entre </a:t>
            </a:r>
            <a:r>
              <a:rPr lang="en-US" dirty="0" err="1"/>
              <a:t>los</a:t>
            </a:r>
            <a:r>
              <a:rPr lang="en-US" dirty="0"/>
              <a:t> </a:t>
            </a:r>
            <a:r>
              <a:rPr lang="en-US" dirty="0" err="1"/>
              <a:t>conocimientos</a:t>
            </a:r>
            <a:r>
              <a:rPr lang="en-US" dirty="0"/>
              <a:t>, </a:t>
            </a:r>
            <a:r>
              <a:rPr lang="en-US" dirty="0" err="1"/>
              <a:t>habilidades</a:t>
            </a:r>
            <a:r>
              <a:rPr lang="en-US" dirty="0"/>
              <a:t> y </a:t>
            </a:r>
            <a:r>
              <a:rPr lang="en-US" dirty="0" err="1"/>
              <a:t>competencias</a:t>
            </a:r>
            <a:r>
              <a:rPr lang="en-US" dirty="0"/>
              <a:t> con que el </a:t>
            </a:r>
            <a:r>
              <a:rPr lang="en-US" dirty="0" err="1"/>
              <a:t>sistema</a:t>
            </a:r>
            <a:r>
              <a:rPr lang="en-US" dirty="0"/>
              <a:t> </a:t>
            </a:r>
            <a:r>
              <a:rPr lang="en-US" dirty="0" err="1"/>
              <a:t>educativo</a:t>
            </a:r>
            <a:r>
              <a:rPr lang="en-US" dirty="0"/>
              <a:t> forma el </a:t>
            </a:r>
            <a:r>
              <a:rPr lang="en-US" dirty="0" err="1"/>
              <a:t>talento</a:t>
            </a:r>
            <a:r>
              <a:rPr lang="en-US" dirty="0"/>
              <a:t> digital del </a:t>
            </a:r>
            <a:r>
              <a:rPr lang="en-US" dirty="0" err="1"/>
              <a:t>país</a:t>
            </a:r>
            <a:r>
              <a:rPr lang="en-US" dirty="0"/>
              <a:t> y </a:t>
            </a:r>
            <a:r>
              <a:rPr lang="en-US" dirty="0" err="1"/>
              <a:t>aquellos</a:t>
            </a:r>
            <a:r>
              <a:rPr lang="en-US" dirty="0"/>
              <a:t> que </a:t>
            </a:r>
            <a:r>
              <a:rPr lang="en-US" dirty="0" err="1"/>
              <a:t>realmente</a:t>
            </a:r>
            <a:r>
              <a:rPr lang="en-US" dirty="0"/>
              <a:t> </a:t>
            </a:r>
            <a:r>
              <a:rPr lang="en-US" dirty="0" err="1"/>
              <a:t>requiere</a:t>
            </a:r>
            <a:r>
              <a:rPr lang="en-US" dirty="0"/>
              <a:t> la </a:t>
            </a:r>
            <a:r>
              <a:rPr lang="en-US" dirty="0" err="1"/>
              <a:t>industria</a:t>
            </a:r>
            <a:r>
              <a:rPr lang="en-US" dirty="0"/>
              <a:t> TI. </a:t>
            </a:r>
          </a:p>
          <a:p>
            <a:pPr marL="171450" indent="-171450">
              <a:buFont typeface="Arial" charset="0"/>
              <a:buChar char="•"/>
            </a:pPr>
            <a:r>
              <a:rPr lang="en-US" dirty="0" err="1"/>
              <a:t>Ejemplo</a:t>
            </a:r>
            <a:r>
              <a:rPr lang="en-US" dirty="0"/>
              <a:t>:</a:t>
            </a:r>
            <a:r>
              <a:rPr lang="en-US" baseline="0" dirty="0"/>
              <a:t> entre </a:t>
            </a:r>
            <a:r>
              <a:rPr lang="en-US" baseline="0" dirty="0" err="1"/>
              <a:t>los</a:t>
            </a:r>
            <a:r>
              <a:rPr lang="en-US" baseline="0" dirty="0"/>
              <a:t> </a:t>
            </a:r>
            <a:r>
              <a:rPr lang="en-US" dirty="0" err="1"/>
              <a:t>conocimientos</a:t>
            </a:r>
            <a:r>
              <a:rPr lang="en-US" dirty="0"/>
              <a:t> y </a:t>
            </a:r>
            <a:r>
              <a:rPr lang="en-US" dirty="0" err="1"/>
              <a:t>habilidades</a:t>
            </a:r>
            <a:r>
              <a:rPr lang="en-US" dirty="0"/>
              <a:t> </a:t>
            </a:r>
            <a:r>
              <a:rPr lang="en-US" dirty="0" err="1"/>
              <a:t>relacionadas</a:t>
            </a:r>
            <a:r>
              <a:rPr lang="en-US" dirty="0"/>
              <a:t> con </a:t>
            </a:r>
            <a:r>
              <a:rPr lang="en-US" b="1" dirty="0" err="1"/>
              <a:t>arquitectura</a:t>
            </a:r>
            <a:r>
              <a:rPr lang="en-US" b="1" dirty="0"/>
              <a:t> de software</a:t>
            </a:r>
            <a:r>
              <a:rPr lang="en-US" dirty="0"/>
              <a:t>, </a:t>
            </a:r>
            <a:r>
              <a:rPr lang="en-US" dirty="0" err="1"/>
              <a:t>mientras</a:t>
            </a:r>
            <a:r>
              <a:rPr lang="en-US" dirty="0"/>
              <a:t> que para </a:t>
            </a:r>
            <a:r>
              <a:rPr lang="en-US" dirty="0" err="1"/>
              <a:t>los</a:t>
            </a:r>
            <a:r>
              <a:rPr lang="en-US" dirty="0"/>
              <a:t> </a:t>
            </a:r>
            <a:r>
              <a:rPr lang="en-US" dirty="0" err="1"/>
              <a:t>empresarios</a:t>
            </a:r>
            <a:r>
              <a:rPr lang="en-US" dirty="0"/>
              <a:t> </a:t>
            </a:r>
            <a:r>
              <a:rPr lang="en-US" dirty="0" err="1"/>
              <a:t>tiene</a:t>
            </a:r>
            <a:r>
              <a:rPr lang="en-US" dirty="0"/>
              <a:t> </a:t>
            </a:r>
            <a:r>
              <a:rPr lang="en-US" dirty="0" err="1"/>
              <a:t>una</a:t>
            </a:r>
            <a:r>
              <a:rPr lang="en-US" dirty="0"/>
              <a:t> </a:t>
            </a:r>
            <a:r>
              <a:rPr lang="en-US" dirty="0" err="1"/>
              <a:t>prioridad</a:t>
            </a:r>
            <a:r>
              <a:rPr lang="en-US" dirty="0"/>
              <a:t> del 24%, para </a:t>
            </a:r>
            <a:r>
              <a:rPr lang="en-US" dirty="0" err="1"/>
              <a:t>los</a:t>
            </a:r>
            <a:r>
              <a:rPr lang="en-US" dirty="0"/>
              <a:t> </a:t>
            </a:r>
            <a:r>
              <a:rPr lang="en-US" dirty="0" err="1"/>
              <a:t>profesionales</a:t>
            </a:r>
            <a:r>
              <a:rPr lang="en-US" dirty="0"/>
              <a:t> del 10%, </a:t>
            </a:r>
            <a:r>
              <a:rPr lang="en-US" dirty="0" err="1"/>
              <a:t>una</a:t>
            </a:r>
            <a:r>
              <a:rPr lang="en-US" dirty="0"/>
              <a:t> </a:t>
            </a:r>
            <a:r>
              <a:rPr lang="en-US" dirty="0" err="1"/>
              <a:t>diferencia</a:t>
            </a:r>
            <a:r>
              <a:rPr lang="en-US" dirty="0"/>
              <a:t> de 8 </a:t>
            </a:r>
            <a:r>
              <a:rPr lang="en-US" dirty="0" err="1"/>
              <a:t>puntos</a:t>
            </a:r>
            <a:r>
              <a:rPr lang="en-US" dirty="0"/>
              <a:t> </a:t>
            </a:r>
            <a:r>
              <a:rPr lang="en-US" dirty="0" err="1"/>
              <a:t>porcentuales</a:t>
            </a:r>
            <a:endParaRPr lang="en-US" sz="1200" b="0" i="0" kern="1200" dirty="0">
              <a:solidFill>
                <a:schemeClr val="tx1"/>
              </a:solidFill>
              <a:effectLst/>
              <a:latin typeface="+mn-lt"/>
              <a:ea typeface="+mn-ea"/>
              <a:cs typeface="+mn-cs"/>
            </a:endParaRPr>
          </a:p>
          <a:p>
            <a:pPr marL="171450" indent="-171450">
              <a:buFont typeface="Arial" charset="0"/>
              <a:buChar char="•"/>
            </a:pPr>
            <a:r>
              <a:rPr lang="en-US" sz="1200" b="0" i="0" kern="1200" dirty="0" err="1">
                <a:solidFill>
                  <a:schemeClr val="tx1"/>
                </a:solidFill>
                <a:effectLst/>
                <a:latin typeface="+mn-lt"/>
                <a:ea typeface="+mn-ea"/>
                <a:cs typeface="+mn-cs"/>
              </a:rPr>
              <a:t>Factores</a:t>
            </a:r>
            <a:r>
              <a:rPr lang="en-US" sz="1200" b="0" i="0" kern="1200" dirty="0">
                <a:solidFill>
                  <a:schemeClr val="tx1"/>
                </a:solidFill>
                <a:effectLst/>
                <a:latin typeface="+mn-lt"/>
                <a:ea typeface="+mn-ea"/>
                <a:cs typeface="+mn-cs"/>
              </a:rPr>
              <a:t> que </a:t>
            </a:r>
            <a:r>
              <a:rPr lang="en-US" sz="1200" b="0" i="0" kern="1200" dirty="0" err="1">
                <a:solidFill>
                  <a:schemeClr val="tx1"/>
                </a:solidFill>
                <a:effectLst/>
                <a:latin typeface="+mn-lt"/>
                <a:ea typeface="+mn-ea"/>
                <a:cs typeface="+mn-cs"/>
              </a:rPr>
              <a:t>contribuyen</a:t>
            </a:r>
            <a:r>
              <a:rPr lang="en-US" sz="1200" b="0" i="0" kern="1200" dirty="0">
                <a:solidFill>
                  <a:schemeClr val="tx1"/>
                </a:solidFill>
                <a:effectLst/>
                <a:latin typeface="+mn-lt"/>
                <a:ea typeface="+mn-ea"/>
                <a:cs typeface="+mn-cs"/>
              </a:rPr>
              <a:t> a la </a:t>
            </a:r>
            <a:r>
              <a:rPr lang="en-US" sz="1200" b="0" i="0" kern="1200" dirty="0" err="1">
                <a:solidFill>
                  <a:schemeClr val="tx1"/>
                </a:solidFill>
                <a:effectLst/>
                <a:latin typeface="+mn-lt"/>
                <a:ea typeface="+mn-ea"/>
                <a:cs typeface="+mn-cs"/>
              </a:rPr>
              <a:t>baja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formación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talento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como</a:t>
            </a:r>
            <a:r>
              <a:rPr lang="en-US" sz="1200" b="0" i="0" kern="1200" dirty="0">
                <a:solidFill>
                  <a:schemeClr val="tx1"/>
                </a:solidFill>
                <a:effectLst/>
                <a:latin typeface="+mn-lt"/>
                <a:ea typeface="+mn-ea"/>
                <a:cs typeface="+mn-cs"/>
              </a:rPr>
              <a:t> el </a:t>
            </a:r>
            <a:r>
              <a:rPr lang="en-US" sz="1200" b="0" i="0" kern="1200" dirty="0" err="1">
                <a:solidFill>
                  <a:schemeClr val="tx1"/>
                </a:solidFill>
                <a:effectLst/>
                <a:latin typeface="+mn-lt"/>
                <a:ea typeface="+mn-ea"/>
                <a:cs typeface="+mn-cs"/>
              </a:rPr>
              <a:t>distanciamiento</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currículos</a:t>
            </a:r>
            <a:r>
              <a:rPr lang="en-US" sz="1200" b="0" i="0" kern="1200" dirty="0">
                <a:solidFill>
                  <a:schemeClr val="tx1"/>
                </a:solidFill>
                <a:effectLst/>
                <a:latin typeface="+mn-lt"/>
                <a:ea typeface="+mn-ea"/>
                <a:cs typeface="+mn-cs"/>
              </a:rPr>
              <a:t> con las </a:t>
            </a:r>
            <a:r>
              <a:rPr lang="en-US" sz="1200" b="0" i="0" kern="1200" dirty="0" err="1">
                <a:solidFill>
                  <a:schemeClr val="tx1"/>
                </a:solidFill>
                <a:effectLst/>
                <a:latin typeface="+mn-lt"/>
                <a:ea typeface="+mn-ea"/>
                <a:cs typeface="+mn-cs"/>
              </a:rPr>
              <a:t>necesidades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vigentes</a:t>
            </a:r>
            <a:r>
              <a:rPr lang="en-US" sz="1200" b="0" i="0" kern="1200" dirty="0">
                <a:solidFill>
                  <a:schemeClr val="tx1"/>
                </a:solidFill>
                <a:effectLst/>
                <a:latin typeface="+mn-lt"/>
                <a:ea typeface="+mn-ea"/>
                <a:cs typeface="+mn-cs"/>
              </a:rPr>
              <a:t> del sector y la </a:t>
            </a:r>
            <a:r>
              <a:rPr lang="en-US" sz="1200" b="0" i="0" kern="1200" dirty="0" err="1">
                <a:solidFill>
                  <a:schemeClr val="tx1"/>
                </a:solidFill>
                <a:effectLst/>
                <a:latin typeface="+mn-lt"/>
                <a:ea typeface="+mn-ea"/>
                <a:cs typeface="+mn-cs"/>
              </a:rPr>
              <a:t>baja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vinculación</a:t>
            </a:r>
            <a:r>
              <a:rPr lang="en-US" sz="1200" b="0" i="0" kern="1200" dirty="0">
                <a:solidFill>
                  <a:schemeClr val="tx1"/>
                </a:solidFill>
                <a:effectLst/>
                <a:latin typeface="+mn-lt"/>
                <a:ea typeface="+mn-ea"/>
                <a:cs typeface="+mn-cs"/>
              </a:rPr>
              <a:t> de las </a:t>
            </a:r>
            <a:r>
              <a:rPr lang="en-US" sz="1200" b="0" i="0" kern="1200" dirty="0" err="1">
                <a:solidFill>
                  <a:schemeClr val="tx1"/>
                </a:solidFill>
                <a:effectLst/>
                <a:latin typeface="+mn-lt"/>
                <a:ea typeface="+mn-ea"/>
                <a:cs typeface="+mn-cs"/>
              </a:rPr>
              <a:t>mujeres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programas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relacionados</a:t>
            </a:r>
            <a:r>
              <a:rPr lang="en-US" sz="1200" b="0" i="0" kern="1200" dirty="0">
                <a:solidFill>
                  <a:schemeClr val="tx1"/>
                </a:solidFill>
                <a:effectLst/>
                <a:latin typeface="+mn-lt"/>
                <a:ea typeface="+mn-ea"/>
                <a:cs typeface="+mn-cs"/>
              </a:rPr>
              <a:t> con </a:t>
            </a:r>
            <a:r>
              <a:rPr lang="en-US" sz="1200" b="0" i="0" kern="1200" dirty="0" err="1">
                <a:solidFill>
                  <a:schemeClr val="tx1"/>
                </a:solidFill>
                <a:effectLst/>
                <a:latin typeface="+mn-lt"/>
                <a:ea typeface="+mn-ea"/>
                <a:cs typeface="+mn-cs"/>
              </a:rPr>
              <a:t>tecnologías</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información</a:t>
            </a:r>
            <a:r>
              <a:rPr lang="en-US" sz="1200" b="0" i="0" kern="1200" dirty="0">
                <a:solidFill>
                  <a:schemeClr val="tx1"/>
                </a:solidFill>
                <a:effectLst/>
                <a:latin typeface="+mn-lt"/>
                <a:ea typeface="+mn-ea"/>
                <a:cs typeface="+mn-cs"/>
              </a:rPr>
              <a:t> y las </a:t>
            </a:r>
            <a:r>
              <a:rPr lang="en-US" sz="1200" b="0" i="0" kern="1200" dirty="0" err="1">
                <a:solidFill>
                  <a:schemeClr val="tx1"/>
                </a:solidFill>
                <a:effectLst/>
                <a:latin typeface="+mn-lt"/>
                <a:ea typeface="+mn-ea"/>
                <a:cs typeface="+mn-cs"/>
              </a:rPr>
              <a:t>comunicaciones</a:t>
            </a:r>
            <a:r>
              <a:rPr lang="en-US" sz="1200" b="0" i="0" kern="1200" dirty="0">
                <a:solidFill>
                  <a:schemeClr val="tx1"/>
                </a:solidFill>
                <a:effectLst/>
                <a:latin typeface="+mn-lt"/>
                <a:ea typeface="+mn-ea"/>
                <a:cs typeface="+mn-cs"/>
              </a:rPr>
              <a:t>.</a:t>
            </a:r>
          </a:p>
          <a:p>
            <a:pPr marL="171450" indent="-171450">
              <a:buFont typeface="Arial" charset="0"/>
              <a:buChar char="•"/>
            </a:pPr>
            <a:r>
              <a:rPr lang="en-US" sz="1200" b="0" i="0" kern="1200" dirty="0">
                <a:solidFill>
                  <a:schemeClr val="tx1"/>
                </a:solidFill>
                <a:effectLst/>
                <a:latin typeface="+mn-lt"/>
                <a:ea typeface="+mn-ea"/>
                <a:cs typeface="+mn-cs"/>
              </a:rPr>
              <a:t>Como parte de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estrategia</a:t>
            </a:r>
            <a:r>
              <a:rPr lang="en-US" sz="1200" b="0" i="0" kern="1200" dirty="0">
                <a:solidFill>
                  <a:schemeClr val="tx1"/>
                </a:solidFill>
                <a:effectLst/>
                <a:latin typeface="+mn-lt"/>
                <a:ea typeface="+mn-ea"/>
                <a:cs typeface="+mn-cs"/>
              </a:rPr>
              <a:t> para </a:t>
            </a:r>
            <a:r>
              <a:rPr lang="en-US" sz="1200" b="0" i="0" kern="1200" dirty="0" err="1">
                <a:solidFill>
                  <a:schemeClr val="tx1"/>
                </a:solidFill>
                <a:effectLst/>
                <a:latin typeface="+mn-lt"/>
                <a:ea typeface="+mn-ea"/>
                <a:cs typeface="+mn-cs"/>
              </a:rPr>
              <a:t>reducir</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brecha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profesional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MinTIC</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través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iniciativa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Talento</a:t>
            </a:r>
            <a:r>
              <a:rPr lang="en-US" sz="1200" b="0" i="0" kern="1200" dirty="0">
                <a:solidFill>
                  <a:schemeClr val="tx1"/>
                </a:solidFill>
                <a:effectLst/>
                <a:latin typeface="+mn-lt"/>
                <a:ea typeface="+mn-ea"/>
                <a:cs typeface="+mn-cs"/>
              </a:rPr>
              <a:t> TI, ha </a:t>
            </a:r>
            <a:r>
              <a:rPr lang="en-US" sz="1200" b="0" i="0" kern="1200" dirty="0" err="1">
                <a:solidFill>
                  <a:schemeClr val="tx1"/>
                </a:solidFill>
                <a:effectLst/>
                <a:latin typeface="+mn-lt"/>
                <a:ea typeface="+mn-ea"/>
                <a:cs typeface="+mn-cs"/>
              </a:rPr>
              <a:t>dispuesto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créditos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condonables</a:t>
            </a:r>
            <a:r>
              <a:rPr lang="en-US" sz="1200" b="0" i="0" kern="1200" dirty="0">
                <a:solidFill>
                  <a:schemeClr val="tx1"/>
                </a:solidFill>
                <a:effectLst/>
                <a:latin typeface="+mn-lt"/>
                <a:ea typeface="+mn-ea"/>
                <a:cs typeface="+mn-cs"/>
              </a:rPr>
              <a:t> para la </a:t>
            </a:r>
            <a:r>
              <a:rPr lang="en-US" sz="1200" b="0" i="0" kern="1200" dirty="0" err="1">
                <a:solidFill>
                  <a:schemeClr val="tx1"/>
                </a:solidFill>
                <a:effectLst/>
                <a:latin typeface="+mn-lt"/>
                <a:ea typeface="+mn-ea"/>
                <a:cs typeface="+mn-cs"/>
              </a:rPr>
              <a:t>formación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jóvenes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carreras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técnicas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tecnológicas</a:t>
            </a:r>
            <a:r>
              <a:rPr lang="en-US" sz="1200" b="0" i="0" kern="1200" dirty="0">
                <a:solidFill>
                  <a:schemeClr val="tx1"/>
                </a:solidFill>
                <a:effectLst/>
                <a:latin typeface="+mn-lt"/>
                <a:ea typeface="+mn-ea"/>
                <a:cs typeface="+mn-cs"/>
              </a:rPr>
              <a:t> y </a:t>
            </a:r>
            <a:r>
              <a:rPr lang="en-US" sz="1200" b="0" i="0" kern="1200" dirty="0" err="1">
                <a:solidFill>
                  <a:schemeClr val="tx1"/>
                </a:solidFill>
                <a:effectLst/>
                <a:latin typeface="+mn-lt"/>
                <a:ea typeface="+mn-ea"/>
                <a:cs typeface="+mn-cs"/>
              </a:rPr>
              <a:t>universitarias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relacionadas</a:t>
            </a:r>
            <a:r>
              <a:rPr lang="en-US" sz="1200" b="0" i="0" kern="1200" dirty="0">
                <a:solidFill>
                  <a:schemeClr val="tx1"/>
                </a:solidFill>
                <a:effectLst/>
                <a:latin typeface="+mn-lt"/>
                <a:ea typeface="+mn-ea"/>
                <a:cs typeface="+mn-cs"/>
              </a:rPr>
              <a:t> con </a:t>
            </a:r>
            <a:r>
              <a:rPr lang="en-US" sz="1200" b="0" i="0" kern="1200" dirty="0" err="1">
                <a:solidFill>
                  <a:schemeClr val="tx1"/>
                </a:solidFill>
                <a:effectLst/>
                <a:latin typeface="+mn-lt"/>
                <a:ea typeface="+mn-ea"/>
                <a:cs typeface="+mn-cs"/>
              </a:rPr>
              <a:t>esta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a:t>
            </a:r>
            <a:r>
              <a:rPr lang="en-US" sz="1200" b="0" i="0" kern="1200" dirty="0">
                <a:solidFill>
                  <a:schemeClr val="tx1"/>
                </a:solidFill>
                <a:effectLst/>
                <a:latin typeface="+mn-lt"/>
                <a:ea typeface="+mn-ea"/>
                <a:cs typeface="+mn-cs"/>
              </a:rPr>
              <a:t>. Gracias a </a:t>
            </a:r>
            <a:r>
              <a:rPr lang="en-US" sz="1200" b="0" i="0" kern="1200" dirty="0" err="1">
                <a:solidFill>
                  <a:schemeClr val="tx1"/>
                </a:solidFill>
                <a:effectLst/>
                <a:latin typeface="+mn-lt"/>
                <a:ea typeface="+mn-ea"/>
                <a:cs typeface="+mn-cs"/>
              </a:rPr>
              <a:t>estas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acciones</a:t>
            </a:r>
            <a:r>
              <a:rPr lang="en-US" sz="1200" b="0" i="0" kern="1200" dirty="0">
                <a:solidFill>
                  <a:schemeClr val="tx1"/>
                </a:solidFill>
                <a:effectLst/>
                <a:latin typeface="+mn-lt"/>
                <a:ea typeface="+mn-ea"/>
                <a:cs typeface="+mn-cs"/>
              </a:rPr>
              <a:t>, 19.274 </a:t>
            </a:r>
            <a:r>
              <a:rPr lang="en-US" sz="1200" b="0" i="0" kern="1200" dirty="0" err="1">
                <a:solidFill>
                  <a:schemeClr val="tx1"/>
                </a:solidFill>
                <a:effectLst/>
                <a:latin typeface="+mn-lt"/>
                <a:ea typeface="+mn-ea"/>
                <a:cs typeface="+mn-cs"/>
              </a:rPr>
              <a:t>colombianos</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encuentran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estudiando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carreras</a:t>
            </a:r>
            <a:r>
              <a:rPr lang="en-US" sz="1200" b="0" i="0" kern="1200" dirty="0">
                <a:solidFill>
                  <a:schemeClr val="tx1"/>
                </a:solidFill>
                <a:effectLst/>
                <a:latin typeface="+mn-lt"/>
                <a:ea typeface="+mn-ea"/>
                <a:cs typeface="+mn-cs"/>
              </a:rPr>
              <a:t> y </a:t>
            </a:r>
            <a:r>
              <a:rPr lang="en-US" sz="1200" b="0" i="0" kern="1200" dirty="0" err="1">
                <a:solidFill>
                  <a:schemeClr val="tx1"/>
                </a:solidFill>
                <a:effectLst/>
                <a:latin typeface="+mn-lt"/>
                <a:ea typeface="+mn-ea"/>
                <a:cs typeface="+mn-cs"/>
              </a:rPr>
              <a:t>programas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formación</a:t>
            </a:r>
            <a:r>
              <a:rPr lang="en-US" sz="1200" b="0" i="0" kern="1200" dirty="0">
                <a:solidFill>
                  <a:schemeClr val="tx1"/>
                </a:solidFill>
                <a:effectLst/>
                <a:latin typeface="+mn-lt"/>
                <a:ea typeface="+mn-ea"/>
                <a:cs typeface="+mn-cs"/>
              </a:rPr>
              <a:t> TI y se </a:t>
            </a:r>
            <a:r>
              <a:rPr lang="en-US" sz="1200" b="0" i="0" kern="1200" dirty="0" err="1">
                <a:solidFill>
                  <a:schemeClr val="tx1"/>
                </a:solidFill>
                <a:effectLst/>
                <a:latin typeface="+mn-lt"/>
                <a:ea typeface="+mn-ea"/>
                <a:cs typeface="+mn-cs"/>
              </a:rPr>
              <a:t>espera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aumentar</a:t>
            </a:r>
            <a:r>
              <a:rPr lang="en-US" sz="1200" b="0" i="0" kern="1200" dirty="0">
                <a:solidFill>
                  <a:schemeClr val="tx1"/>
                </a:solidFill>
                <a:effectLst/>
                <a:latin typeface="+mn-lt"/>
                <a:ea typeface="+mn-ea"/>
                <a:cs typeface="+mn-cs"/>
              </a:rPr>
              <a:t> el </a:t>
            </a:r>
            <a:r>
              <a:rPr lang="en-US" sz="1200" b="0" i="0" kern="1200" dirty="0" err="1">
                <a:solidFill>
                  <a:schemeClr val="tx1"/>
                </a:solidFill>
                <a:effectLst/>
                <a:latin typeface="+mn-lt"/>
                <a:ea typeface="+mn-ea"/>
                <a:cs typeface="+mn-cs"/>
              </a:rPr>
              <a:t>número</a:t>
            </a:r>
            <a:r>
              <a:rPr lang="en-US" sz="1200" b="0" i="0" kern="1200" dirty="0">
                <a:solidFill>
                  <a:schemeClr val="tx1"/>
                </a:solidFill>
                <a:effectLst/>
                <a:latin typeface="+mn-lt"/>
                <a:ea typeface="+mn-ea"/>
                <a:cs typeface="+mn-cs"/>
              </a:rPr>
              <a:t> para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próximos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años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50DFF60-2DDB-41FA-A09F-CBBA40CB54E9}" type="slidenum">
              <a:rPr lang="es-CO" smtClean="0"/>
              <a:pPr/>
              <a:t>8</a:t>
            </a:fld>
            <a:endParaRPr lang="es-CO"/>
          </a:p>
        </p:txBody>
      </p:sp>
    </p:spTree>
    <p:extLst>
      <p:ext uri="{BB962C8B-B14F-4D97-AF65-F5344CB8AC3E}">
        <p14:creationId xmlns:p14="http://schemas.microsoft.com/office/powerpoint/2010/main" val="218086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mn-lt"/>
                <a:ea typeface="+mn-ea"/>
                <a:cs typeface="+mn-cs"/>
              </a:rPr>
              <a:t>Colombia </a:t>
            </a:r>
            <a:r>
              <a:rPr lang="en-US" sz="1200" b="0" i="0" kern="1200" dirty="0" err="1">
                <a:solidFill>
                  <a:schemeClr val="tx1"/>
                </a:solidFill>
                <a:effectLst/>
                <a:latin typeface="+mn-lt"/>
                <a:ea typeface="+mn-ea"/>
                <a:cs typeface="+mn-cs"/>
              </a:rPr>
              <a:t>avanza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ecosistema</a:t>
            </a:r>
            <a:r>
              <a:rPr lang="en-US" sz="1200" b="0" i="0" kern="1200" dirty="0">
                <a:solidFill>
                  <a:schemeClr val="tx1"/>
                </a:solidFill>
                <a:effectLst/>
                <a:latin typeface="+mn-lt"/>
                <a:ea typeface="+mn-ea"/>
                <a:cs typeface="+mn-cs"/>
              </a:rPr>
              <a:t> para </a:t>
            </a:r>
            <a:r>
              <a:rPr lang="en-US" sz="1200" b="0" i="0" kern="1200" dirty="0" err="1">
                <a:solidFill>
                  <a:schemeClr val="tx1"/>
                </a:solidFill>
                <a:effectLst/>
                <a:latin typeface="+mn-lt"/>
                <a:ea typeface="+mn-ea"/>
                <a:cs typeface="+mn-cs"/>
              </a:rPr>
              <a:t>innovar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pero</a:t>
            </a:r>
            <a:r>
              <a:rPr lang="en-US" sz="1200" b="0" i="0" kern="1200" dirty="0">
                <a:solidFill>
                  <a:schemeClr val="tx1"/>
                </a:solidFill>
                <a:effectLst/>
                <a:latin typeface="+mn-lt"/>
                <a:ea typeface="+mn-ea"/>
                <a:cs typeface="+mn-cs"/>
              </a:rPr>
              <a:t> hay </a:t>
            </a:r>
            <a:r>
              <a:rPr lang="en-US" sz="1200" b="0" i="0" kern="1200" dirty="0" err="1">
                <a:solidFill>
                  <a:schemeClr val="tx1"/>
                </a:solidFill>
                <a:effectLst/>
                <a:latin typeface="+mn-lt"/>
                <a:ea typeface="+mn-ea"/>
                <a:cs typeface="+mn-cs"/>
              </a:rPr>
              <a:t>aún</a:t>
            </a:r>
            <a:r>
              <a:rPr lang="en-US" sz="1200" b="0" i="0" kern="1200" dirty="0">
                <a:solidFill>
                  <a:schemeClr val="tx1"/>
                </a:solidFill>
                <a:effectLst/>
                <a:latin typeface="+mn-lt"/>
                <a:ea typeface="+mn-ea"/>
                <a:cs typeface="+mn-cs"/>
              </a:rPr>
              <a:t> que </a:t>
            </a:r>
            <a:r>
              <a:rPr lang="en-US" sz="1200" b="0" i="0" kern="1200" dirty="0" err="1">
                <a:solidFill>
                  <a:schemeClr val="tx1"/>
                </a:solidFill>
                <a:effectLst/>
                <a:latin typeface="+mn-lt"/>
                <a:ea typeface="+mn-ea"/>
                <a:cs typeface="+mn-cs"/>
              </a:rPr>
              <a:t>trabajar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que sea un </a:t>
            </a:r>
            <a:r>
              <a:rPr lang="en-US" sz="1200" b="0" i="0" kern="1200" dirty="0" err="1">
                <a:solidFill>
                  <a:schemeClr val="tx1"/>
                </a:solidFill>
                <a:effectLst/>
                <a:latin typeface="+mn-lt"/>
                <a:ea typeface="+mn-ea"/>
                <a:cs typeface="+mn-cs"/>
              </a:rPr>
              <a:t>escenario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beneficioso</a:t>
            </a:r>
            <a:r>
              <a:rPr lang="en-US" sz="1200" b="0" i="0" kern="1200" dirty="0">
                <a:solidFill>
                  <a:schemeClr val="tx1"/>
                </a:solidFill>
                <a:effectLst/>
                <a:latin typeface="+mn-lt"/>
                <a:ea typeface="+mn-ea"/>
                <a:cs typeface="+mn-cs"/>
              </a:rPr>
              <a:t> para </a:t>
            </a:r>
            <a:r>
              <a:rPr lang="en-US" sz="1200" b="0" i="0" kern="1200" dirty="0" err="1">
                <a:solidFill>
                  <a:schemeClr val="tx1"/>
                </a:solidFill>
                <a:effectLst/>
                <a:latin typeface="+mn-lt"/>
                <a:ea typeface="+mn-ea"/>
                <a:cs typeface="+mn-cs"/>
              </a:rPr>
              <a:t>todas</a:t>
            </a:r>
            <a:r>
              <a:rPr lang="en-US" sz="1200" b="0" i="0" kern="1200" baseline="0" dirty="0">
                <a:solidFill>
                  <a:schemeClr val="tx1"/>
                </a:solidFill>
                <a:effectLst/>
                <a:latin typeface="+mn-lt"/>
                <a:ea typeface="+mn-ea"/>
                <a:cs typeface="+mn-cs"/>
              </a:rPr>
              <a:t> las </a:t>
            </a:r>
            <a:r>
              <a:rPr lang="en-US" sz="1200" b="0" i="0" kern="1200" dirty="0" err="1">
                <a:solidFill>
                  <a:schemeClr val="tx1"/>
                </a:solidFill>
                <a:effectLst/>
                <a:latin typeface="+mn-lt"/>
                <a:ea typeface="+mn-ea"/>
                <a:cs typeface="+mn-cs"/>
              </a:rPr>
              <a:t>ciudades</a:t>
            </a:r>
            <a:r>
              <a:rPr lang="en-US" sz="1200" b="0" i="0" kern="1200" dirty="0">
                <a:solidFill>
                  <a:schemeClr val="tx1"/>
                </a:solidFill>
                <a:effectLst/>
                <a:latin typeface="+mn-lt"/>
                <a:ea typeface="+mn-ea"/>
                <a:cs typeface="+mn-cs"/>
              </a:rPr>
              <a:t> del </a:t>
            </a:r>
            <a:r>
              <a:rPr lang="en-US" sz="1200" b="0" i="0" kern="1200" dirty="0" err="1">
                <a:solidFill>
                  <a:schemeClr val="tx1"/>
                </a:solidFill>
                <a:effectLst/>
                <a:latin typeface="+mn-lt"/>
                <a:ea typeface="+mn-ea"/>
                <a:cs typeface="+mn-cs"/>
              </a:rPr>
              <a:t>país</a:t>
            </a:r>
            <a:r>
              <a:rPr lang="en-US" sz="1200" b="0" i="0" kern="1200" dirty="0">
                <a:solidFill>
                  <a:schemeClr val="tx1"/>
                </a:solidFill>
                <a:effectLst/>
                <a:latin typeface="+mn-lt"/>
                <a:ea typeface="+mn-ea"/>
                <a:cs typeface="+mn-cs"/>
              </a:rPr>
              <a:t>.</a:t>
            </a:r>
          </a:p>
          <a:p>
            <a:pPr marL="171450" indent="-171450">
              <a:buFont typeface="Arial" charset="0"/>
              <a:buChar char="•"/>
            </a:pP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año</a:t>
            </a:r>
            <a:r>
              <a:rPr lang="en-US" sz="1200" b="0" i="0" kern="1200" dirty="0">
                <a:solidFill>
                  <a:schemeClr val="tx1"/>
                </a:solidFill>
                <a:effectLst/>
                <a:latin typeface="+mn-lt"/>
                <a:ea typeface="+mn-ea"/>
                <a:cs typeface="+mn-cs"/>
              </a:rPr>
              <a:t>, Colombia </a:t>
            </a:r>
            <a:r>
              <a:rPr lang="en-US" sz="1200" b="0" i="0" kern="1200" dirty="0" err="1">
                <a:solidFill>
                  <a:schemeClr val="tx1"/>
                </a:solidFill>
                <a:effectLst/>
                <a:latin typeface="+mn-lt"/>
                <a:ea typeface="+mn-ea"/>
                <a:cs typeface="+mn-cs"/>
              </a:rPr>
              <a:t>ascendió</a:t>
            </a:r>
            <a:r>
              <a:rPr lang="en-US" sz="1200" b="0" i="0" kern="1200" dirty="0">
                <a:solidFill>
                  <a:schemeClr val="tx1"/>
                </a:solidFill>
                <a:effectLst/>
                <a:latin typeface="+mn-lt"/>
                <a:ea typeface="+mn-ea"/>
                <a:cs typeface="+mn-cs"/>
              </a:rPr>
              <a:t> dos </a:t>
            </a:r>
            <a:r>
              <a:rPr lang="en-US" sz="1200" b="0" i="0" kern="1200" dirty="0" err="1">
                <a:solidFill>
                  <a:schemeClr val="tx1"/>
                </a:solidFill>
                <a:effectLst/>
                <a:latin typeface="+mn-lt"/>
                <a:ea typeface="+mn-ea"/>
                <a:cs typeface="+mn-cs"/>
              </a:rPr>
              <a:t>puestos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el </a:t>
            </a:r>
            <a:r>
              <a:rPr lang="en-US" sz="1200" b="0" i="0" kern="1200" dirty="0" err="1">
                <a:solidFill>
                  <a:schemeClr val="tx1"/>
                </a:solidFill>
                <a:effectLst/>
                <a:latin typeface="+mn-lt"/>
                <a:ea typeface="+mn-ea"/>
                <a:cs typeface="+mn-cs"/>
              </a:rPr>
              <a:t>Índice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Condiciones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Sistémicas</a:t>
            </a:r>
            <a:r>
              <a:rPr lang="en-US" sz="1200" b="0" i="0" kern="1200" dirty="0">
                <a:solidFill>
                  <a:schemeClr val="tx1"/>
                </a:solidFill>
                <a:effectLst/>
                <a:latin typeface="+mn-lt"/>
                <a:ea typeface="+mn-ea"/>
                <a:cs typeface="+mn-cs"/>
              </a:rPr>
              <a:t> para el </a:t>
            </a:r>
            <a:r>
              <a:rPr lang="en-US" sz="1200" b="0" i="0" kern="1200" dirty="0" err="1">
                <a:solidFill>
                  <a:schemeClr val="tx1"/>
                </a:solidFill>
                <a:effectLst/>
                <a:latin typeface="+mn-lt"/>
                <a:ea typeface="+mn-ea"/>
                <a:cs typeface="+mn-cs"/>
              </a:rPr>
              <a:t>Emprendimiento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Dinámico</a:t>
            </a:r>
            <a:r>
              <a:rPr lang="en-US" sz="1200" b="0" i="0" kern="1200" dirty="0">
                <a:solidFill>
                  <a:schemeClr val="tx1"/>
                </a:solidFill>
                <a:effectLst/>
                <a:latin typeface="+mn-lt"/>
                <a:ea typeface="+mn-ea"/>
                <a:cs typeface="+mn-cs"/>
              </a:rPr>
              <a:t>, entre 15 </a:t>
            </a:r>
            <a:r>
              <a:rPr lang="en-US" sz="1200" b="0" i="0" kern="1200" dirty="0" err="1">
                <a:solidFill>
                  <a:schemeClr val="tx1"/>
                </a:solidFill>
                <a:effectLst/>
                <a:latin typeface="+mn-lt"/>
                <a:ea typeface="+mn-ea"/>
                <a:cs typeface="+mn-cs"/>
              </a:rPr>
              <a:t>economías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América</a:t>
            </a:r>
            <a:r>
              <a:rPr lang="en-US" sz="1200" b="0" i="0" kern="1200" dirty="0">
                <a:solidFill>
                  <a:schemeClr val="tx1"/>
                </a:solidFill>
                <a:effectLst/>
                <a:latin typeface="+mn-lt"/>
                <a:ea typeface="+mn-ea"/>
                <a:cs typeface="+mn-cs"/>
              </a:rPr>
              <a:t> Latina y </a:t>
            </a:r>
            <a:r>
              <a:rPr lang="en-US" sz="1200" b="0" i="0" kern="1200" dirty="0" err="1">
                <a:solidFill>
                  <a:schemeClr val="tx1"/>
                </a:solidFill>
                <a:effectLst/>
                <a:latin typeface="+mn-lt"/>
                <a:ea typeface="+mn-ea"/>
                <a:cs typeface="+mn-cs"/>
              </a:rPr>
              <a:t>quedó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el </a:t>
            </a:r>
            <a:r>
              <a:rPr lang="en-US" sz="1200" b="0" i="0" kern="1200" dirty="0" err="1">
                <a:solidFill>
                  <a:schemeClr val="tx1"/>
                </a:solidFill>
                <a:effectLst/>
                <a:latin typeface="+mn-lt"/>
                <a:ea typeface="+mn-ea"/>
                <a:cs typeface="+mn-cs"/>
              </a:rPr>
              <a:t>quinto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lugar</a:t>
            </a:r>
            <a:endParaRPr lang="en-US" sz="1200" b="0" i="0" kern="1200" dirty="0">
              <a:solidFill>
                <a:schemeClr val="tx1"/>
              </a:solidFill>
              <a:effectLst/>
              <a:latin typeface="+mn-lt"/>
              <a:ea typeface="+mn-ea"/>
              <a:cs typeface="+mn-cs"/>
            </a:endParaRPr>
          </a:p>
          <a:p>
            <a:pPr marL="171450" indent="-171450">
              <a:buFont typeface="Arial" charset="0"/>
              <a:buChar char="•"/>
            </a:pP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Doing business, </a:t>
            </a:r>
            <a:r>
              <a:rPr lang="en-US" sz="1200" b="0" i="0" kern="1200" dirty="0" err="1">
                <a:solidFill>
                  <a:schemeClr val="tx1"/>
                </a:solidFill>
                <a:effectLst/>
                <a:latin typeface="+mn-lt"/>
                <a:ea typeface="+mn-ea"/>
                <a:cs typeface="+mn-cs"/>
              </a:rPr>
              <a:t>reducje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pero</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mantiene</a:t>
            </a:r>
            <a:r>
              <a:rPr lang="en-US" sz="1200" b="0" i="0" kern="1200" dirty="0">
                <a:solidFill>
                  <a:schemeClr val="tx1"/>
                </a:solidFill>
                <a:effectLst/>
                <a:latin typeface="+mn-lt"/>
                <a:ea typeface="+mn-ea"/>
                <a:cs typeface="+mn-cs"/>
              </a:rPr>
              <a:t> entre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primeros</a:t>
            </a:r>
            <a:r>
              <a:rPr lang="en-US" sz="1200" b="0" i="0" kern="1200" dirty="0">
                <a:solidFill>
                  <a:schemeClr val="tx1"/>
                </a:solidFill>
                <a:effectLst/>
                <a:latin typeface="+mn-lt"/>
                <a:ea typeface="+mn-ea"/>
                <a:cs typeface="+mn-cs"/>
              </a:rPr>
              <a:t> 4 </a:t>
            </a:r>
            <a:r>
              <a:rPr lang="en-US" sz="1200" b="0" i="0" kern="1200" dirty="0" err="1">
                <a:solidFill>
                  <a:schemeClr val="tx1"/>
                </a:solidFill>
                <a:effectLst/>
                <a:latin typeface="+mn-lt"/>
                <a:ea typeface="+mn-ea"/>
                <a:cs typeface="+mn-cs"/>
              </a:rPr>
              <a:t>puestos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LATAM. </a:t>
            </a:r>
          </a:p>
          <a:p>
            <a:pPr marL="171450" indent="-171450">
              <a:buFont typeface="Arial" charset="0"/>
              <a:buChar char="•"/>
            </a:pPr>
            <a:r>
              <a:rPr lang="en-US" sz="1200" b="0" i="0" kern="1200" dirty="0">
                <a:solidFill>
                  <a:schemeClr val="tx1"/>
                </a:solidFill>
                <a:effectLst/>
                <a:latin typeface="+mn-lt"/>
                <a:ea typeface="+mn-ea"/>
                <a:cs typeface="+mn-cs"/>
              </a:rPr>
              <a:t>Hay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ambiente</a:t>
            </a:r>
            <a:r>
              <a:rPr lang="en-US" sz="1200" b="0" i="0" kern="1200" baseline="0" dirty="0">
                <a:solidFill>
                  <a:schemeClr val="tx1"/>
                </a:solidFill>
                <a:effectLst/>
                <a:latin typeface="+mn-lt"/>
                <a:ea typeface="+mn-ea"/>
                <a:cs typeface="+mn-cs"/>
              </a:rPr>
              <a:t>:</a:t>
            </a:r>
          </a:p>
          <a:p>
            <a:pPr marL="628650" lvl="1" indent="-171450">
              <a:buFont typeface="Arial" charset="0"/>
              <a:buChar char="•"/>
            </a:pPr>
            <a:r>
              <a:rPr lang="en-US" sz="1200" b="0" i="0" kern="1200" baseline="0" dirty="0" err="1">
                <a:solidFill>
                  <a:schemeClr val="tx1"/>
                </a:solidFill>
                <a:effectLst/>
                <a:latin typeface="+mn-lt"/>
                <a:ea typeface="+mn-ea"/>
                <a:cs typeface="+mn-cs"/>
              </a:rPr>
              <a:t>Coworking</a:t>
            </a:r>
            <a:r>
              <a:rPr lang="en-US" sz="1200" b="0" i="0" kern="1200" baseline="0" dirty="0">
                <a:solidFill>
                  <a:schemeClr val="tx1"/>
                </a:solidFill>
                <a:effectLst/>
                <a:latin typeface="+mn-lt"/>
                <a:ea typeface="+mn-ea"/>
                <a:cs typeface="+mn-cs"/>
              </a:rPr>
              <a:t> spaces</a:t>
            </a:r>
          </a:p>
          <a:p>
            <a:pPr marL="628650" lvl="1" indent="-171450">
              <a:buFont typeface="Arial" charset="0"/>
              <a:buChar char="•"/>
            </a:pPr>
            <a:r>
              <a:rPr lang="en-US" sz="1200" b="0" i="0" kern="1200" baseline="0" dirty="0" err="1">
                <a:solidFill>
                  <a:schemeClr val="tx1"/>
                </a:solidFill>
                <a:effectLst/>
                <a:latin typeface="+mn-lt"/>
                <a:ea typeface="+mn-ea"/>
                <a:cs typeface="+mn-cs"/>
              </a:rPr>
              <a:t>Incubadores</a:t>
            </a:r>
            <a:r>
              <a:rPr lang="en-US" sz="1200" b="0" i="0" kern="1200" baseline="0" dirty="0">
                <a:solidFill>
                  <a:schemeClr val="tx1"/>
                </a:solidFill>
                <a:effectLst/>
                <a:latin typeface="+mn-lt"/>
                <a:ea typeface="+mn-ea"/>
                <a:cs typeface="+mn-cs"/>
              </a:rPr>
              <a:t> y </a:t>
            </a:r>
            <a:r>
              <a:rPr lang="en-US" sz="1200" b="0" i="0" kern="1200" baseline="0" dirty="0" err="1">
                <a:solidFill>
                  <a:schemeClr val="tx1"/>
                </a:solidFill>
                <a:effectLst/>
                <a:latin typeface="+mn-lt"/>
                <a:ea typeface="+mn-ea"/>
                <a:cs typeface="+mn-cs"/>
              </a:rPr>
              <a:t>aceleradoras</a:t>
            </a:r>
            <a:endParaRPr lang="en-US" sz="1200" b="0" i="0" kern="1200" baseline="0" dirty="0">
              <a:solidFill>
                <a:schemeClr val="tx1"/>
              </a:solidFill>
              <a:effectLst/>
              <a:latin typeface="+mn-lt"/>
              <a:ea typeface="+mn-ea"/>
              <a:cs typeface="+mn-cs"/>
            </a:endParaRPr>
          </a:p>
          <a:p>
            <a:pPr marL="628650" lvl="1" indent="-171450">
              <a:buFont typeface="Arial" charset="0"/>
              <a:buChar char="•"/>
            </a:pPr>
            <a:r>
              <a:rPr lang="en-US" sz="1200" b="0" i="0" kern="1200" baseline="0" dirty="0" err="1">
                <a:solidFill>
                  <a:schemeClr val="tx1"/>
                </a:solidFill>
                <a:effectLst/>
                <a:latin typeface="+mn-lt"/>
                <a:ea typeface="+mn-ea"/>
                <a:cs typeface="+mn-cs"/>
              </a:rPr>
              <a:t>Porgramas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guvrnamnetakes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como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innpulsa</a:t>
            </a:r>
            <a:r>
              <a:rPr lang="en-US" sz="1200" b="0" i="0" kern="1200" baseline="0" dirty="0">
                <a:solidFill>
                  <a:schemeClr val="tx1"/>
                </a:solidFill>
                <a:effectLst/>
                <a:latin typeface="+mn-lt"/>
                <a:ea typeface="+mn-ea"/>
                <a:cs typeface="+mn-cs"/>
              </a:rPr>
              <a:t> y </a:t>
            </a:r>
            <a:r>
              <a:rPr lang="en-US" sz="1200" b="0" i="0" kern="1200" baseline="0" dirty="0" err="1">
                <a:solidFill>
                  <a:schemeClr val="tx1"/>
                </a:solidFill>
                <a:effectLst/>
                <a:latin typeface="+mn-lt"/>
                <a:ea typeface="+mn-ea"/>
                <a:cs typeface="+mn-cs"/>
              </a:rPr>
              <a:t>apps.co</a:t>
            </a:r>
            <a:endParaRPr lang="en-US" sz="1200" b="0" i="0" kern="1200" baseline="0" dirty="0">
              <a:solidFill>
                <a:schemeClr val="tx1"/>
              </a:solidFill>
              <a:effectLst/>
              <a:latin typeface="+mn-lt"/>
              <a:ea typeface="+mn-ea"/>
              <a:cs typeface="+mn-cs"/>
            </a:endParaRPr>
          </a:p>
          <a:p>
            <a:pPr marL="628650" lvl="1" indent="-171450">
              <a:buFont typeface="Arial" charset="0"/>
              <a:buChar char="•"/>
            </a:pPr>
            <a:r>
              <a:rPr lang="en-US" sz="1200" b="0" i="0" kern="1200" baseline="0" dirty="0">
                <a:solidFill>
                  <a:schemeClr val="tx1"/>
                </a:solidFill>
                <a:effectLst/>
                <a:latin typeface="+mn-lt"/>
                <a:ea typeface="+mn-ea"/>
                <a:cs typeface="+mn-cs"/>
              </a:rPr>
              <a:t>Hub </a:t>
            </a:r>
            <a:r>
              <a:rPr lang="en-US" sz="1200" b="0" i="0" kern="1200" baseline="0" dirty="0" err="1">
                <a:solidFill>
                  <a:schemeClr val="tx1"/>
                </a:solidFill>
                <a:effectLst/>
                <a:latin typeface="+mn-lt"/>
                <a:ea typeface="+mn-ea"/>
                <a:cs typeface="+mn-cs"/>
              </a:rPr>
              <a:t>como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rutaN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meddelin</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171450" indent="-171450">
              <a:buFont typeface="Arial" charset="0"/>
              <a:buChar char="•"/>
            </a:pPr>
            <a:r>
              <a:rPr lang="en-US" sz="1200" b="0" i="0" kern="1200" dirty="0">
                <a:solidFill>
                  <a:schemeClr val="tx1"/>
                </a:solidFill>
                <a:effectLst/>
                <a:latin typeface="+mn-lt"/>
                <a:ea typeface="+mn-ea"/>
                <a:cs typeface="+mn-cs"/>
              </a:rPr>
              <a:t>hay </a:t>
            </a:r>
            <a:r>
              <a:rPr lang="en-US" sz="1200" b="0" i="0" kern="1200" dirty="0" err="1">
                <a:solidFill>
                  <a:schemeClr val="tx1"/>
                </a:solidFill>
                <a:effectLst/>
                <a:latin typeface="+mn-lt"/>
                <a:ea typeface="+mn-ea"/>
                <a:cs typeface="+mn-cs"/>
              </a:rPr>
              <a:t>quienes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abierto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ventanas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el sector </a:t>
            </a:r>
            <a:r>
              <a:rPr lang="en-US" sz="1200" b="0" i="0" kern="1200" dirty="0" err="1">
                <a:solidFill>
                  <a:schemeClr val="tx1"/>
                </a:solidFill>
                <a:effectLst/>
                <a:latin typeface="+mn-lt"/>
                <a:ea typeface="+mn-ea"/>
                <a:cs typeface="+mn-cs"/>
              </a:rPr>
              <a:t>corporativo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bajo</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innovación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abierta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cooperación</a:t>
            </a:r>
            <a:r>
              <a:rPr lang="en-US" sz="1200" b="0" i="0" kern="1200" dirty="0">
                <a:solidFill>
                  <a:schemeClr val="tx1"/>
                </a:solidFill>
                <a:effectLst/>
                <a:latin typeface="+mn-lt"/>
                <a:ea typeface="+mn-ea"/>
                <a:cs typeface="+mn-cs"/>
              </a:rPr>
              <a:t> entre el sector </a:t>
            </a:r>
            <a:r>
              <a:rPr lang="en-US" sz="1200" b="0" i="0" kern="1200" dirty="0" err="1">
                <a:solidFill>
                  <a:schemeClr val="tx1"/>
                </a:solidFill>
                <a:effectLst/>
                <a:latin typeface="+mn-lt"/>
                <a:ea typeface="+mn-ea"/>
                <a:cs typeface="+mn-cs"/>
              </a:rPr>
              <a:t>privado</a:t>
            </a:r>
            <a:r>
              <a:rPr lang="en-US" sz="1200" b="0" i="0" kern="1200" dirty="0">
                <a:solidFill>
                  <a:schemeClr val="tx1"/>
                </a:solidFill>
                <a:effectLst/>
                <a:latin typeface="+mn-lt"/>
                <a:ea typeface="+mn-ea"/>
                <a:cs typeface="+mn-cs"/>
              </a:rPr>
              <a:t> y </a:t>
            </a:r>
            <a:r>
              <a:rPr lang="en-US" sz="1200" b="0" i="0" kern="1200" dirty="0" err="1">
                <a:solidFill>
                  <a:schemeClr val="tx1"/>
                </a:solidFill>
                <a:effectLst/>
                <a:latin typeface="+mn-lt"/>
                <a:ea typeface="+mn-ea"/>
                <a:cs typeface="+mn-cs"/>
              </a:rPr>
              <a:t>externos</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han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venido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articulando</a:t>
            </a:r>
            <a:r>
              <a:rPr lang="en-US" sz="1200" b="0" i="0" kern="1200" dirty="0">
                <a:solidFill>
                  <a:schemeClr val="tx1"/>
                </a:solidFill>
                <a:effectLst/>
                <a:latin typeface="+mn-lt"/>
                <a:ea typeface="+mn-ea"/>
                <a:cs typeface="+mn-cs"/>
              </a:rPr>
              <a:t> al </a:t>
            </a:r>
            <a:r>
              <a:rPr lang="en-US" sz="1200" b="0" i="0" kern="1200" dirty="0" err="1">
                <a:solidFill>
                  <a:schemeClr val="tx1"/>
                </a:solidFill>
                <a:effectLst/>
                <a:latin typeface="+mn-lt"/>
                <a:ea typeface="+mn-ea"/>
                <a:cs typeface="+mn-cs"/>
              </a:rPr>
              <a:t>sistema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innovación</a:t>
            </a:r>
            <a:r>
              <a:rPr lang="en-US" sz="1200" b="0" i="0" kern="1200" dirty="0">
                <a:solidFill>
                  <a:schemeClr val="tx1"/>
                </a:solidFill>
                <a:effectLst/>
                <a:latin typeface="+mn-lt"/>
                <a:ea typeface="+mn-ea"/>
                <a:cs typeface="+mn-cs"/>
              </a:rPr>
              <a:t> y </a:t>
            </a:r>
            <a:r>
              <a:rPr lang="en-US" sz="1200" b="0" i="0" kern="1200" dirty="0" err="1">
                <a:solidFill>
                  <a:schemeClr val="tx1"/>
                </a:solidFill>
                <a:effectLst/>
                <a:latin typeface="+mn-lt"/>
                <a:ea typeface="+mn-ea"/>
                <a:cs typeface="+mn-cs"/>
              </a:rPr>
              <a:t>aprendiendo</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madurar</a:t>
            </a:r>
            <a:r>
              <a:rPr lang="en-US" sz="1200" b="0" i="0" kern="1200" dirty="0">
                <a:solidFill>
                  <a:schemeClr val="tx1"/>
                </a:solidFill>
                <a:effectLst/>
                <a:latin typeface="+mn-lt"/>
                <a:ea typeface="+mn-ea"/>
                <a:cs typeface="+mn-cs"/>
              </a:rPr>
              <a:t> las </a:t>
            </a:r>
            <a:r>
              <a:rPr lang="en-US" sz="1200" b="0" i="0" kern="1200" dirty="0" err="1">
                <a:solidFill>
                  <a:schemeClr val="tx1"/>
                </a:solidFill>
                <a:effectLst/>
                <a:latin typeface="+mn-lt"/>
                <a:ea typeface="+mn-ea"/>
                <a:cs typeface="+mn-cs"/>
              </a:rPr>
              <a:t>relaciones</a:t>
            </a:r>
            <a:r>
              <a:rPr lang="en-US" sz="1200" b="0" i="0" kern="1200" dirty="0">
                <a:solidFill>
                  <a:schemeClr val="tx1"/>
                </a:solidFill>
                <a:effectLst/>
                <a:latin typeface="+mn-lt"/>
                <a:ea typeface="+mn-ea"/>
                <a:cs typeface="+mn-cs"/>
              </a:rPr>
              <a:t>, a no </a:t>
            </a:r>
            <a:r>
              <a:rPr lang="en-US" sz="1200" b="0" i="0" kern="1200" dirty="0" err="1">
                <a:solidFill>
                  <a:schemeClr val="tx1"/>
                </a:solidFill>
                <a:effectLst/>
                <a:latin typeface="+mn-lt"/>
                <a:ea typeface="+mn-ea"/>
                <a:cs typeface="+mn-cs"/>
              </a:rPr>
              <a:t>controlar</a:t>
            </a:r>
            <a:r>
              <a:rPr lang="en-US" sz="1200" b="0" i="0" kern="1200" dirty="0">
                <a:solidFill>
                  <a:schemeClr val="tx1"/>
                </a:solidFill>
                <a:effectLst/>
                <a:latin typeface="+mn-lt"/>
                <a:ea typeface="+mn-ea"/>
                <a:cs typeface="+mn-cs"/>
              </a:rPr>
              <a:t> las </a:t>
            </a:r>
            <a:r>
              <a:rPr lang="en-US" sz="1200" b="0" i="0" kern="1200" dirty="0" err="1">
                <a:solidFill>
                  <a:schemeClr val="tx1"/>
                </a:solidFill>
                <a:effectLst/>
                <a:latin typeface="+mn-lt"/>
                <a:ea typeface="+mn-ea"/>
                <a:cs typeface="+mn-cs"/>
              </a:rPr>
              <a:t>compañías</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entender</a:t>
            </a:r>
            <a:r>
              <a:rPr lang="en-US" sz="1200" b="0" i="0" kern="1200" dirty="0">
                <a:solidFill>
                  <a:schemeClr val="tx1"/>
                </a:solidFill>
                <a:effectLst/>
                <a:latin typeface="+mn-lt"/>
                <a:ea typeface="+mn-ea"/>
                <a:cs typeface="+mn-cs"/>
              </a:rPr>
              <a:t> que no </a:t>
            </a:r>
            <a:r>
              <a:rPr lang="en-US" sz="1200" b="0" i="0" kern="1200" dirty="0" err="1">
                <a:solidFill>
                  <a:schemeClr val="tx1"/>
                </a:solidFill>
                <a:effectLst/>
                <a:latin typeface="+mn-lt"/>
                <a:ea typeface="+mn-ea"/>
                <a:cs typeface="+mn-cs"/>
              </a:rPr>
              <a:t>necesariamente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tienen</a:t>
            </a:r>
            <a:r>
              <a:rPr lang="en-US" sz="1200" b="0" i="0" kern="1200" dirty="0">
                <a:solidFill>
                  <a:schemeClr val="tx1"/>
                </a:solidFill>
                <a:effectLst/>
                <a:latin typeface="+mn-lt"/>
                <a:ea typeface="+mn-ea"/>
                <a:cs typeface="+mn-cs"/>
              </a:rPr>
              <a:t> que </a:t>
            </a:r>
            <a:r>
              <a:rPr lang="en-US" sz="1200" b="0" i="0" kern="1200" dirty="0" err="1">
                <a:solidFill>
                  <a:schemeClr val="tx1"/>
                </a:solidFill>
                <a:effectLst/>
                <a:latin typeface="+mn-lt"/>
                <a:ea typeface="+mn-ea"/>
                <a:cs typeface="+mn-cs"/>
              </a:rPr>
              <a:t>tener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exclusividad</a:t>
            </a:r>
            <a:r>
              <a:rPr lang="en-US" sz="1200" b="0" i="0" kern="1200" dirty="0">
                <a:solidFill>
                  <a:schemeClr val="tx1"/>
                </a:solidFill>
                <a:effectLst/>
                <a:latin typeface="+mn-lt"/>
                <a:ea typeface="+mn-ea"/>
                <a:cs typeface="+mn-cs"/>
              </a:rPr>
              <a:t> y el </a:t>
            </a:r>
            <a:r>
              <a:rPr lang="en-US" sz="1200" b="0" i="0" kern="1200" dirty="0" err="1">
                <a:solidFill>
                  <a:schemeClr val="tx1"/>
                </a:solidFill>
                <a:effectLst/>
                <a:latin typeface="+mn-lt"/>
                <a:ea typeface="+mn-ea"/>
                <a:cs typeface="+mn-cs"/>
              </a:rPr>
              <a:t>respeto</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propiedad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intelectual</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p>
          <a:p>
            <a:pPr marL="171450" indent="-171450">
              <a:buFont typeface="Arial" charset="0"/>
              <a:buChar char="•"/>
            </a:pPr>
            <a:r>
              <a:rPr lang="en-US" sz="1200" b="0" i="0" kern="1200" baseline="0" dirty="0">
                <a:solidFill>
                  <a:schemeClr val="tx1"/>
                </a:solidFill>
                <a:effectLst/>
                <a:latin typeface="+mn-lt"/>
                <a:ea typeface="+mn-ea"/>
                <a:cs typeface="+mn-cs"/>
              </a:rPr>
              <a:t>http://</a:t>
            </a:r>
            <a:r>
              <a:rPr lang="en-US" sz="1200" b="0" i="0" kern="1200" baseline="0" dirty="0" err="1">
                <a:solidFill>
                  <a:schemeClr val="tx1"/>
                </a:solidFill>
                <a:effectLst/>
                <a:latin typeface="+mn-lt"/>
                <a:ea typeface="+mn-ea"/>
                <a:cs typeface="+mn-cs"/>
              </a:rPr>
              <a:t>www.elcolombiano.com</a:t>
            </a:r>
            <a:r>
              <a:rPr lang="en-US" sz="1200" b="0" i="0" kern="1200" baseline="0" dirty="0">
                <a:solidFill>
                  <a:schemeClr val="tx1"/>
                </a:solidFill>
                <a:effectLst/>
                <a:latin typeface="+mn-lt"/>
                <a:ea typeface="+mn-ea"/>
                <a:cs typeface="+mn-cs"/>
              </a:rPr>
              <a:t>/</a:t>
            </a:r>
            <a:r>
              <a:rPr lang="en-US" sz="1200" b="0" i="0" kern="1200" baseline="0" dirty="0" err="1">
                <a:solidFill>
                  <a:schemeClr val="tx1"/>
                </a:solidFill>
                <a:effectLst/>
                <a:latin typeface="+mn-lt"/>
                <a:ea typeface="+mn-ea"/>
                <a:cs typeface="+mn-cs"/>
              </a:rPr>
              <a:t>negocios</a:t>
            </a:r>
            <a:r>
              <a:rPr lang="en-US" sz="1200" b="0" i="0" kern="1200" baseline="0" dirty="0">
                <a:solidFill>
                  <a:schemeClr val="tx1"/>
                </a:solidFill>
                <a:effectLst/>
                <a:latin typeface="+mn-lt"/>
                <a:ea typeface="+mn-ea"/>
                <a:cs typeface="+mn-cs"/>
              </a:rPr>
              <a:t>/colombia-en-el-indice-de-condiciones-sistemicas-para-el-emprendimiento-dinamico-2018-de-prodem-AK8682046</a:t>
            </a:r>
            <a:endParaRPr lang="en-US" sz="1200" b="0" i="0" kern="1200" dirty="0">
              <a:solidFill>
                <a:schemeClr val="tx1"/>
              </a:solidFill>
              <a:effectLst/>
              <a:latin typeface="+mn-lt"/>
              <a:ea typeface="+mn-ea"/>
              <a:cs typeface="+mn-cs"/>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D50DFF60-2DDB-41FA-A09F-CBBA40CB54E9}" type="slidenum">
              <a:rPr lang="es-CO" smtClean="0"/>
              <a:pPr/>
              <a:t>9</a:t>
            </a:fld>
            <a:endParaRPr lang="es-CO"/>
          </a:p>
        </p:txBody>
      </p:sp>
    </p:spTree>
    <p:extLst>
      <p:ext uri="{BB962C8B-B14F-4D97-AF65-F5344CB8AC3E}">
        <p14:creationId xmlns:p14="http://schemas.microsoft.com/office/powerpoint/2010/main" val="66309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0" i="0" kern="1200" dirty="0">
                <a:solidFill>
                  <a:schemeClr val="tx1"/>
                </a:solidFill>
                <a:effectLst/>
                <a:latin typeface="+mn-lt"/>
                <a:ea typeface="+mn-ea"/>
                <a:cs typeface="+mn-cs"/>
              </a:rPr>
              <a:t>In some respects, technology has made us more trusting than before. This is best demonstrated by the sharing economy, where digital platforms connect strangers who are willing to share cars and homes. Overall, however, technology is acting as a drain on trust, especially where people believe they are dealing with ‘faceless corporations’ instead of someone like themselves. A never-ending stream of cyber attacks, system disruptions and phishing scams creates the impression – accurately, in many respects – that the internet is not a safe place. We increasingly have to differentiate ‘real news’ from ‘fake news’ and we fear that governments and companies are abusing our personal information.</a:t>
            </a:r>
          </a:p>
          <a:p>
            <a:pPr marL="171450" indent="-171450">
              <a:buFont typeface="Arial" charset="0"/>
              <a:buChar char="•"/>
            </a:pPr>
            <a:r>
              <a:rPr lang="en-US" sz="1200" b="0" i="0" kern="1200" dirty="0">
                <a:solidFill>
                  <a:schemeClr val="tx1"/>
                </a:solidFill>
                <a:effectLst/>
                <a:latin typeface="+mn-lt"/>
                <a:ea typeface="+mn-ea"/>
                <a:cs typeface="+mn-cs"/>
              </a:rPr>
              <a:t>Customer data is a great asset to companies, which use it to influence purchasing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It will be an even greater asset still once the Internet of Things has expanded to include host of devices ranging from smart watches and heart monitors to refrigerators and cars. Understandably then, customer data is probably the most pressing trust issue for CEOs, with 91% saying that breaches of data privacy and ethics will have a negative impact on stakeholder trust in the next five years. Our research suggests they are right to hold this view since 84% of people we spoke to at the same time as we surveyed the CEOs confirmed that breaches do indeed undermine their trust in companies.</a:t>
            </a:r>
          </a:p>
          <a:p>
            <a:pPr marL="171450" indent="-171450">
              <a:buFont typeface="Arial" charset="0"/>
              <a:buChar char="•"/>
            </a:pPr>
            <a:r>
              <a:rPr lang="en-US" sz="1200" b="0" i="0" kern="1200" dirty="0">
                <a:solidFill>
                  <a:schemeClr val="tx1"/>
                </a:solidFill>
                <a:effectLst/>
                <a:latin typeface="+mn-lt"/>
                <a:ea typeface="+mn-ea"/>
                <a:cs typeface="+mn-cs"/>
              </a:rPr>
              <a:t>Of course, companies will want to use data generated by the Internet of Things to serve their customers better, but they must also avoid intruding on their customers’ privacy or allowing their customers’ data to fall into the wrong hands (and indeed new EU regulations in the form of the General Data Protection Regulation will come into force next year to help further protect individual’s personal data).</a:t>
            </a:r>
          </a:p>
          <a:p>
            <a:pPr marL="171450" indent="-171450">
              <a:buFont typeface="Arial" charset="0"/>
              <a:buChar cha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news.pwc.ch</a:t>
            </a:r>
            <a:r>
              <a:rPr lang="en-US" sz="1200" b="0" i="0" kern="1200" dirty="0">
                <a:solidFill>
                  <a:schemeClr val="tx1"/>
                </a:solidFill>
                <a:effectLst/>
                <a:latin typeface="+mn-lt"/>
                <a:ea typeface="+mn-ea"/>
                <a:cs typeface="+mn-cs"/>
              </a:rPr>
              <a:t>/32392/end-trust-balancing-privacy-profits-digital-world/</a:t>
            </a:r>
          </a:p>
          <a:p>
            <a:pPr marL="171450" indent="-171450">
              <a:buFont typeface="Arial" charset="0"/>
              <a:buChar char="•"/>
            </a:pPr>
            <a:endParaRPr lang="en-US" sz="1200" b="0" i="0" kern="1200" dirty="0">
              <a:solidFill>
                <a:schemeClr val="tx1"/>
              </a:solidFill>
              <a:effectLst/>
              <a:latin typeface="+mn-lt"/>
              <a:ea typeface="+mn-ea"/>
              <a:cs typeface="+mn-cs"/>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D50DFF60-2DDB-41FA-A09F-CBBA40CB54E9}" type="slidenum">
              <a:rPr lang="es-CO" smtClean="0"/>
              <a:pPr/>
              <a:t>10</a:t>
            </a:fld>
            <a:endParaRPr lang="es-CO"/>
          </a:p>
        </p:txBody>
      </p:sp>
    </p:spTree>
    <p:extLst>
      <p:ext uri="{BB962C8B-B14F-4D97-AF65-F5344CB8AC3E}">
        <p14:creationId xmlns:p14="http://schemas.microsoft.com/office/powerpoint/2010/main" val="264926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err="1"/>
              <a:t>PresentationGO.com</a:t>
            </a:r>
            <a:r>
              <a:rPr lang="en-US" dirty="0"/>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pPr/>
              <a:t>11</a:t>
            </a:fld>
            <a:endParaRPr lang="en-US"/>
          </a:p>
        </p:txBody>
      </p:sp>
    </p:spTree>
    <p:extLst>
      <p:ext uri="{BB962C8B-B14F-4D97-AF65-F5344CB8AC3E}">
        <p14:creationId xmlns:p14="http://schemas.microsoft.com/office/powerpoint/2010/main" val="467036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4.bin"/><Relationship Id="rId1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758716CD-C091-47CA-8C61-0D5F5E8D336C}"/>
              </a:ext>
            </a:extLst>
          </p:cNvPr>
          <p:cNvSpPr/>
          <p:nvPr userDrawn="1"/>
        </p:nvSpPr>
        <p:spPr>
          <a:xfrm flipH="1">
            <a:off x="0" y="0"/>
            <a:ext cx="9144000" cy="2398713"/>
          </a:xfrm>
          <a:prstGeom prst="rect">
            <a:avLst/>
          </a:prstGeom>
          <a:solidFill>
            <a:srgbClr val="0F4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0" name="Marcador de título 1">
            <a:extLst>
              <a:ext uri="{FF2B5EF4-FFF2-40B4-BE49-F238E27FC236}">
                <a16:creationId xmlns="" xmlns:a16="http://schemas.microsoft.com/office/drawing/2014/main" id="{0F6629C8-B573-479C-B202-C89AB253657D}"/>
              </a:ext>
            </a:extLst>
          </p:cNvPr>
          <p:cNvSpPr>
            <a:spLocks noGrp="1"/>
          </p:cNvSpPr>
          <p:nvPr>
            <p:ph type="title" hasCustomPrompt="1"/>
          </p:nvPr>
        </p:nvSpPr>
        <p:spPr>
          <a:xfrm>
            <a:off x="598389" y="599783"/>
            <a:ext cx="7953213" cy="1142128"/>
          </a:xfrm>
          <a:prstGeom prst="rect">
            <a:avLst/>
          </a:prstGeom>
          <a:noFill/>
          <a:ln>
            <a:noFill/>
          </a:ln>
        </p:spPr>
        <p:txBody>
          <a:bodyPr vert="horz" lIns="91440" tIns="45720" rIns="91440" bIns="45720" rtlCol="0" anchor="ctr">
            <a:noAutofit/>
          </a:bodyPr>
          <a:lstStyle>
            <a:lvl1pPr algn="l">
              <a:defRPr sz="3900" b="1">
                <a:solidFill>
                  <a:schemeClr val="bg1">
                    <a:lumMod val="95000"/>
                  </a:schemeClr>
                </a:solidFill>
                <a:effectLst>
                  <a:outerShdw blurRad="38100" dist="38100" dir="2700000" algn="tl">
                    <a:srgbClr val="000000">
                      <a:alpha val="43137"/>
                    </a:srgbClr>
                  </a:outerShdw>
                </a:effectLst>
                <a:latin typeface="+mn-lt"/>
              </a:defRPr>
            </a:lvl1pPr>
          </a:lstStyle>
          <a:p>
            <a:r>
              <a:rPr lang="es-ES" dirty="0"/>
              <a:t>Título de la presentación</a:t>
            </a:r>
            <a:endParaRPr lang="es-CO" dirty="0"/>
          </a:p>
        </p:txBody>
      </p:sp>
      <p:sp>
        <p:nvSpPr>
          <p:cNvPr id="15" name="テキスト プレースホルダー 12">
            <a:extLst>
              <a:ext uri="{FF2B5EF4-FFF2-40B4-BE49-F238E27FC236}">
                <a16:creationId xmlns="" xmlns:a16="http://schemas.microsoft.com/office/drawing/2014/main" id="{FEF611B0-1CFC-4EA5-92F6-2110F7144D1B}"/>
              </a:ext>
            </a:extLst>
          </p:cNvPr>
          <p:cNvSpPr>
            <a:spLocks noGrp="1"/>
          </p:cNvSpPr>
          <p:nvPr>
            <p:ph type="body" sz="quarter" idx="13" hasCustomPrompt="1"/>
          </p:nvPr>
        </p:nvSpPr>
        <p:spPr>
          <a:xfrm>
            <a:off x="598389" y="2852802"/>
            <a:ext cx="5777359" cy="505283"/>
          </a:xfrm>
        </p:spPr>
        <p:txBody>
          <a:bodyPr anchor="t">
            <a:noAutofit/>
          </a:bodyPr>
          <a:lstStyle>
            <a:lvl1pPr marL="0" indent="0">
              <a:lnSpc>
                <a:spcPct val="130000"/>
              </a:lnSpc>
              <a:spcBef>
                <a:spcPts val="0"/>
              </a:spcBef>
              <a:buNone/>
              <a:defRPr sz="3200" b="1" baseline="0">
                <a:solidFill>
                  <a:schemeClr val="tx1"/>
                </a:solidFill>
                <a:latin typeface="+mj-lt"/>
              </a:defRPr>
            </a:lvl1pPr>
          </a:lstStyle>
          <a:p>
            <a:pPr lvl="0"/>
            <a:r>
              <a:rPr kumimoji="1" lang="en-US" altLang="ja-JP" dirty="0" err="1"/>
              <a:t>Nombre</a:t>
            </a:r>
            <a:r>
              <a:rPr kumimoji="1" lang="en-US" altLang="ja-JP" dirty="0"/>
              <a:t> del </a:t>
            </a:r>
            <a:r>
              <a:rPr kumimoji="1" lang="en-US" altLang="ja-JP" dirty="0" err="1"/>
              <a:t>funcionario</a:t>
            </a:r>
            <a:endParaRPr kumimoji="1" lang="ja-JP" altLang="en-US" dirty="0"/>
          </a:p>
        </p:txBody>
      </p:sp>
      <p:sp>
        <p:nvSpPr>
          <p:cNvPr id="16" name="テキスト プレースホルダー 12">
            <a:extLst>
              <a:ext uri="{FF2B5EF4-FFF2-40B4-BE49-F238E27FC236}">
                <a16:creationId xmlns="" xmlns:a16="http://schemas.microsoft.com/office/drawing/2014/main" id="{41DFB9E5-F162-4721-882F-C4A493DFAC09}"/>
              </a:ext>
            </a:extLst>
          </p:cNvPr>
          <p:cNvSpPr>
            <a:spLocks noGrp="1"/>
          </p:cNvSpPr>
          <p:nvPr>
            <p:ph type="body" sz="quarter" idx="24" hasCustomPrompt="1"/>
          </p:nvPr>
        </p:nvSpPr>
        <p:spPr>
          <a:xfrm>
            <a:off x="598389" y="3378906"/>
            <a:ext cx="5777359" cy="396012"/>
          </a:xfrm>
        </p:spPr>
        <p:txBody>
          <a:bodyPr anchor="t">
            <a:noAutofit/>
          </a:bodyPr>
          <a:lstStyle>
            <a:lvl1pPr marL="0" indent="0">
              <a:lnSpc>
                <a:spcPct val="130000"/>
              </a:lnSpc>
              <a:spcBef>
                <a:spcPts val="0"/>
              </a:spcBef>
              <a:buNone/>
              <a:defRPr sz="2000" b="1" baseline="0">
                <a:solidFill>
                  <a:schemeClr val="tx1"/>
                </a:solidFill>
                <a:latin typeface="+mj-lt"/>
              </a:defRPr>
            </a:lvl1pPr>
          </a:lstStyle>
          <a:p>
            <a:pPr lvl="0"/>
            <a:r>
              <a:rPr kumimoji="1" lang="en-US" altLang="ja-JP" dirty="0"/>
              <a:t>Cargo del </a:t>
            </a:r>
            <a:r>
              <a:rPr kumimoji="1" lang="en-US" altLang="ja-JP" dirty="0" err="1"/>
              <a:t>funcionario</a:t>
            </a:r>
            <a:endParaRPr kumimoji="1" lang="ja-JP" altLang="en-US" dirty="0"/>
          </a:p>
        </p:txBody>
      </p:sp>
      <p:sp>
        <p:nvSpPr>
          <p:cNvPr id="17" name="テキスト プレースホルダー 12">
            <a:extLst>
              <a:ext uri="{FF2B5EF4-FFF2-40B4-BE49-F238E27FC236}">
                <a16:creationId xmlns="" xmlns:a16="http://schemas.microsoft.com/office/drawing/2014/main" id="{E3E74B2F-AA8B-4D3F-A992-190E08B82CB7}"/>
              </a:ext>
            </a:extLst>
          </p:cNvPr>
          <p:cNvSpPr>
            <a:spLocks noGrp="1"/>
          </p:cNvSpPr>
          <p:nvPr>
            <p:ph type="body" sz="quarter" idx="25" hasCustomPrompt="1"/>
          </p:nvPr>
        </p:nvSpPr>
        <p:spPr>
          <a:xfrm>
            <a:off x="598389" y="1995964"/>
            <a:ext cx="7445860" cy="288827"/>
          </a:xfrm>
        </p:spPr>
        <p:txBody>
          <a:bodyPr anchor="t">
            <a:noAutofit/>
          </a:bodyPr>
          <a:lstStyle>
            <a:lvl1pPr marL="0" indent="0">
              <a:lnSpc>
                <a:spcPct val="100000"/>
              </a:lnSpc>
              <a:spcBef>
                <a:spcPts val="0"/>
              </a:spcBef>
              <a:buNone/>
              <a:defRPr sz="1400" b="1" baseline="0">
                <a:solidFill>
                  <a:schemeClr val="bg1"/>
                </a:solidFill>
                <a:effectLst>
                  <a:outerShdw blurRad="38100" dist="38100" dir="2700000" algn="tl">
                    <a:srgbClr val="000000">
                      <a:alpha val="43137"/>
                    </a:srgbClr>
                  </a:outerShdw>
                </a:effectLst>
                <a:latin typeface="+mj-lt"/>
              </a:defRPr>
            </a:lvl1pPr>
          </a:lstStyle>
          <a:p>
            <a:pPr lvl="0"/>
            <a:r>
              <a:rPr kumimoji="1" lang="en-US" altLang="ja-JP" dirty="0" err="1"/>
              <a:t>Nombre</a:t>
            </a:r>
            <a:r>
              <a:rPr kumimoji="1" lang="en-US" altLang="ja-JP" dirty="0"/>
              <a:t> del </a:t>
            </a:r>
            <a:r>
              <a:rPr kumimoji="1" lang="en-US" altLang="ja-JP" dirty="0" err="1"/>
              <a:t>evento</a:t>
            </a:r>
            <a:endParaRPr kumimoji="1" lang="ja-JP" altLang="en-US" dirty="0"/>
          </a:p>
        </p:txBody>
      </p:sp>
      <p:sp>
        <p:nvSpPr>
          <p:cNvPr id="20" name="テキスト プレースホルダー 12">
            <a:extLst>
              <a:ext uri="{FF2B5EF4-FFF2-40B4-BE49-F238E27FC236}">
                <a16:creationId xmlns="" xmlns:a16="http://schemas.microsoft.com/office/drawing/2014/main" id="{F327398D-150B-43FF-9497-77BD447CE457}"/>
              </a:ext>
            </a:extLst>
          </p:cNvPr>
          <p:cNvSpPr>
            <a:spLocks noGrp="1"/>
          </p:cNvSpPr>
          <p:nvPr>
            <p:ph type="body" sz="quarter" idx="26" hasCustomPrompt="1"/>
          </p:nvPr>
        </p:nvSpPr>
        <p:spPr>
          <a:xfrm>
            <a:off x="598388" y="4658913"/>
            <a:ext cx="5777359" cy="288827"/>
          </a:xfrm>
        </p:spPr>
        <p:txBody>
          <a:bodyPr anchor="t">
            <a:noAutofit/>
          </a:bodyPr>
          <a:lstStyle>
            <a:lvl1pPr marL="0" indent="0">
              <a:lnSpc>
                <a:spcPct val="100000"/>
              </a:lnSpc>
              <a:spcBef>
                <a:spcPts val="0"/>
              </a:spcBef>
              <a:buNone/>
              <a:defRPr sz="1100" b="1" baseline="0">
                <a:solidFill>
                  <a:schemeClr val="tx1"/>
                </a:solidFill>
                <a:latin typeface="+mj-lt"/>
              </a:defRPr>
            </a:lvl1pPr>
          </a:lstStyle>
          <a:p>
            <a:pPr lvl="0"/>
            <a:r>
              <a:rPr kumimoji="1" lang="en-US" altLang="ja-JP" dirty="0"/>
              <a:t>Ciudad, Agosto 00 de 2018</a:t>
            </a:r>
            <a:endParaRPr kumimoji="1" lang="ja-JP" altLang="en-US" dirty="0"/>
          </a:p>
        </p:txBody>
      </p:sp>
      <p:pic>
        <p:nvPicPr>
          <p:cNvPr id="11" name="Imagen 10">
            <a:extLst>
              <a:ext uri="{FF2B5EF4-FFF2-40B4-BE49-F238E27FC236}">
                <a16:creationId xmlns="" xmlns:a16="http://schemas.microsoft.com/office/drawing/2014/main" id="{2ED3B964-4BFE-4797-B786-A4E4F595C2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9754" y="4364749"/>
            <a:ext cx="743699" cy="593643"/>
          </a:xfrm>
          <a:prstGeom prst="rect">
            <a:avLst/>
          </a:prstGeom>
        </p:spPr>
      </p:pic>
    </p:spTree>
    <p:extLst>
      <p:ext uri="{BB962C8B-B14F-4D97-AF65-F5344CB8AC3E}">
        <p14:creationId xmlns:p14="http://schemas.microsoft.com/office/powerpoint/2010/main" val="301699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758716CD-C091-47CA-8C61-0D5F5E8D336C}"/>
              </a:ext>
            </a:extLst>
          </p:cNvPr>
          <p:cNvSpPr/>
          <p:nvPr userDrawn="1"/>
        </p:nvSpPr>
        <p:spPr>
          <a:xfrm flipH="1">
            <a:off x="0" y="0"/>
            <a:ext cx="9144000" cy="2398713"/>
          </a:xfrm>
          <a:prstGeom prst="rect">
            <a:avLst/>
          </a:prstGeom>
          <a:solidFill>
            <a:srgbClr val="0F4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0" name="Marcador de título 1">
            <a:extLst>
              <a:ext uri="{FF2B5EF4-FFF2-40B4-BE49-F238E27FC236}">
                <a16:creationId xmlns="" xmlns:a16="http://schemas.microsoft.com/office/drawing/2014/main" id="{0F6629C8-B573-479C-B202-C89AB253657D}"/>
              </a:ext>
            </a:extLst>
          </p:cNvPr>
          <p:cNvSpPr>
            <a:spLocks noGrp="1"/>
          </p:cNvSpPr>
          <p:nvPr>
            <p:ph type="title" hasCustomPrompt="1"/>
          </p:nvPr>
        </p:nvSpPr>
        <p:spPr>
          <a:xfrm>
            <a:off x="598389" y="599783"/>
            <a:ext cx="7953213" cy="1142456"/>
          </a:xfrm>
          <a:prstGeom prst="rect">
            <a:avLst/>
          </a:prstGeom>
          <a:gradFill>
            <a:gsLst>
              <a:gs pos="0">
                <a:schemeClr val="tx1">
                  <a:lumMod val="85000"/>
                  <a:lumOff val="15000"/>
                  <a:alpha val="82000"/>
                </a:schemeClr>
              </a:gs>
              <a:gs pos="100000">
                <a:schemeClr val="tx1">
                  <a:lumMod val="65000"/>
                  <a:lumOff val="35000"/>
                  <a:alpha val="63000"/>
                </a:schemeClr>
              </a:gs>
            </a:gsLst>
            <a:lin ang="13500000" scaled="1"/>
          </a:gradFill>
        </p:spPr>
        <p:txBody>
          <a:bodyPr vert="horz" lIns="91440" tIns="45720" rIns="91440" bIns="45720" rtlCol="0" anchor="ctr">
            <a:noAutofit/>
          </a:bodyPr>
          <a:lstStyle>
            <a:lvl1pPr algn="l">
              <a:defRPr sz="3900" b="1">
                <a:solidFill>
                  <a:schemeClr val="bg1">
                    <a:lumMod val="95000"/>
                  </a:schemeClr>
                </a:solidFill>
                <a:effectLst>
                  <a:outerShdw blurRad="38100" dist="38100" dir="2700000" algn="tl">
                    <a:srgbClr val="000000">
                      <a:alpha val="43137"/>
                    </a:srgbClr>
                  </a:outerShdw>
                </a:effectLst>
                <a:latin typeface="+mn-lt"/>
              </a:defRPr>
            </a:lvl1pPr>
          </a:lstStyle>
          <a:p>
            <a:r>
              <a:rPr lang="es-ES" dirty="0"/>
              <a:t>Título de la presentación</a:t>
            </a:r>
            <a:endParaRPr lang="es-CO" dirty="0"/>
          </a:p>
        </p:txBody>
      </p:sp>
      <p:sp>
        <p:nvSpPr>
          <p:cNvPr id="11" name="テキスト プレースホルダー 12">
            <a:extLst>
              <a:ext uri="{FF2B5EF4-FFF2-40B4-BE49-F238E27FC236}">
                <a16:creationId xmlns="" xmlns:a16="http://schemas.microsoft.com/office/drawing/2014/main" id="{C30973F7-4F3E-4A2D-B425-A0FB31944C11}"/>
              </a:ext>
            </a:extLst>
          </p:cNvPr>
          <p:cNvSpPr>
            <a:spLocks noGrp="1"/>
          </p:cNvSpPr>
          <p:nvPr>
            <p:ph type="body" sz="quarter" idx="13" hasCustomPrompt="1"/>
          </p:nvPr>
        </p:nvSpPr>
        <p:spPr>
          <a:xfrm>
            <a:off x="598389" y="2852802"/>
            <a:ext cx="5777359" cy="505283"/>
          </a:xfrm>
        </p:spPr>
        <p:txBody>
          <a:bodyPr anchor="t">
            <a:noAutofit/>
          </a:bodyPr>
          <a:lstStyle>
            <a:lvl1pPr marL="0" indent="0">
              <a:lnSpc>
                <a:spcPct val="130000"/>
              </a:lnSpc>
              <a:spcBef>
                <a:spcPts val="0"/>
              </a:spcBef>
              <a:buNone/>
              <a:defRPr sz="3200" b="1" baseline="0">
                <a:solidFill>
                  <a:schemeClr val="tx1"/>
                </a:solidFill>
                <a:latin typeface="+mj-lt"/>
              </a:defRPr>
            </a:lvl1pPr>
          </a:lstStyle>
          <a:p>
            <a:pPr lvl="0"/>
            <a:r>
              <a:rPr kumimoji="1" lang="en-US" altLang="ja-JP" dirty="0" err="1"/>
              <a:t>Nombre</a:t>
            </a:r>
            <a:r>
              <a:rPr kumimoji="1" lang="en-US" altLang="ja-JP" dirty="0"/>
              <a:t> del </a:t>
            </a:r>
            <a:r>
              <a:rPr kumimoji="1" lang="en-US" altLang="ja-JP" dirty="0" err="1"/>
              <a:t>funcionario</a:t>
            </a:r>
            <a:endParaRPr kumimoji="1" lang="ja-JP" altLang="en-US" dirty="0"/>
          </a:p>
        </p:txBody>
      </p:sp>
      <p:sp>
        <p:nvSpPr>
          <p:cNvPr id="12" name="テキスト プレースホルダー 12">
            <a:extLst>
              <a:ext uri="{FF2B5EF4-FFF2-40B4-BE49-F238E27FC236}">
                <a16:creationId xmlns="" xmlns:a16="http://schemas.microsoft.com/office/drawing/2014/main" id="{8F8D32E4-6CC4-4BFD-A813-6D9D0F6DAADA}"/>
              </a:ext>
            </a:extLst>
          </p:cNvPr>
          <p:cNvSpPr>
            <a:spLocks noGrp="1"/>
          </p:cNvSpPr>
          <p:nvPr>
            <p:ph type="body" sz="quarter" idx="24" hasCustomPrompt="1"/>
          </p:nvPr>
        </p:nvSpPr>
        <p:spPr>
          <a:xfrm>
            <a:off x="598389" y="3378906"/>
            <a:ext cx="5777359" cy="396012"/>
          </a:xfrm>
        </p:spPr>
        <p:txBody>
          <a:bodyPr anchor="t">
            <a:noAutofit/>
          </a:bodyPr>
          <a:lstStyle>
            <a:lvl1pPr marL="0" indent="0">
              <a:lnSpc>
                <a:spcPct val="130000"/>
              </a:lnSpc>
              <a:spcBef>
                <a:spcPts val="0"/>
              </a:spcBef>
              <a:buNone/>
              <a:defRPr sz="2000" b="1" baseline="0">
                <a:solidFill>
                  <a:schemeClr val="tx1"/>
                </a:solidFill>
                <a:latin typeface="+mj-lt"/>
              </a:defRPr>
            </a:lvl1pPr>
          </a:lstStyle>
          <a:p>
            <a:pPr lvl="0"/>
            <a:r>
              <a:rPr kumimoji="1" lang="en-US" altLang="ja-JP" dirty="0"/>
              <a:t>Cargo del </a:t>
            </a:r>
            <a:r>
              <a:rPr kumimoji="1" lang="en-US" altLang="ja-JP" dirty="0" err="1"/>
              <a:t>funcionario</a:t>
            </a:r>
            <a:endParaRPr kumimoji="1" lang="ja-JP" altLang="en-US" dirty="0"/>
          </a:p>
        </p:txBody>
      </p:sp>
      <p:sp>
        <p:nvSpPr>
          <p:cNvPr id="13" name="テキスト プレースホルダー 12">
            <a:extLst>
              <a:ext uri="{FF2B5EF4-FFF2-40B4-BE49-F238E27FC236}">
                <a16:creationId xmlns="" xmlns:a16="http://schemas.microsoft.com/office/drawing/2014/main" id="{CB82FC70-8216-4EC0-814D-FBCBC672AC40}"/>
              </a:ext>
            </a:extLst>
          </p:cNvPr>
          <p:cNvSpPr>
            <a:spLocks noGrp="1"/>
          </p:cNvSpPr>
          <p:nvPr>
            <p:ph type="body" sz="quarter" idx="25" hasCustomPrompt="1"/>
          </p:nvPr>
        </p:nvSpPr>
        <p:spPr>
          <a:xfrm>
            <a:off x="598389" y="1995964"/>
            <a:ext cx="7445860" cy="288827"/>
          </a:xfrm>
        </p:spPr>
        <p:txBody>
          <a:bodyPr anchor="t">
            <a:noAutofit/>
          </a:bodyPr>
          <a:lstStyle>
            <a:lvl1pPr marL="0" indent="0">
              <a:lnSpc>
                <a:spcPct val="100000"/>
              </a:lnSpc>
              <a:spcBef>
                <a:spcPts val="0"/>
              </a:spcBef>
              <a:buNone/>
              <a:defRPr sz="1400" b="1" baseline="0">
                <a:solidFill>
                  <a:schemeClr val="bg1"/>
                </a:solidFill>
                <a:effectLst>
                  <a:outerShdw blurRad="38100" dist="38100" dir="2700000" algn="tl">
                    <a:srgbClr val="000000">
                      <a:alpha val="43137"/>
                    </a:srgbClr>
                  </a:outerShdw>
                </a:effectLst>
                <a:latin typeface="+mj-lt"/>
              </a:defRPr>
            </a:lvl1pPr>
          </a:lstStyle>
          <a:p>
            <a:pPr lvl="0"/>
            <a:r>
              <a:rPr kumimoji="1" lang="en-US" altLang="ja-JP" dirty="0" err="1"/>
              <a:t>Nombre</a:t>
            </a:r>
            <a:r>
              <a:rPr kumimoji="1" lang="en-US" altLang="ja-JP" dirty="0"/>
              <a:t> del </a:t>
            </a:r>
            <a:r>
              <a:rPr kumimoji="1" lang="en-US" altLang="ja-JP" dirty="0" err="1"/>
              <a:t>evento</a:t>
            </a:r>
            <a:endParaRPr kumimoji="1" lang="ja-JP" altLang="en-US" dirty="0"/>
          </a:p>
        </p:txBody>
      </p:sp>
      <p:sp>
        <p:nvSpPr>
          <p:cNvPr id="14" name="テキスト プレースホルダー 12">
            <a:extLst>
              <a:ext uri="{FF2B5EF4-FFF2-40B4-BE49-F238E27FC236}">
                <a16:creationId xmlns="" xmlns:a16="http://schemas.microsoft.com/office/drawing/2014/main" id="{CF40D5CB-BB99-435D-A78C-70262F7A511A}"/>
              </a:ext>
            </a:extLst>
          </p:cNvPr>
          <p:cNvSpPr>
            <a:spLocks noGrp="1"/>
          </p:cNvSpPr>
          <p:nvPr>
            <p:ph type="body" sz="quarter" idx="26" hasCustomPrompt="1"/>
          </p:nvPr>
        </p:nvSpPr>
        <p:spPr>
          <a:xfrm>
            <a:off x="598388" y="4658913"/>
            <a:ext cx="5777359" cy="288827"/>
          </a:xfrm>
        </p:spPr>
        <p:txBody>
          <a:bodyPr anchor="t">
            <a:noAutofit/>
          </a:bodyPr>
          <a:lstStyle>
            <a:lvl1pPr marL="0" indent="0">
              <a:lnSpc>
                <a:spcPct val="100000"/>
              </a:lnSpc>
              <a:spcBef>
                <a:spcPts val="0"/>
              </a:spcBef>
              <a:buNone/>
              <a:defRPr sz="1100" b="1" baseline="0">
                <a:solidFill>
                  <a:schemeClr val="tx1"/>
                </a:solidFill>
                <a:latin typeface="+mj-lt"/>
              </a:defRPr>
            </a:lvl1pPr>
          </a:lstStyle>
          <a:p>
            <a:pPr lvl="0"/>
            <a:r>
              <a:rPr kumimoji="1" lang="en-US" altLang="ja-JP" dirty="0"/>
              <a:t>Ciudad, Agosto 00 de 2018</a:t>
            </a:r>
            <a:endParaRPr kumimoji="1" lang="ja-JP" altLang="en-US" dirty="0"/>
          </a:p>
        </p:txBody>
      </p:sp>
      <p:pic>
        <p:nvPicPr>
          <p:cNvPr id="15" name="Imagen 14">
            <a:extLst>
              <a:ext uri="{FF2B5EF4-FFF2-40B4-BE49-F238E27FC236}">
                <a16:creationId xmlns="" xmlns:a16="http://schemas.microsoft.com/office/drawing/2014/main" id="{0FA0CD55-7607-40DA-8E7E-33335FB358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9754" y="4364749"/>
            <a:ext cx="743699" cy="593643"/>
          </a:xfrm>
          <a:prstGeom prst="rect">
            <a:avLst/>
          </a:prstGeom>
        </p:spPr>
      </p:pic>
    </p:spTree>
    <p:extLst>
      <p:ext uri="{BB962C8B-B14F-4D97-AF65-F5344CB8AC3E}">
        <p14:creationId xmlns:p14="http://schemas.microsoft.com/office/powerpoint/2010/main" val="276849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olo el título">
    <p:spTree>
      <p:nvGrpSpPr>
        <p:cNvPr id="1" name=""/>
        <p:cNvGrpSpPr/>
        <p:nvPr/>
      </p:nvGrpSpPr>
      <p:grpSpPr>
        <a:xfrm>
          <a:off x="0" y="0"/>
          <a:ext cx="0" cy="0"/>
          <a:chOff x="0" y="0"/>
          <a:chExt cx="0" cy="0"/>
        </a:xfrm>
      </p:grpSpPr>
      <p:sp>
        <p:nvSpPr>
          <p:cNvPr id="2" name="Rectángulo 1"/>
          <p:cNvSpPr/>
          <p:nvPr userDrawn="1"/>
        </p:nvSpPr>
        <p:spPr>
          <a:xfrm flipH="1">
            <a:off x="0" y="-20538"/>
            <a:ext cx="4572000" cy="5164038"/>
          </a:xfrm>
          <a:prstGeom prst="rect">
            <a:avLst/>
          </a:prstGeom>
          <a:solidFill>
            <a:srgbClr val="0F4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6" name="Marcador de título 1">
            <a:extLst>
              <a:ext uri="{FF2B5EF4-FFF2-40B4-BE49-F238E27FC236}">
                <a16:creationId xmlns="" xmlns:a16="http://schemas.microsoft.com/office/drawing/2014/main" id="{B4C920EC-6A8C-41BE-930D-A4A8B5072668}"/>
              </a:ext>
            </a:extLst>
          </p:cNvPr>
          <p:cNvSpPr>
            <a:spLocks noGrp="1"/>
          </p:cNvSpPr>
          <p:nvPr>
            <p:ph type="title" hasCustomPrompt="1"/>
          </p:nvPr>
        </p:nvSpPr>
        <p:spPr>
          <a:xfrm>
            <a:off x="4766874" y="672423"/>
            <a:ext cx="4167264" cy="3824626"/>
          </a:xfrm>
          <a:prstGeom prst="rect">
            <a:avLst/>
          </a:prstGeom>
        </p:spPr>
        <p:txBody>
          <a:bodyPr vert="horz" lIns="91440" tIns="45720" rIns="91440" bIns="45720" rtlCol="0" anchor="ctr">
            <a:noAutofit/>
          </a:bodyPr>
          <a:lstStyle>
            <a:lvl1pPr>
              <a:defRPr sz="6600" b="1">
                <a:solidFill>
                  <a:srgbClr val="990000"/>
                </a:solidFill>
              </a:defRPr>
            </a:lvl1pPr>
          </a:lstStyle>
          <a:p>
            <a:r>
              <a:rPr lang="es-ES" dirty="0"/>
              <a:t>Título del tema</a:t>
            </a:r>
            <a:endParaRPr lang="es-CO" dirty="0"/>
          </a:p>
        </p:txBody>
      </p:sp>
      <p:sp>
        <p:nvSpPr>
          <p:cNvPr id="14" name="テキスト プレースホルダー 12">
            <a:extLst>
              <a:ext uri="{FF2B5EF4-FFF2-40B4-BE49-F238E27FC236}">
                <a16:creationId xmlns="" xmlns:a16="http://schemas.microsoft.com/office/drawing/2014/main" id="{66EE820B-A362-4855-B6A0-BBEC87BDBF69}"/>
              </a:ext>
            </a:extLst>
          </p:cNvPr>
          <p:cNvSpPr>
            <a:spLocks noGrp="1"/>
          </p:cNvSpPr>
          <p:nvPr>
            <p:ph type="body" sz="quarter" idx="13" hasCustomPrompt="1"/>
          </p:nvPr>
        </p:nvSpPr>
        <p:spPr>
          <a:xfrm>
            <a:off x="569158" y="621024"/>
            <a:ext cx="3433684" cy="3927424"/>
          </a:xfrm>
        </p:spPr>
        <p:txBody>
          <a:bodyPr anchor="ctr">
            <a:noAutofit/>
          </a:bodyPr>
          <a:lstStyle>
            <a:lvl1pPr marL="0" indent="0" algn="ctr">
              <a:lnSpc>
                <a:spcPct val="100000"/>
              </a:lnSpc>
              <a:spcBef>
                <a:spcPts val="0"/>
              </a:spcBef>
              <a:buNone/>
              <a:defRPr sz="26800" b="0" baseline="0">
                <a:solidFill>
                  <a:schemeClr val="bg1"/>
                </a:solidFill>
                <a:effectLst>
                  <a:outerShdw blurRad="38100" dist="38100" dir="2700000" algn="tl">
                    <a:srgbClr val="000000">
                      <a:alpha val="43137"/>
                    </a:srgbClr>
                  </a:outerShdw>
                </a:effectLst>
                <a:latin typeface="Helvetica" panose="020B0504020202030204" pitchFamily="34" charset="0"/>
              </a:defRPr>
            </a:lvl1pPr>
          </a:lstStyle>
          <a:p>
            <a:pPr lvl="0"/>
            <a:r>
              <a:rPr kumimoji="1" lang="en-US" altLang="ja-JP" dirty="0"/>
              <a:t>#</a:t>
            </a:r>
            <a:endParaRPr kumimoji="1" lang="ja-JP" altLang="en-US" dirty="0"/>
          </a:p>
        </p:txBody>
      </p:sp>
    </p:spTree>
    <p:extLst>
      <p:ext uri="{BB962C8B-B14F-4D97-AF65-F5344CB8AC3E}">
        <p14:creationId xmlns:p14="http://schemas.microsoft.com/office/powerpoint/2010/main" val="326792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olo el título">
    <p:spTree>
      <p:nvGrpSpPr>
        <p:cNvPr id="1" name=""/>
        <p:cNvGrpSpPr/>
        <p:nvPr/>
      </p:nvGrpSpPr>
      <p:grpSpPr>
        <a:xfrm>
          <a:off x="0" y="0"/>
          <a:ext cx="0" cy="0"/>
          <a:chOff x="0" y="0"/>
          <a:chExt cx="0" cy="0"/>
        </a:xfrm>
      </p:grpSpPr>
      <p:sp>
        <p:nvSpPr>
          <p:cNvPr id="4" name="Rectángulo 28">
            <a:extLst>
              <a:ext uri="{FF2B5EF4-FFF2-40B4-BE49-F238E27FC236}">
                <a16:creationId xmlns="" xmlns:a16="http://schemas.microsoft.com/office/drawing/2014/main" id="{B76DAB3C-314F-4F5A-9D09-B572870A10E3}"/>
              </a:ext>
            </a:extLst>
          </p:cNvPr>
          <p:cNvSpPr/>
          <p:nvPr userDrawn="1"/>
        </p:nvSpPr>
        <p:spPr>
          <a:xfrm>
            <a:off x="-4516" y="0"/>
            <a:ext cx="1986202" cy="5143500"/>
          </a:xfrm>
          <a:prstGeom prst="rect">
            <a:avLst/>
          </a:prstGeom>
          <a:solidFill>
            <a:srgbClr val="0F4FA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000" dirty="0">
              <a:latin typeface="Arial" panose="020B0604020202020204" pitchFamily="34" charset="0"/>
              <a:cs typeface="Arial" panose="020B0604020202020204" pitchFamily="34" charset="0"/>
            </a:endParaRPr>
          </a:p>
        </p:txBody>
      </p:sp>
      <p:sp>
        <p:nvSpPr>
          <p:cNvPr id="6" name="Marcador de número de diapositiva 5">
            <a:extLst>
              <a:ext uri="{FF2B5EF4-FFF2-40B4-BE49-F238E27FC236}">
                <a16:creationId xmlns="" xmlns:a16="http://schemas.microsoft.com/office/drawing/2014/main" id="{4577AAA5-2156-455E-86F8-DCFC82C78D6B}"/>
              </a:ext>
            </a:extLst>
          </p:cNvPr>
          <p:cNvSpPr>
            <a:spLocks noGrp="1"/>
          </p:cNvSpPr>
          <p:nvPr>
            <p:ph type="sldNum" sz="quarter" idx="4"/>
          </p:nvPr>
        </p:nvSpPr>
        <p:spPr>
          <a:xfrm>
            <a:off x="7086599" y="-4872"/>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8621A4-F840-4FB5-ADAC-B68FE90EA2B3}" type="slidenum">
              <a:rPr lang="es-CO" smtClean="0"/>
              <a:pPr/>
              <a:t>‹Nº›</a:t>
            </a:fld>
            <a:endParaRPr lang="es-CO" dirty="0"/>
          </a:p>
        </p:txBody>
      </p:sp>
      <p:sp>
        <p:nvSpPr>
          <p:cNvPr id="7" name="Marcador de texto 2">
            <a:extLst>
              <a:ext uri="{FF2B5EF4-FFF2-40B4-BE49-F238E27FC236}">
                <a16:creationId xmlns="" xmlns:a16="http://schemas.microsoft.com/office/drawing/2014/main" id="{29D9BBCD-49FA-4ADE-B6D1-E6CAE916D665}"/>
              </a:ext>
            </a:extLst>
          </p:cNvPr>
          <p:cNvSpPr>
            <a:spLocks noGrp="1"/>
          </p:cNvSpPr>
          <p:nvPr>
            <p:ph idx="1" hasCustomPrompt="1"/>
          </p:nvPr>
        </p:nvSpPr>
        <p:spPr>
          <a:xfrm>
            <a:off x="2495774" y="1003461"/>
            <a:ext cx="6019576" cy="3263504"/>
          </a:xfrm>
          <a:prstGeom prst="rect">
            <a:avLst/>
          </a:prstGeom>
        </p:spPr>
        <p:txBody>
          <a:bodyPr vert="horz" lIns="91440" tIns="45720" rIns="91440" bIns="45720" rtlCol="0" anchor="ctr">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8" name="Marcador de título 1">
            <a:extLst>
              <a:ext uri="{FF2B5EF4-FFF2-40B4-BE49-F238E27FC236}">
                <a16:creationId xmlns="" xmlns:a16="http://schemas.microsoft.com/office/drawing/2014/main" id="{A2926BC1-9BB5-4A4E-BF85-9E106FF0FCA6}"/>
              </a:ext>
            </a:extLst>
          </p:cNvPr>
          <p:cNvSpPr>
            <a:spLocks noGrp="1"/>
          </p:cNvSpPr>
          <p:nvPr>
            <p:ph type="title"/>
          </p:nvPr>
        </p:nvSpPr>
        <p:spPr>
          <a:xfrm>
            <a:off x="6242" y="-16614"/>
            <a:ext cx="1986202" cy="5143499"/>
          </a:xfrm>
          <a:prstGeom prst="rect">
            <a:avLst/>
          </a:prstGeom>
        </p:spPr>
        <p:txBody>
          <a:bodyPr vert="horz" lIns="91440" tIns="45720" rIns="91440" bIns="45720" rtlCol="0" anchor="ctr">
            <a:normAutofit/>
          </a:bodyPr>
          <a:lstStyle>
            <a:lvl1pPr>
              <a:defRPr sz="2600" b="1">
                <a:solidFill>
                  <a:schemeClr val="bg1"/>
                </a:solidFill>
              </a:defRPr>
            </a:lvl1pPr>
          </a:lstStyle>
          <a:p>
            <a:r>
              <a:rPr lang="es-ES" dirty="0"/>
              <a:t>Título de la diapositiva</a:t>
            </a:r>
            <a:endParaRPr lang="es-CO" dirty="0"/>
          </a:p>
        </p:txBody>
      </p:sp>
      <p:pic>
        <p:nvPicPr>
          <p:cNvPr id="10" name="Imagen 9">
            <a:extLst>
              <a:ext uri="{FF2B5EF4-FFF2-40B4-BE49-F238E27FC236}">
                <a16:creationId xmlns="" xmlns:a16="http://schemas.microsoft.com/office/drawing/2014/main" id="{9F14B862-246A-409C-8506-EAB168290D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6912" y="4613067"/>
            <a:ext cx="576000" cy="459781"/>
          </a:xfrm>
          <a:prstGeom prst="rect">
            <a:avLst/>
          </a:prstGeom>
        </p:spPr>
      </p:pic>
    </p:spTree>
    <p:extLst>
      <p:ext uri="{BB962C8B-B14F-4D97-AF65-F5344CB8AC3E}">
        <p14:creationId xmlns:p14="http://schemas.microsoft.com/office/powerpoint/2010/main" val="5396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6" name="Marcador de número de diapositiva 5">
            <a:extLst>
              <a:ext uri="{FF2B5EF4-FFF2-40B4-BE49-F238E27FC236}">
                <a16:creationId xmlns="" xmlns:a16="http://schemas.microsoft.com/office/drawing/2014/main" id="{297A07FA-A0C7-4C87-8D11-ED58BB1FB5E1}"/>
              </a:ext>
            </a:extLst>
          </p:cNvPr>
          <p:cNvSpPr>
            <a:spLocks noGrp="1"/>
          </p:cNvSpPr>
          <p:nvPr>
            <p:ph type="sldNum" sz="quarter" idx="4"/>
          </p:nvPr>
        </p:nvSpPr>
        <p:spPr>
          <a:xfrm>
            <a:off x="6242" y="4860860"/>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8621A4-F840-4FB5-ADAC-B68FE90EA2B3}" type="slidenum">
              <a:rPr lang="es-CO" smtClean="0"/>
              <a:pPr/>
              <a:t>‹Nº›</a:t>
            </a:fld>
            <a:endParaRPr lang="es-CO" dirty="0"/>
          </a:p>
        </p:txBody>
      </p:sp>
      <p:sp>
        <p:nvSpPr>
          <p:cNvPr id="10" name="Marcador de título 1">
            <a:extLst>
              <a:ext uri="{FF2B5EF4-FFF2-40B4-BE49-F238E27FC236}">
                <a16:creationId xmlns="" xmlns:a16="http://schemas.microsoft.com/office/drawing/2014/main" id="{EE5DD7B6-AE01-46DD-8F8B-A6AE31151C33}"/>
              </a:ext>
            </a:extLst>
          </p:cNvPr>
          <p:cNvSpPr>
            <a:spLocks noGrp="1"/>
          </p:cNvSpPr>
          <p:nvPr>
            <p:ph type="title" hasCustomPrompt="1"/>
          </p:nvPr>
        </p:nvSpPr>
        <p:spPr>
          <a:xfrm>
            <a:off x="6242" y="0"/>
            <a:ext cx="9137758" cy="937057"/>
          </a:xfrm>
          <a:prstGeom prst="rect">
            <a:avLst/>
          </a:prstGeom>
        </p:spPr>
        <p:txBody>
          <a:bodyPr vert="horz" lIns="91440" tIns="45720" rIns="91440" bIns="45720" rtlCol="0" anchor="ctr">
            <a:noAutofit/>
          </a:bodyPr>
          <a:lstStyle>
            <a:lvl1pPr algn="ctr">
              <a:defRPr sz="2600" b="1">
                <a:solidFill>
                  <a:srgbClr val="0F4FA6"/>
                </a:solidFill>
              </a:defRPr>
            </a:lvl1pPr>
          </a:lstStyle>
          <a:p>
            <a:r>
              <a:rPr lang="es-ES" dirty="0"/>
              <a:t>Título de la diapositiva</a:t>
            </a:r>
            <a:br>
              <a:rPr lang="es-ES" dirty="0"/>
            </a:br>
            <a:r>
              <a:rPr lang="es-ES" dirty="0"/>
              <a:t>Máximo 2 renglones</a:t>
            </a:r>
            <a:endParaRPr lang="es-CO" dirty="0"/>
          </a:p>
        </p:txBody>
      </p:sp>
      <p:sp>
        <p:nvSpPr>
          <p:cNvPr id="11" name="Marcador de texto 2">
            <a:extLst>
              <a:ext uri="{FF2B5EF4-FFF2-40B4-BE49-F238E27FC236}">
                <a16:creationId xmlns="" xmlns:a16="http://schemas.microsoft.com/office/drawing/2014/main" id="{03338E54-532C-4ABE-A34C-E6020A49F1EE}"/>
              </a:ext>
            </a:extLst>
          </p:cNvPr>
          <p:cNvSpPr>
            <a:spLocks noGrp="1"/>
          </p:cNvSpPr>
          <p:nvPr>
            <p:ph idx="1"/>
          </p:nvPr>
        </p:nvSpPr>
        <p:spPr>
          <a:xfrm>
            <a:off x="628650" y="1143310"/>
            <a:ext cx="7886700" cy="3263504"/>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Imagen 6">
            <a:extLst>
              <a:ext uri="{FF2B5EF4-FFF2-40B4-BE49-F238E27FC236}">
                <a16:creationId xmlns="" xmlns:a16="http://schemas.microsoft.com/office/drawing/2014/main" id="{BBB6638C-1E3A-44E2-A278-F7940CA708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6912" y="4613067"/>
            <a:ext cx="576000" cy="459781"/>
          </a:xfrm>
          <a:prstGeom prst="rect">
            <a:avLst/>
          </a:prstGeom>
        </p:spPr>
      </p:pic>
    </p:spTree>
    <p:extLst>
      <p:ext uri="{BB962C8B-B14F-4D97-AF65-F5344CB8AC3E}">
        <p14:creationId xmlns:p14="http://schemas.microsoft.com/office/powerpoint/2010/main" val="155704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Rectangle 2"/>
          <p:cNvSpPr>
            <a:spLocks noChangeArrowheads="1"/>
          </p:cNvSpPr>
          <p:nvPr userDrawn="1"/>
        </p:nvSpPr>
        <p:spPr bwMode="auto">
          <a:xfrm>
            <a:off x="1" y="0"/>
            <a:ext cx="9145190" cy="5164038"/>
          </a:xfrm>
          <a:prstGeom prst="rect">
            <a:avLst/>
          </a:prstGeom>
          <a:solidFill>
            <a:schemeClr val="bg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990000"/>
              </a:buClr>
              <a:buSzPct val="115000"/>
              <a:buFont typeface="Arial" charset="0"/>
              <a:defRPr sz="2400">
                <a:solidFill>
                  <a:schemeClr val="tx1"/>
                </a:solidFill>
                <a:latin typeface="Arial" charset="0"/>
                <a:cs typeface="Arial" charset="0"/>
              </a:defRPr>
            </a:lvl1pPr>
            <a:lvl2pPr marL="742950" indent="-285750" eaLnBrk="0" hangingPunct="0">
              <a:spcBef>
                <a:spcPct val="20000"/>
              </a:spcBef>
              <a:buClr>
                <a:srgbClr val="990000"/>
              </a:buClr>
              <a:buSzPct val="115000"/>
              <a:buFont typeface="Arial" charset="0"/>
              <a:buChar char="•"/>
              <a:defRPr sz="2000">
                <a:solidFill>
                  <a:schemeClr val="tx1"/>
                </a:solidFill>
                <a:latin typeface="Arial" charset="0"/>
                <a:cs typeface="Arial" charset="0"/>
              </a:defRPr>
            </a:lvl2pPr>
            <a:lvl3pPr marL="1143000" indent="-228600" eaLnBrk="0" hangingPunct="0">
              <a:spcBef>
                <a:spcPct val="20000"/>
              </a:spcBef>
              <a:buClr>
                <a:srgbClr val="990000"/>
              </a:buClr>
              <a:buSzPct val="115000"/>
              <a:buFont typeface="Wingdings" pitchFamily="2" charset="2"/>
              <a:buChar char="ü"/>
              <a:defRPr>
                <a:solidFill>
                  <a:schemeClr val="tx1"/>
                </a:solidFill>
                <a:latin typeface="Arial" charset="0"/>
                <a:cs typeface="Arial" charset="0"/>
              </a:defRPr>
            </a:lvl3pPr>
            <a:lvl4pPr marL="1600200" indent="-228600" eaLnBrk="0" hangingPunct="0">
              <a:spcBef>
                <a:spcPct val="20000"/>
              </a:spcBef>
              <a:buClr>
                <a:srgbClr val="990000"/>
              </a:buClr>
              <a:buSzPct val="115000"/>
              <a:buFont typeface="Wingdings" pitchFamily="2" charset="2"/>
              <a:buChar char="§"/>
              <a:defRPr>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endParaRPr lang="es-CO" altLang="es-CO" sz="1350" dirty="0">
              <a:solidFill>
                <a:srgbClr val="000000"/>
              </a:solidFill>
              <a:latin typeface="Calibri" pitchFamily="34" charset="0"/>
            </a:endParaRPr>
          </a:p>
        </p:txBody>
      </p:sp>
      <p:sp>
        <p:nvSpPr>
          <p:cNvPr id="12" name="Rectángulo 2"/>
          <p:cNvSpPr/>
          <p:nvPr userDrawn="1"/>
        </p:nvSpPr>
        <p:spPr>
          <a:xfrm flipH="1">
            <a:off x="5166739" y="0"/>
            <a:ext cx="3978452" cy="5143500"/>
          </a:xfrm>
          <a:prstGeom prst="rect">
            <a:avLst/>
          </a:prstGeom>
          <a:solidFill>
            <a:srgbClr val="0F4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graphicFrame>
        <p:nvGraphicFramePr>
          <p:cNvPr id="13" name="Objeto 3"/>
          <p:cNvGraphicFramePr>
            <a:graphicFrameLocks noChangeAspect="1"/>
          </p:cNvGraphicFramePr>
          <p:nvPr userDrawn="1">
            <p:extLst/>
          </p:nvPr>
        </p:nvGraphicFramePr>
        <p:xfrm>
          <a:off x="384553" y="942844"/>
          <a:ext cx="488712" cy="488648"/>
        </p:xfrm>
        <a:graphic>
          <a:graphicData uri="http://schemas.openxmlformats.org/presentationml/2006/ole">
            <mc:AlternateContent xmlns:mc="http://schemas.openxmlformats.org/markup-compatibility/2006">
              <mc:Choice xmlns:v="urn:schemas-microsoft-com:vml" Requires="v">
                <p:oleObj spid="_x0000_s1355" name="CorelDRAW" r:id="rId3" imgW="620640" imgH="620640" progId="">
                  <p:embed/>
                </p:oleObj>
              </mc:Choice>
              <mc:Fallback>
                <p:oleObj name="CorelDRAW" r:id="rId3" imgW="620640" imgH="620640" progId="">
                  <p:embed/>
                  <p:pic>
                    <p:nvPicPr>
                      <p:cNvPr id="0" name="Picture 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53" y="942844"/>
                        <a:ext cx="488712" cy="4886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to 4"/>
          <p:cNvGraphicFramePr>
            <a:graphicFrameLocks noChangeAspect="1"/>
          </p:cNvGraphicFramePr>
          <p:nvPr userDrawn="1">
            <p:extLst/>
          </p:nvPr>
        </p:nvGraphicFramePr>
        <p:xfrm>
          <a:off x="384553" y="1929534"/>
          <a:ext cx="488712" cy="488648"/>
        </p:xfrm>
        <a:graphic>
          <a:graphicData uri="http://schemas.openxmlformats.org/presentationml/2006/ole">
            <mc:AlternateContent xmlns:mc="http://schemas.openxmlformats.org/markup-compatibility/2006">
              <mc:Choice xmlns:v="urn:schemas-microsoft-com:vml" Requires="v">
                <p:oleObj spid="_x0000_s1356" name="CorelDRAW" r:id="rId5" imgW="620640" imgH="620640" progId="">
                  <p:embed/>
                </p:oleObj>
              </mc:Choice>
              <mc:Fallback>
                <p:oleObj name="CorelDRAW" r:id="rId5" imgW="620640" imgH="620640" progId="">
                  <p:embed/>
                  <p:pic>
                    <p:nvPicPr>
                      <p:cNvPr id="0" name="Picture 3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553" y="1929534"/>
                        <a:ext cx="488712" cy="4886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to 5"/>
          <p:cNvGraphicFramePr>
            <a:graphicFrameLocks noChangeAspect="1"/>
          </p:cNvGraphicFramePr>
          <p:nvPr userDrawn="1">
            <p:extLst/>
          </p:nvPr>
        </p:nvGraphicFramePr>
        <p:xfrm>
          <a:off x="375000" y="2913840"/>
          <a:ext cx="507820" cy="507754"/>
        </p:xfrm>
        <a:graphic>
          <a:graphicData uri="http://schemas.openxmlformats.org/presentationml/2006/ole">
            <mc:AlternateContent xmlns:mc="http://schemas.openxmlformats.org/markup-compatibility/2006">
              <mc:Choice xmlns:v="urn:schemas-microsoft-com:vml" Requires="v">
                <p:oleObj spid="_x0000_s1357" name="CorelDRAW" r:id="rId7" imgW="620640" imgH="620640" progId="">
                  <p:embed/>
                </p:oleObj>
              </mc:Choice>
              <mc:Fallback>
                <p:oleObj name="CorelDRAW" r:id="rId7" imgW="620640" imgH="620640" progId="">
                  <p:embed/>
                  <p:pic>
                    <p:nvPicPr>
                      <p:cNvPr id="0" name="Picture 3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00" y="2913840"/>
                        <a:ext cx="507820" cy="5077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to 6"/>
          <p:cNvGraphicFramePr>
            <a:graphicFrameLocks noChangeAspect="1"/>
          </p:cNvGraphicFramePr>
          <p:nvPr userDrawn="1">
            <p:extLst/>
          </p:nvPr>
        </p:nvGraphicFramePr>
        <p:xfrm>
          <a:off x="359579" y="3993598"/>
          <a:ext cx="538659" cy="538589"/>
        </p:xfrm>
        <a:graphic>
          <a:graphicData uri="http://schemas.openxmlformats.org/presentationml/2006/ole">
            <mc:AlternateContent xmlns:mc="http://schemas.openxmlformats.org/markup-compatibility/2006">
              <mc:Choice xmlns:v="urn:schemas-microsoft-com:vml" Requires="v">
                <p:oleObj spid="_x0000_s1358" name="CorelDRAW" r:id="rId9" imgW="620640" imgH="620640" progId="">
                  <p:embed/>
                </p:oleObj>
              </mc:Choice>
              <mc:Fallback>
                <p:oleObj name="CorelDRAW" r:id="rId9" imgW="620640" imgH="620640" progId="">
                  <p:embed/>
                  <p:pic>
                    <p:nvPicPr>
                      <p:cNvPr id="0" name="Picture 3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579" y="3993598"/>
                        <a:ext cx="538659" cy="538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ángulo 7"/>
          <p:cNvSpPr/>
          <p:nvPr userDrawn="1"/>
        </p:nvSpPr>
        <p:spPr>
          <a:xfrm>
            <a:off x="1035124" y="1029285"/>
            <a:ext cx="3429446" cy="938719"/>
          </a:xfrm>
          <a:prstGeom prst="rect">
            <a:avLst/>
          </a:prstGeom>
        </p:spPr>
        <p:txBody>
          <a:bodyPr>
            <a:spAutoFit/>
          </a:bodyPr>
          <a:lstStyle/>
          <a:p>
            <a:r>
              <a:rPr lang="es-CO" sz="1800" dirty="0">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rPr>
              <a:t>superintendencia.financiera</a:t>
            </a:r>
          </a:p>
          <a:p>
            <a:endParaRPr lang="es-CO" sz="100" dirty="0">
              <a:solidFill>
                <a:prstClr val="white"/>
              </a:solidFill>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endParaRPr>
          </a:p>
          <a:p>
            <a:endParaRPr lang="es-CO" sz="1200" dirty="0">
              <a:solidFill>
                <a:prstClr val="white"/>
              </a:solidFill>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endParaRPr>
          </a:p>
          <a:p>
            <a:endParaRPr lang="es-CO" sz="1200" dirty="0">
              <a:solidFill>
                <a:prstClr val="white"/>
              </a:solidFill>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endParaRPr>
          </a:p>
          <a:p>
            <a:endParaRPr lang="es-CO" sz="1200" dirty="0">
              <a:solidFill>
                <a:prstClr val="white"/>
              </a:solidFill>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endParaRPr>
          </a:p>
        </p:txBody>
      </p:sp>
      <p:sp>
        <p:nvSpPr>
          <p:cNvPr id="18" name="Rectángulo 8"/>
          <p:cNvSpPr/>
          <p:nvPr userDrawn="1"/>
        </p:nvSpPr>
        <p:spPr>
          <a:xfrm>
            <a:off x="1035123" y="2974747"/>
            <a:ext cx="3402821" cy="369332"/>
          </a:xfrm>
          <a:prstGeom prst="rect">
            <a:avLst/>
          </a:prstGeom>
        </p:spPr>
        <p:txBody>
          <a:bodyPr wrap="square">
            <a:spAutoFit/>
          </a:bodyPr>
          <a:lstStyle/>
          <a:p>
            <a:r>
              <a:rPr lang="es-CO" sz="1800" dirty="0">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rPr>
              <a:t>+Superfinanciera     </a:t>
            </a:r>
          </a:p>
        </p:txBody>
      </p:sp>
      <p:sp>
        <p:nvSpPr>
          <p:cNvPr id="19" name="CuadroTexto 9"/>
          <p:cNvSpPr txBox="1"/>
          <p:nvPr userDrawn="1"/>
        </p:nvSpPr>
        <p:spPr>
          <a:xfrm>
            <a:off x="1035123" y="4077671"/>
            <a:ext cx="2837871" cy="577081"/>
          </a:xfrm>
          <a:prstGeom prst="rect">
            <a:avLst/>
          </a:prstGeom>
          <a:noFill/>
        </p:spPr>
        <p:txBody>
          <a:bodyPr wrap="square" rtlCol="0">
            <a:spAutoFit/>
          </a:bodyPr>
          <a:lstStyle/>
          <a:p>
            <a:r>
              <a:rPr lang="es-CO" sz="1800" dirty="0">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rPr>
              <a:t>/superfinancieracol</a:t>
            </a:r>
          </a:p>
          <a:p>
            <a:endParaRPr lang="es-CO" sz="1350" dirty="0"/>
          </a:p>
        </p:txBody>
      </p:sp>
      <p:sp>
        <p:nvSpPr>
          <p:cNvPr id="20" name="CuadroTexto 10"/>
          <p:cNvSpPr txBox="1"/>
          <p:nvPr userDrawn="1"/>
        </p:nvSpPr>
        <p:spPr>
          <a:xfrm>
            <a:off x="1035123" y="1961059"/>
            <a:ext cx="3065129" cy="577081"/>
          </a:xfrm>
          <a:prstGeom prst="rect">
            <a:avLst/>
          </a:prstGeom>
          <a:noFill/>
        </p:spPr>
        <p:txBody>
          <a:bodyPr wrap="square" rtlCol="0">
            <a:spAutoFit/>
          </a:bodyPr>
          <a:lstStyle/>
          <a:p>
            <a:r>
              <a:rPr lang="es-CO" sz="1800" dirty="0">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rPr>
              <a:t>@SFCsupervisor</a:t>
            </a:r>
          </a:p>
          <a:p>
            <a:endParaRPr lang="es-CO" sz="1350" dirty="0"/>
          </a:p>
        </p:txBody>
      </p:sp>
      <p:sp>
        <p:nvSpPr>
          <p:cNvPr id="21" name="Rectangle 3"/>
          <p:cNvSpPr txBox="1">
            <a:spLocks noChangeArrowheads="1"/>
          </p:cNvSpPr>
          <p:nvPr userDrawn="1"/>
        </p:nvSpPr>
        <p:spPr bwMode="auto">
          <a:xfrm>
            <a:off x="5305008" y="1915185"/>
            <a:ext cx="3750669" cy="917961"/>
          </a:xfrm>
          <a:prstGeom prst="rect">
            <a:avLst/>
          </a:prstGeom>
          <a:noFill/>
          <a:ln w="38100" cap="flat" cmpd="sng" algn="ctr">
            <a:noFill/>
            <a:prstDash val="solid"/>
          </a:ln>
          <a:effectLst>
            <a:outerShdw blurRad="88900" dist="25400" algn="ctr" rotWithShape="0">
              <a:srgbClr val="000000">
                <a:alpha val="40000"/>
              </a:srgbClr>
            </a:outerShdw>
          </a:effectLst>
          <a:extLst/>
        </p:spPr>
        <p:txBody>
          <a:bodyPr rtlCol="0" anchor="t"/>
          <a:lstStyle>
            <a:defPPr>
              <a:defRPr lang="es-CO"/>
            </a:defPPr>
            <a:lvl1pPr>
              <a:defRPr sz="1650" kern="0">
                <a:latin typeface="Roboto Light" panose="02000000000000000000" pitchFamily="2" charset="0"/>
                <a:ea typeface="Roboto Light" panose="02000000000000000000" pitchFamily="2" charset="0"/>
                <a:cs typeface="Roboto Light" panose="02000000000000000000" pitchFamily="2" charset="0"/>
              </a:defRPr>
            </a:lvl1pPr>
          </a:lstStyle>
          <a:p>
            <a:pPr algn="ctr"/>
            <a:r>
              <a:rPr lang="es-CO" altLang="es-CO" sz="6600"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Roboto Thin" panose="02000000000000000000" pitchFamily="2" charset="0"/>
                <a:cs typeface="Arial" panose="020B0604020202020204" pitchFamily="34" charset="0"/>
              </a:rPr>
              <a:t>Gracias</a:t>
            </a:r>
          </a:p>
        </p:txBody>
      </p:sp>
      <p:sp>
        <p:nvSpPr>
          <p:cNvPr id="22" name="CuadroTexto 13"/>
          <p:cNvSpPr txBox="1"/>
          <p:nvPr userDrawn="1"/>
        </p:nvSpPr>
        <p:spPr>
          <a:xfrm>
            <a:off x="5809894" y="4094277"/>
            <a:ext cx="2886634" cy="323165"/>
          </a:xfrm>
          <a:prstGeom prst="rect">
            <a:avLst/>
          </a:prstGeom>
          <a:noFill/>
        </p:spPr>
        <p:txBody>
          <a:bodyPr wrap="square" rtlCol="0">
            <a:spAutoFit/>
          </a:bodyPr>
          <a:lstStyle/>
          <a:p>
            <a:r>
              <a:rPr lang="es-CO" sz="1500" dirty="0">
                <a:solidFill>
                  <a:schemeClr val="bg1"/>
                </a:solidFill>
                <a:latin typeface="Arial" panose="020B0604020202020204" pitchFamily="34" charset="0"/>
                <a:ea typeface="Roboto Light" panose="02000000000000000000" pitchFamily="2" charset="0"/>
                <a:cs typeface="Arial" panose="020B0604020202020204" pitchFamily="34" charset="0"/>
              </a:rPr>
              <a:t>super@superfinanciera.gov.co</a:t>
            </a:r>
          </a:p>
        </p:txBody>
      </p:sp>
      <p:sp>
        <p:nvSpPr>
          <p:cNvPr id="23" name="CuadroTexto 14"/>
          <p:cNvSpPr txBox="1"/>
          <p:nvPr userDrawn="1"/>
        </p:nvSpPr>
        <p:spPr>
          <a:xfrm>
            <a:off x="5841329" y="4408234"/>
            <a:ext cx="2678026" cy="553998"/>
          </a:xfrm>
          <a:prstGeom prst="rect">
            <a:avLst/>
          </a:prstGeom>
          <a:noFill/>
        </p:spPr>
        <p:txBody>
          <a:bodyPr wrap="square" rtlCol="0">
            <a:spAutoFit/>
          </a:bodyPr>
          <a:lstStyle/>
          <a:p>
            <a:pPr algn="r"/>
            <a:r>
              <a:rPr lang="es-CO" sz="1500" dirty="0">
                <a:solidFill>
                  <a:prstClr val="black">
                    <a:lumMod val="75000"/>
                    <a:lumOff val="25000"/>
                  </a:prstClr>
                </a:solidFill>
                <a:latin typeface="Arial" panose="020B0604020202020204" pitchFamily="34" charset="0"/>
                <a:ea typeface="Roboto Light" panose="02000000000000000000" pitchFamily="2" charset="0"/>
                <a:cs typeface="Arial" panose="020B0604020202020204" pitchFamily="34" charset="0"/>
              </a:rPr>
              <a:t>   </a:t>
            </a:r>
            <a:r>
              <a:rPr lang="es-CO" sz="1500" dirty="0">
                <a:solidFill>
                  <a:schemeClr val="bg1"/>
                </a:solidFill>
                <a:latin typeface="Arial" panose="020B0604020202020204" pitchFamily="34" charset="0"/>
                <a:ea typeface="Roboto Light" panose="02000000000000000000" pitchFamily="2" charset="0"/>
                <a:cs typeface="Arial" panose="020B0604020202020204" pitchFamily="34" charset="0"/>
              </a:rPr>
              <a:t>www.superfinanciera.gov.co</a:t>
            </a:r>
          </a:p>
        </p:txBody>
      </p:sp>
      <p:pic>
        <p:nvPicPr>
          <p:cNvPr id="24" name="Imagen 19"/>
          <p:cNvPicPr>
            <a:picLocks noChangeAspect="1"/>
          </p:cNvPicPr>
          <p:nvPr userDrawn="1"/>
        </p:nvPicPr>
        <p:blipFill rotWithShape="1">
          <a:blip r:embed="rId11" cstate="screen">
            <a:extLst>
              <a:ext uri="{28A0092B-C50C-407E-A947-70E740481C1C}">
                <a14:useLocalDpi xmlns:a14="http://schemas.microsoft.com/office/drawing/2010/main"/>
              </a:ext>
            </a:extLst>
          </a:blip>
          <a:srcRect l="7002" t="5527" r="9623" b="9945"/>
          <a:stretch/>
        </p:blipFill>
        <p:spPr>
          <a:xfrm>
            <a:off x="4049973" y="774323"/>
            <a:ext cx="931183" cy="931062"/>
          </a:xfrm>
          <a:prstGeom prst="rect">
            <a:avLst/>
          </a:prstGeom>
        </p:spPr>
      </p:pic>
      <p:pic>
        <p:nvPicPr>
          <p:cNvPr id="25" name="Imagen 20"/>
          <p:cNvPicPr>
            <a:picLocks noChangeAspect="1"/>
          </p:cNvPicPr>
          <p:nvPr userDrawn="1"/>
        </p:nvPicPr>
        <p:blipFill rotWithShape="1">
          <a:blip r:embed="rId12" cstate="screen">
            <a:extLst>
              <a:ext uri="{28A0092B-C50C-407E-A947-70E740481C1C}">
                <a14:useLocalDpi xmlns:a14="http://schemas.microsoft.com/office/drawing/2010/main"/>
              </a:ext>
            </a:extLst>
          </a:blip>
          <a:srcRect l="4405" t="10357" r="10104" b="6907"/>
          <a:stretch/>
        </p:blipFill>
        <p:spPr>
          <a:xfrm>
            <a:off x="4054507" y="3901826"/>
            <a:ext cx="864209" cy="806490"/>
          </a:xfrm>
          <a:prstGeom prst="rect">
            <a:avLst/>
          </a:prstGeom>
        </p:spPr>
      </p:pic>
      <p:pic>
        <p:nvPicPr>
          <p:cNvPr id="26" name="Imagen 21"/>
          <p:cNvPicPr>
            <a:picLocks noChangeAspect="1"/>
          </p:cNvPicPr>
          <p:nvPr userDrawn="1"/>
        </p:nvPicPr>
        <p:blipFill rotWithShape="1">
          <a:blip r:embed="rId13" cstate="screen">
            <a:extLst>
              <a:ext uri="{28A0092B-C50C-407E-A947-70E740481C1C}">
                <a14:useLocalDpi xmlns:a14="http://schemas.microsoft.com/office/drawing/2010/main"/>
              </a:ext>
            </a:extLst>
          </a:blip>
          <a:srcRect l="10294" t="7003" r="9308" b="6311"/>
          <a:stretch/>
        </p:blipFill>
        <p:spPr>
          <a:xfrm>
            <a:off x="4080444" y="2799723"/>
            <a:ext cx="870243" cy="928139"/>
          </a:xfrm>
          <a:prstGeom prst="rect">
            <a:avLst/>
          </a:prstGeom>
        </p:spPr>
      </p:pic>
      <p:pic>
        <p:nvPicPr>
          <p:cNvPr id="27" name="Imagen 1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030038" y="1760313"/>
            <a:ext cx="951118" cy="930846"/>
          </a:xfrm>
          <a:prstGeom prst="rect">
            <a:avLst/>
          </a:prstGeom>
        </p:spPr>
      </p:pic>
    </p:spTree>
    <p:extLst>
      <p:ext uri="{BB962C8B-B14F-4D97-AF65-F5344CB8AC3E}">
        <p14:creationId xmlns:p14="http://schemas.microsoft.com/office/powerpoint/2010/main" val="225181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val="283618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val="353976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42" y="-16613"/>
            <a:ext cx="9137758" cy="666974"/>
          </a:xfrm>
          <a:prstGeom prst="rect">
            <a:avLst/>
          </a:prstGeom>
        </p:spPr>
        <p:txBody>
          <a:bodyPr vert="horz" lIns="91440" tIns="45720" rIns="91440" bIns="45720" rtlCol="0" anchor="ctr">
            <a:normAutofit/>
          </a:bodyPr>
          <a:lstStyle/>
          <a:p>
            <a:r>
              <a:rPr lang="es-ES" dirty="0"/>
              <a:t>Título de la diapositiva</a:t>
            </a:r>
            <a:endParaRPr lang="es-CO" dirty="0"/>
          </a:p>
        </p:txBody>
      </p:sp>
      <p:sp>
        <p:nvSpPr>
          <p:cNvPr id="3" name="Marcador de texto 2"/>
          <p:cNvSpPr>
            <a:spLocks noGrp="1"/>
          </p:cNvSpPr>
          <p:nvPr>
            <p:ph type="body" idx="1"/>
          </p:nvPr>
        </p:nvSpPr>
        <p:spPr>
          <a:xfrm>
            <a:off x="628650" y="1143310"/>
            <a:ext cx="7886700" cy="3263504"/>
          </a:xfrm>
          <a:prstGeom prst="rect">
            <a:avLst/>
          </a:prstGeom>
        </p:spPr>
        <p:txBody>
          <a:bodyPr vert="horz" lIns="91440" tIns="45720" rIns="91440" bIns="45720" rtlCol="0" anchor="ctr">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8" name="Marcador de número de diapositiva 5">
            <a:extLst>
              <a:ext uri="{FF2B5EF4-FFF2-40B4-BE49-F238E27FC236}">
                <a16:creationId xmlns="" xmlns:a16="http://schemas.microsoft.com/office/drawing/2014/main" id="{DB486274-13DB-4D37-B7A9-DB6E473109E9}"/>
              </a:ext>
            </a:extLst>
          </p:cNvPr>
          <p:cNvSpPr>
            <a:spLocks noGrp="1"/>
          </p:cNvSpPr>
          <p:nvPr>
            <p:ph type="sldNum" sz="quarter" idx="4"/>
          </p:nvPr>
        </p:nvSpPr>
        <p:spPr>
          <a:xfrm>
            <a:off x="6242" y="4860860"/>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8621A4-F840-4FB5-ADAC-B68FE90EA2B3}" type="slidenum">
              <a:rPr lang="es-CO" smtClean="0"/>
              <a:pPr/>
              <a:t>‹Nº›</a:t>
            </a:fld>
            <a:endParaRPr lang="es-CO" dirty="0"/>
          </a:p>
        </p:txBody>
      </p:sp>
    </p:spTree>
    <p:extLst>
      <p:ext uri="{BB962C8B-B14F-4D97-AF65-F5344CB8AC3E}">
        <p14:creationId xmlns:p14="http://schemas.microsoft.com/office/powerpoint/2010/main" val="1764012907"/>
      </p:ext>
    </p:extLst>
  </p:cSld>
  <p:clrMap bg1="lt1" tx1="dk1" bg2="lt2" tx2="dk2" accent1="accent1" accent2="accent2" accent3="accent3" accent4="accent4" accent5="accent5" accent6="accent6" hlink="hlink" folHlink="folHlink"/>
  <p:sldLayoutIdLst>
    <p:sldLayoutId id="2147493485" r:id="rId1"/>
    <p:sldLayoutId id="2147493507" r:id="rId2"/>
    <p:sldLayoutId id="2147493489" r:id="rId3"/>
    <p:sldLayoutId id="2147493506" r:id="rId4"/>
    <p:sldLayoutId id="2147493487" r:id="rId5"/>
    <p:sldLayoutId id="2147493493" r:id="rId6"/>
    <p:sldLayoutId id="2147493513" r:id="rId7"/>
    <p:sldLayoutId id="2147493514" r:id="rId8"/>
  </p:sldLayoutIdLst>
  <p:hf hdr="0" ftr="0" dt="0"/>
  <p:txStyles>
    <p:titleStyle>
      <a:lvl1pPr algn="ctr" defTabSz="685800" rtl="0" eaLnBrk="1" latinLnBrk="0" hangingPunct="1">
        <a:lnSpc>
          <a:spcPct val="90000"/>
        </a:lnSpc>
        <a:spcBef>
          <a:spcPct val="0"/>
        </a:spcBef>
        <a:buNone/>
        <a:defRPr sz="2400" kern="1200">
          <a:solidFill>
            <a:srgbClr val="990000"/>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46.png"/><Relationship Id="rId18" Type="http://schemas.openxmlformats.org/officeDocument/2006/relationships/image" Target="../media/image56.sv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50.svg"/><Relationship Id="rId17" Type="http://schemas.openxmlformats.org/officeDocument/2006/relationships/image" Target="../media/image48.png"/><Relationship Id="rId2" Type="http://schemas.openxmlformats.org/officeDocument/2006/relationships/notesSlide" Target="../notesSlides/notesSlide8.xml"/><Relationship Id="rId16" Type="http://schemas.openxmlformats.org/officeDocument/2006/relationships/image" Target="../media/image54.svg"/><Relationship Id="rId1" Type="http://schemas.openxmlformats.org/officeDocument/2006/relationships/slideLayout" Target="../slideLayouts/slideLayout5.xml"/><Relationship Id="rId6" Type="http://schemas.openxmlformats.org/officeDocument/2006/relationships/image" Target="../media/image44.svg"/><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47.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4.png"/><Relationship Id="rId14" Type="http://schemas.openxmlformats.org/officeDocument/2006/relationships/image" Target="../media/image5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1.svg"/><Relationship Id="rId5" Type="http://schemas.openxmlformats.org/officeDocument/2006/relationships/image" Target="../media/image51.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png"/><Relationship Id="rId3" Type="http://schemas.openxmlformats.org/officeDocument/2006/relationships/image" Target="../media/image12.jpeg"/><Relationship Id="rId21" Type="http://schemas.openxmlformats.org/officeDocument/2006/relationships/image" Target="../media/image30.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jpeg"/><Relationship Id="rId20"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 xmlns:a16="http://schemas.microsoft.com/office/drawing/2014/main" id="{CDDE8A18-6C01-42A9-AF4A-992BD40B10B9}"/>
              </a:ext>
            </a:extLst>
          </p:cNvPr>
          <p:cNvSpPr>
            <a:spLocks noGrp="1"/>
          </p:cNvSpPr>
          <p:nvPr>
            <p:ph type="title"/>
          </p:nvPr>
        </p:nvSpPr>
        <p:spPr>
          <a:xfrm>
            <a:off x="598390" y="599783"/>
            <a:ext cx="7338134" cy="1142128"/>
          </a:xfrm>
        </p:spPr>
        <p:txBody>
          <a:bodyPr/>
          <a:lstStyle/>
          <a:p>
            <a:r>
              <a:rPr lang="es-CO" sz="4000" dirty="0"/>
              <a:t>Estrategia </a:t>
            </a:r>
            <a:r>
              <a:rPr lang="es-CO" sz="4000" dirty="0" smtClean="0"/>
              <a:t>de un Supervisor cercano a la innovación</a:t>
            </a:r>
            <a:endParaRPr lang="es-CO" sz="4000" dirty="0"/>
          </a:p>
        </p:txBody>
      </p:sp>
      <p:sp>
        <p:nvSpPr>
          <p:cNvPr id="8" name="Marcador de texto 7">
            <a:extLst>
              <a:ext uri="{FF2B5EF4-FFF2-40B4-BE49-F238E27FC236}">
                <a16:creationId xmlns="" xmlns:a16="http://schemas.microsoft.com/office/drawing/2014/main" id="{12AA9664-1794-4886-B3D7-61DABAE87A49}"/>
              </a:ext>
            </a:extLst>
          </p:cNvPr>
          <p:cNvSpPr>
            <a:spLocks noGrp="1"/>
          </p:cNvSpPr>
          <p:nvPr>
            <p:ph type="body" sz="quarter" idx="13"/>
          </p:nvPr>
        </p:nvSpPr>
        <p:spPr/>
        <p:txBody>
          <a:bodyPr/>
          <a:lstStyle/>
          <a:p>
            <a:r>
              <a:rPr lang="es-CO" dirty="0"/>
              <a:t>Jorge Castaño Gutiérrez</a:t>
            </a:r>
          </a:p>
        </p:txBody>
      </p:sp>
      <p:sp>
        <p:nvSpPr>
          <p:cNvPr id="9" name="Marcador de texto 8">
            <a:extLst>
              <a:ext uri="{FF2B5EF4-FFF2-40B4-BE49-F238E27FC236}">
                <a16:creationId xmlns="" xmlns:a16="http://schemas.microsoft.com/office/drawing/2014/main" id="{2D960BBB-4566-4FE1-9A28-A6CA726FFDF2}"/>
              </a:ext>
            </a:extLst>
          </p:cNvPr>
          <p:cNvSpPr>
            <a:spLocks noGrp="1"/>
          </p:cNvSpPr>
          <p:nvPr>
            <p:ph type="body" sz="quarter" idx="24"/>
          </p:nvPr>
        </p:nvSpPr>
        <p:spPr/>
        <p:txBody>
          <a:bodyPr/>
          <a:lstStyle/>
          <a:p>
            <a:r>
              <a:rPr lang="es-CO" dirty="0"/>
              <a:t>Superintendente Financiero de Colombia</a:t>
            </a:r>
          </a:p>
        </p:txBody>
      </p:sp>
      <p:sp>
        <p:nvSpPr>
          <p:cNvPr id="10" name="Marcador de texto 9">
            <a:extLst>
              <a:ext uri="{FF2B5EF4-FFF2-40B4-BE49-F238E27FC236}">
                <a16:creationId xmlns="" xmlns:a16="http://schemas.microsoft.com/office/drawing/2014/main" id="{D304F3E2-9158-45F1-A409-157E8F31C2B0}"/>
              </a:ext>
            </a:extLst>
          </p:cNvPr>
          <p:cNvSpPr>
            <a:spLocks noGrp="1"/>
          </p:cNvSpPr>
          <p:nvPr>
            <p:ph type="body" sz="quarter" idx="25"/>
          </p:nvPr>
        </p:nvSpPr>
        <p:spPr>
          <a:xfrm>
            <a:off x="598388" y="1908945"/>
            <a:ext cx="7445860" cy="288827"/>
          </a:xfrm>
        </p:spPr>
        <p:txBody>
          <a:bodyPr/>
          <a:lstStyle/>
          <a:p>
            <a:r>
              <a:rPr lang="es-ES" b="0" dirty="0">
                <a:effectLst/>
              </a:rPr>
              <a:t>XVIII Congreso Latinoamericano de Tecnología e Innovación Financiera     </a:t>
            </a:r>
            <a:r>
              <a:rPr lang="es-CO" b="0" dirty="0" err="1">
                <a:effectLst/>
              </a:rPr>
              <a:t>Felaban</a:t>
            </a:r>
            <a:r>
              <a:rPr lang="es-CO" b="0" dirty="0">
                <a:effectLst/>
              </a:rPr>
              <a:t> - Asobancaria</a:t>
            </a:r>
            <a:endParaRPr lang="es-ES" b="0" dirty="0">
              <a:effectLst/>
            </a:endParaRPr>
          </a:p>
        </p:txBody>
      </p:sp>
      <p:sp>
        <p:nvSpPr>
          <p:cNvPr id="11" name="Marcador de texto 10">
            <a:extLst>
              <a:ext uri="{FF2B5EF4-FFF2-40B4-BE49-F238E27FC236}">
                <a16:creationId xmlns="" xmlns:a16="http://schemas.microsoft.com/office/drawing/2014/main" id="{04BB0B20-3F9C-4C7F-A1FD-62D7D5864809}"/>
              </a:ext>
            </a:extLst>
          </p:cNvPr>
          <p:cNvSpPr>
            <a:spLocks noGrp="1"/>
          </p:cNvSpPr>
          <p:nvPr>
            <p:ph type="body" sz="quarter" idx="26"/>
          </p:nvPr>
        </p:nvSpPr>
        <p:spPr/>
        <p:txBody>
          <a:bodyPr/>
          <a:lstStyle/>
          <a:p>
            <a:r>
              <a:rPr lang="es-CO" dirty="0"/>
              <a:t>Cartagena de Indias, septiembre 19 de 2018</a:t>
            </a:r>
          </a:p>
        </p:txBody>
      </p:sp>
    </p:spTree>
    <p:extLst>
      <p:ext uri="{BB962C8B-B14F-4D97-AF65-F5344CB8AC3E}">
        <p14:creationId xmlns:p14="http://schemas.microsoft.com/office/powerpoint/2010/main" val="1130988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48626" y="3033501"/>
            <a:ext cx="3913112" cy="461665"/>
          </a:xfrm>
          <a:prstGeom prst="rect">
            <a:avLst/>
          </a:prstGeom>
        </p:spPr>
        <p:txBody>
          <a:bodyPr wrap="square">
            <a:spAutoFit/>
          </a:bodyPr>
          <a:lstStyle/>
          <a:p>
            <a:r>
              <a:rPr lang="es-ES" sz="1200" dirty="0">
                <a:latin typeface="+mj-lt"/>
                <a:ea typeface="Avenir Next" charset="0"/>
                <a:cs typeface="Calibri Light" panose="020F0302020204030204" pitchFamily="34" charset="0"/>
              </a:rPr>
              <a:t>de las personas dice que la pérdida de datos personales deteriora la confianza en las empresas </a:t>
            </a:r>
            <a:r>
              <a:rPr lang="es-ES" sz="1000" dirty="0">
                <a:latin typeface="+mj-lt"/>
                <a:ea typeface="Avenir Next" charset="0"/>
                <a:cs typeface="Avenir Next" charset="0"/>
              </a:rPr>
              <a:t>(2)</a:t>
            </a:r>
            <a:endParaRPr lang="en-US" sz="1200" dirty="0">
              <a:latin typeface="+mj-lt"/>
              <a:ea typeface="Avenir Next" charset="0"/>
              <a:cs typeface="Avenir Next" charset="0"/>
            </a:endParaRPr>
          </a:p>
        </p:txBody>
      </p:sp>
      <p:sp>
        <p:nvSpPr>
          <p:cNvPr id="29" name="Rounded Rectangle 28"/>
          <p:cNvSpPr/>
          <p:nvPr/>
        </p:nvSpPr>
        <p:spPr>
          <a:xfrm>
            <a:off x="219558" y="3867944"/>
            <a:ext cx="3492000" cy="288000"/>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sp>
        <p:nvSpPr>
          <p:cNvPr id="30" name="Rounded Rectangle 29"/>
          <p:cNvSpPr/>
          <p:nvPr/>
        </p:nvSpPr>
        <p:spPr>
          <a:xfrm>
            <a:off x="216400" y="3934929"/>
            <a:ext cx="2523600" cy="162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grpSp>
        <p:nvGrpSpPr>
          <p:cNvPr id="31" name="Group 30"/>
          <p:cNvGrpSpPr>
            <a:grpSpLocks noChangeAspect="1"/>
          </p:cNvGrpSpPr>
          <p:nvPr/>
        </p:nvGrpSpPr>
        <p:grpSpPr>
          <a:xfrm>
            <a:off x="2610397" y="3811566"/>
            <a:ext cx="396001" cy="396000"/>
            <a:chOff x="-2935466" y="1130299"/>
            <a:chExt cx="825500" cy="822960"/>
          </a:xfrm>
          <a:solidFill>
            <a:schemeClr val="accent1"/>
          </a:solidFill>
        </p:grpSpPr>
        <p:sp>
          <p:nvSpPr>
            <p:cNvPr id="32" name="Oval 31"/>
            <p:cNvSpPr/>
            <p:nvPr/>
          </p:nvSpPr>
          <p:spPr>
            <a:xfrm>
              <a:off x="-2935466" y="1130299"/>
              <a:ext cx="825500" cy="822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sp>
          <p:nvSpPr>
            <p:cNvPr id="33" name="Oval 32"/>
            <p:cNvSpPr/>
            <p:nvPr/>
          </p:nvSpPr>
          <p:spPr>
            <a:xfrm>
              <a:off x="-2751315" y="1313179"/>
              <a:ext cx="457201" cy="457200"/>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grpSp>
      <p:sp>
        <p:nvSpPr>
          <p:cNvPr id="34" name="Rectangle 33"/>
          <p:cNvSpPr/>
          <p:nvPr/>
        </p:nvSpPr>
        <p:spPr>
          <a:xfrm>
            <a:off x="224982" y="4174779"/>
            <a:ext cx="4037396" cy="461665"/>
          </a:xfrm>
          <a:prstGeom prst="rect">
            <a:avLst/>
          </a:prstGeom>
        </p:spPr>
        <p:txBody>
          <a:bodyPr wrap="square">
            <a:spAutoFit/>
          </a:bodyPr>
          <a:lstStyle/>
          <a:p>
            <a:r>
              <a:rPr lang="es-ES_tradnl" sz="1200" dirty="0">
                <a:latin typeface="+mj-lt"/>
                <a:ea typeface="Avenir Next" charset="0"/>
                <a:cs typeface="Calibri Light" panose="020F0302020204030204" pitchFamily="34" charset="0"/>
              </a:rPr>
              <a:t>el de los CEO de banca globales está invirtiendo más en seguridad cibernética </a:t>
            </a:r>
            <a:r>
              <a:rPr lang="es-ES_tradnl" sz="1000" dirty="0">
                <a:latin typeface="+mj-lt"/>
                <a:ea typeface="Avenir Next" charset="0"/>
                <a:cs typeface="Avenir Next" charset="0"/>
              </a:rPr>
              <a:t>(3)</a:t>
            </a:r>
          </a:p>
        </p:txBody>
      </p:sp>
      <p:sp>
        <p:nvSpPr>
          <p:cNvPr id="26" name="Rectangle 25"/>
          <p:cNvSpPr/>
          <p:nvPr/>
        </p:nvSpPr>
        <p:spPr>
          <a:xfrm>
            <a:off x="2120458" y="2295259"/>
            <a:ext cx="849000" cy="461665"/>
          </a:xfrm>
          <a:prstGeom prst="rect">
            <a:avLst/>
          </a:prstGeom>
        </p:spPr>
        <p:txBody>
          <a:bodyPr wrap="square">
            <a:spAutoFit/>
          </a:bodyPr>
          <a:lstStyle/>
          <a:p>
            <a:r>
              <a:rPr lang="es-ES" sz="2400" b="1" dirty="0">
                <a:solidFill>
                  <a:schemeClr val="accent5"/>
                </a:solidFill>
                <a:latin typeface="+mj-lt"/>
                <a:ea typeface="Avenir Next" charset="0"/>
                <a:cs typeface="Avenir Next" charset="0"/>
              </a:rPr>
              <a:t>84% </a:t>
            </a:r>
            <a:endParaRPr lang="en-US" sz="2400" b="1" dirty="0">
              <a:solidFill>
                <a:schemeClr val="accent5"/>
              </a:solidFill>
              <a:latin typeface="+mj-lt"/>
              <a:ea typeface="Avenir Next" charset="0"/>
              <a:cs typeface="Avenir Next" charset="0"/>
            </a:endParaRPr>
          </a:p>
        </p:txBody>
      </p:sp>
      <p:sp>
        <p:nvSpPr>
          <p:cNvPr id="37" name="Rectangle 36"/>
          <p:cNvSpPr/>
          <p:nvPr/>
        </p:nvSpPr>
        <p:spPr>
          <a:xfrm>
            <a:off x="284564" y="4753138"/>
            <a:ext cx="8180341" cy="246221"/>
          </a:xfrm>
          <a:prstGeom prst="rect">
            <a:avLst/>
          </a:prstGeom>
        </p:spPr>
        <p:txBody>
          <a:bodyPr wrap="square">
            <a:spAutoFit/>
          </a:bodyPr>
          <a:lstStyle/>
          <a:p>
            <a:r>
              <a:rPr lang="en-US" sz="1000" dirty="0">
                <a:latin typeface="+mj-lt"/>
                <a:ea typeface="Arial" charset="0"/>
                <a:cs typeface="Arial" charset="0"/>
              </a:rPr>
              <a:t>Fuentes: (1) PwC’s 20th Century CEO Survey, 2017. (2) PwC survey of 5,351 members of the public in 22 countries, 2016. (3) PwC’s 21st CEO Survey.2018</a:t>
            </a:r>
          </a:p>
        </p:txBody>
      </p:sp>
      <p:sp>
        <p:nvSpPr>
          <p:cNvPr id="39" name="Rectangle 38"/>
          <p:cNvSpPr/>
          <p:nvPr/>
        </p:nvSpPr>
        <p:spPr>
          <a:xfrm>
            <a:off x="2590902" y="3435838"/>
            <a:ext cx="849000" cy="461665"/>
          </a:xfrm>
          <a:prstGeom prst="rect">
            <a:avLst/>
          </a:prstGeom>
        </p:spPr>
        <p:txBody>
          <a:bodyPr wrap="square">
            <a:spAutoFit/>
          </a:bodyPr>
          <a:lstStyle/>
          <a:p>
            <a:r>
              <a:rPr lang="en-US" sz="2400" b="1" dirty="0">
                <a:solidFill>
                  <a:schemeClr val="accent1"/>
                </a:solidFill>
                <a:latin typeface="+mj-lt"/>
                <a:ea typeface="Avenir Next" charset="0"/>
                <a:cs typeface="Avenir Next" charset="0"/>
              </a:rPr>
              <a:t>93%</a:t>
            </a:r>
            <a:r>
              <a:rPr lang="en-US" sz="2400" b="1" dirty="0">
                <a:solidFill>
                  <a:schemeClr val="accent4"/>
                </a:solidFill>
                <a:latin typeface="+mj-lt"/>
                <a:ea typeface="Avenir Next" charset="0"/>
                <a:cs typeface="Avenir Next" charset="0"/>
              </a:rPr>
              <a:t> </a:t>
            </a:r>
            <a:endParaRPr lang="en-US" sz="2400" b="1" dirty="0">
              <a:solidFill>
                <a:schemeClr val="accent4"/>
              </a:solidFill>
              <a:latin typeface="+mj-lt"/>
            </a:endParaRPr>
          </a:p>
        </p:txBody>
      </p:sp>
      <p:sp>
        <p:nvSpPr>
          <p:cNvPr id="41" name="Title 40"/>
          <p:cNvSpPr>
            <a:spLocks noGrp="1"/>
          </p:cNvSpPr>
          <p:nvPr>
            <p:ph type="title"/>
          </p:nvPr>
        </p:nvSpPr>
        <p:spPr>
          <a:xfrm>
            <a:off x="6242" y="-23984"/>
            <a:ext cx="9137758" cy="937057"/>
          </a:xfrm>
        </p:spPr>
        <p:txBody>
          <a:bodyPr/>
          <a:lstStyle/>
          <a:p>
            <a:r>
              <a:rPr lang="es-ES" dirty="0">
                <a:latin typeface="Calibri Light" charset="0"/>
                <a:ea typeface="Calibri Light" charset="0"/>
                <a:cs typeface="Calibri Light" charset="0"/>
              </a:rPr>
              <a:t>Aumentando la digitalización sin perder la confianza: empecemos </a:t>
            </a:r>
            <a:br>
              <a:rPr lang="es-ES" dirty="0">
                <a:latin typeface="Calibri Light" charset="0"/>
                <a:ea typeface="Calibri Light" charset="0"/>
                <a:cs typeface="Calibri Light" charset="0"/>
              </a:rPr>
            </a:br>
            <a:r>
              <a:rPr lang="es-ES" dirty="0">
                <a:latin typeface="Calibri Light" charset="0"/>
                <a:ea typeface="Calibri Light" charset="0"/>
                <a:cs typeface="Calibri Light" charset="0"/>
              </a:rPr>
              <a:t>por ciberseguridad</a:t>
            </a:r>
            <a:endParaRPr lang="en-US" dirty="0">
              <a:latin typeface="Calibri Light" charset="0"/>
              <a:ea typeface="Calibri Light" charset="0"/>
              <a:cs typeface="Calibri Light" charset="0"/>
            </a:endParaRPr>
          </a:p>
        </p:txBody>
      </p:sp>
      <p:sp>
        <p:nvSpPr>
          <p:cNvPr id="43" name="Rounded Rectangle 42"/>
          <p:cNvSpPr/>
          <p:nvPr/>
        </p:nvSpPr>
        <p:spPr>
          <a:xfrm>
            <a:off x="278362" y="2715694"/>
            <a:ext cx="3492000" cy="288000"/>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sp>
        <p:nvSpPr>
          <p:cNvPr id="44" name="Rounded Rectangle 43"/>
          <p:cNvSpPr/>
          <p:nvPr/>
        </p:nvSpPr>
        <p:spPr>
          <a:xfrm>
            <a:off x="284176" y="2777639"/>
            <a:ext cx="2052000" cy="144000"/>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grpSp>
        <p:nvGrpSpPr>
          <p:cNvPr id="45" name="Group 44"/>
          <p:cNvGrpSpPr>
            <a:grpSpLocks noChangeAspect="1"/>
          </p:cNvGrpSpPr>
          <p:nvPr/>
        </p:nvGrpSpPr>
        <p:grpSpPr>
          <a:xfrm>
            <a:off x="2157494" y="2660891"/>
            <a:ext cx="396000" cy="396000"/>
            <a:chOff x="520700" y="1130299"/>
            <a:chExt cx="825500" cy="822960"/>
          </a:xfrm>
          <a:solidFill>
            <a:schemeClr val="accent5"/>
          </a:solidFill>
        </p:grpSpPr>
        <p:sp>
          <p:nvSpPr>
            <p:cNvPr id="46" name="Oval 45"/>
            <p:cNvSpPr/>
            <p:nvPr/>
          </p:nvSpPr>
          <p:spPr>
            <a:xfrm>
              <a:off x="520700" y="1130299"/>
              <a:ext cx="825500" cy="822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sp>
          <p:nvSpPr>
            <p:cNvPr id="47" name="Oval 46"/>
            <p:cNvSpPr/>
            <p:nvPr/>
          </p:nvSpPr>
          <p:spPr>
            <a:xfrm>
              <a:off x="704850" y="1313179"/>
              <a:ext cx="457200" cy="457200"/>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grpSp>
      <p:sp>
        <p:nvSpPr>
          <p:cNvPr id="48" name="Rectangle 47"/>
          <p:cNvSpPr/>
          <p:nvPr/>
        </p:nvSpPr>
        <p:spPr>
          <a:xfrm>
            <a:off x="204457" y="1812970"/>
            <a:ext cx="4114047" cy="461665"/>
          </a:xfrm>
          <a:prstGeom prst="rect">
            <a:avLst/>
          </a:prstGeom>
        </p:spPr>
        <p:txBody>
          <a:bodyPr wrap="square">
            <a:spAutoFit/>
          </a:bodyPr>
          <a:lstStyle/>
          <a:p>
            <a:r>
              <a:rPr lang="es-ES_tradnl" sz="1200" dirty="0">
                <a:latin typeface="+mj-lt"/>
                <a:ea typeface="Avenir Next" charset="0"/>
                <a:cs typeface="Calibri Light" panose="020F0302020204030204" pitchFamily="34" charset="0"/>
              </a:rPr>
              <a:t>de los CEO  globales piensa que es más difícil para las empresas ganar y mantener la confianza en la era digital </a:t>
            </a:r>
            <a:r>
              <a:rPr lang="es-ES_tradnl" sz="1000" dirty="0">
                <a:latin typeface="+mj-lt"/>
                <a:ea typeface="Avenir Next" charset="0"/>
                <a:cs typeface="Avenir Next" charset="0"/>
              </a:rPr>
              <a:t>(1)</a:t>
            </a:r>
            <a:endParaRPr lang="es-ES_tradnl" sz="1200" dirty="0">
              <a:latin typeface="+mj-lt"/>
              <a:ea typeface="Avenir Next" charset="0"/>
              <a:cs typeface="Avenir Next" charset="0"/>
            </a:endParaRPr>
          </a:p>
        </p:txBody>
      </p:sp>
      <p:sp>
        <p:nvSpPr>
          <p:cNvPr id="42" name="Rounded Rectangle 41"/>
          <p:cNvSpPr/>
          <p:nvPr/>
        </p:nvSpPr>
        <p:spPr>
          <a:xfrm>
            <a:off x="248627" y="1502922"/>
            <a:ext cx="3492000" cy="288000"/>
          </a:xfrm>
          <a:prstGeom prst="roundRect">
            <a:avLst>
              <a:gd name="adj" fmla="val 5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sp>
        <p:nvSpPr>
          <p:cNvPr id="49" name="Rounded Rectangle 48"/>
          <p:cNvSpPr/>
          <p:nvPr/>
        </p:nvSpPr>
        <p:spPr>
          <a:xfrm>
            <a:off x="251611" y="1574538"/>
            <a:ext cx="1782498" cy="143852"/>
          </a:xfrm>
          <a:prstGeom prst="roundRect">
            <a:avLst>
              <a:gd name="adj"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grpSp>
        <p:nvGrpSpPr>
          <p:cNvPr id="50" name="Group 49"/>
          <p:cNvGrpSpPr>
            <a:grpSpLocks noChangeAspect="1"/>
          </p:cNvGrpSpPr>
          <p:nvPr/>
        </p:nvGrpSpPr>
        <p:grpSpPr>
          <a:xfrm>
            <a:off x="1677890" y="1460478"/>
            <a:ext cx="360000" cy="360000"/>
            <a:chOff x="520700" y="1130299"/>
            <a:chExt cx="825500" cy="822960"/>
          </a:xfrm>
          <a:solidFill>
            <a:schemeClr val="accent6"/>
          </a:solidFill>
        </p:grpSpPr>
        <p:sp>
          <p:nvSpPr>
            <p:cNvPr id="51" name="Oval 50"/>
            <p:cNvSpPr/>
            <p:nvPr/>
          </p:nvSpPr>
          <p:spPr>
            <a:xfrm>
              <a:off x="520700" y="1130299"/>
              <a:ext cx="825500" cy="82296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sp>
          <p:nvSpPr>
            <p:cNvPr id="52" name="Oval 51"/>
            <p:cNvSpPr/>
            <p:nvPr/>
          </p:nvSpPr>
          <p:spPr>
            <a:xfrm>
              <a:off x="704850" y="1313179"/>
              <a:ext cx="457200" cy="457200"/>
            </a:xfrm>
            <a:prstGeom prst="ellipse">
              <a:avLst/>
            </a:prstGeom>
            <a:grpFill/>
            <a:ln>
              <a:solidFill>
                <a:schemeClr val="accent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mj-lt"/>
              </a:endParaRPr>
            </a:p>
          </p:txBody>
        </p:sp>
      </p:grpSp>
      <p:sp>
        <p:nvSpPr>
          <p:cNvPr id="53" name="Rectangle 52"/>
          <p:cNvSpPr/>
          <p:nvPr/>
        </p:nvSpPr>
        <p:spPr>
          <a:xfrm>
            <a:off x="1589553" y="1054631"/>
            <a:ext cx="849000" cy="461665"/>
          </a:xfrm>
          <a:prstGeom prst="rect">
            <a:avLst/>
          </a:prstGeom>
        </p:spPr>
        <p:txBody>
          <a:bodyPr wrap="square">
            <a:spAutoFit/>
          </a:bodyPr>
          <a:lstStyle/>
          <a:p>
            <a:r>
              <a:rPr lang="es-ES" sz="2400" b="1" dirty="0">
                <a:solidFill>
                  <a:schemeClr val="accent6"/>
                </a:solidFill>
                <a:latin typeface="+mj-lt"/>
                <a:ea typeface="Avenir Next" charset="0"/>
                <a:cs typeface="Avenir Next" charset="0"/>
              </a:rPr>
              <a:t>69% </a:t>
            </a:r>
            <a:endParaRPr lang="en-US" sz="2400" b="1" dirty="0">
              <a:solidFill>
                <a:schemeClr val="accent6"/>
              </a:solidFill>
              <a:latin typeface="+mj-lt"/>
              <a:ea typeface="Avenir Next" charset="0"/>
              <a:cs typeface="Avenir Next" charset="0"/>
            </a:endParaRPr>
          </a:p>
        </p:txBody>
      </p:sp>
      <p:sp>
        <p:nvSpPr>
          <p:cNvPr id="89" name="TextBox 88"/>
          <p:cNvSpPr txBox="1"/>
          <p:nvPr/>
        </p:nvSpPr>
        <p:spPr>
          <a:xfrm>
            <a:off x="7176277" y="4287675"/>
            <a:ext cx="1383226" cy="276999"/>
          </a:xfrm>
          <a:prstGeom prst="rect">
            <a:avLst/>
          </a:prstGeom>
          <a:noFill/>
        </p:spPr>
        <p:txBody>
          <a:bodyPr wrap="square" rtlCol="0">
            <a:spAutoFit/>
          </a:bodyPr>
          <a:lstStyle/>
          <a:p>
            <a:r>
              <a:rPr lang="es-ES_tradnl" sz="1200" dirty="0">
                <a:latin typeface="+mj-lt"/>
                <a:ea typeface="Avenir Next" charset="0"/>
                <a:cs typeface="Avenir Next" charset="0"/>
              </a:rPr>
              <a:t>Política nacional</a:t>
            </a:r>
          </a:p>
        </p:txBody>
      </p:sp>
      <p:grpSp>
        <p:nvGrpSpPr>
          <p:cNvPr id="94" name="Group 93"/>
          <p:cNvGrpSpPr/>
          <p:nvPr/>
        </p:nvGrpSpPr>
        <p:grpSpPr>
          <a:xfrm>
            <a:off x="4318505" y="1586987"/>
            <a:ext cx="4825496" cy="3108492"/>
            <a:chOff x="4406252" y="967018"/>
            <a:chExt cx="5644628" cy="3844030"/>
          </a:xfrm>
        </p:grpSpPr>
        <p:cxnSp>
          <p:nvCxnSpPr>
            <p:cNvPr id="55" name="Straight Connector 54">
              <a:extLst>
                <a:ext uri="{FF2B5EF4-FFF2-40B4-BE49-F238E27FC236}">
                  <a16:creationId xmlns="" xmlns:a16="http://schemas.microsoft.com/office/drawing/2014/main" id="{7B180EA6-FC56-4CBD-9F8C-E480C472F0CA}"/>
                </a:ext>
              </a:extLst>
            </p:cNvPr>
            <p:cNvCxnSpPr>
              <a:cxnSpLocks/>
            </p:cNvCxnSpPr>
            <p:nvPr/>
          </p:nvCxnSpPr>
          <p:spPr>
            <a:xfrm flipH="1">
              <a:off x="6919820" y="2013317"/>
              <a:ext cx="8845" cy="2454511"/>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65AC4987-7A2D-4391-945C-B05CC4641D37}"/>
                </a:ext>
              </a:extLst>
            </p:cNvPr>
            <p:cNvCxnSpPr>
              <a:cxnSpLocks/>
              <a:stCxn id="70" idx="3"/>
            </p:cNvCxnSpPr>
            <p:nvPr/>
          </p:nvCxnSpPr>
          <p:spPr>
            <a:xfrm flipH="1">
              <a:off x="8338948" y="4131181"/>
              <a:ext cx="1" cy="273255"/>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D5C9D7CC-6CAA-4496-ACCE-B228A55791B4}"/>
                </a:ext>
              </a:extLst>
            </p:cNvPr>
            <p:cNvCxnSpPr>
              <a:cxnSpLocks/>
            </p:cNvCxnSpPr>
            <p:nvPr/>
          </p:nvCxnSpPr>
          <p:spPr>
            <a:xfrm>
              <a:off x="8250143" y="1578244"/>
              <a:ext cx="0" cy="1069613"/>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6EABB8B1-4F75-411C-8791-C3AE65C09041}"/>
                </a:ext>
              </a:extLst>
            </p:cNvPr>
            <p:cNvCxnSpPr>
              <a:cxnSpLocks/>
            </p:cNvCxnSpPr>
            <p:nvPr/>
          </p:nvCxnSpPr>
          <p:spPr>
            <a:xfrm>
              <a:off x="6342977" y="1037541"/>
              <a:ext cx="2465357" cy="1319601"/>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37ABD401-BD3A-483B-9DF2-94E551B09563}"/>
                </a:ext>
              </a:extLst>
            </p:cNvPr>
            <p:cNvCxnSpPr>
              <a:cxnSpLocks/>
            </p:cNvCxnSpPr>
            <p:nvPr/>
          </p:nvCxnSpPr>
          <p:spPr>
            <a:xfrm>
              <a:off x="5478651" y="4000963"/>
              <a:ext cx="759249" cy="38286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616E6E92-A283-42FD-AD45-9AF5C991FB6D}"/>
                </a:ext>
              </a:extLst>
            </p:cNvPr>
            <p:cNvCxnSpPr>
              <a:cxnSpLocks/>
            </p:cNvCxnSpPr>
            <p:nvPr/>
          </p:nvCxnSpPr>
          <p:spPr>
            <a:xfrm>
              <a:off x="5308193" y="2966639"/>
              <a:ext cx="2229972" cy="1208904"/>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4207288E-DF5A-400F-BF46-456747828C86}"/>
                </a:ext>
              </a:extLst>
            </p:cNvPr>
            <p:cNvCxnSpPr>
              <a:cxnSpLocks/>
            </p:cNvCxnSpPr>
            <p:nvPr/>
          </p:nvCxnSpPr>
          <p:spPr>
            <a:xfrm flipV="1">
              <a:off x="6464297" y="3547823"/>
              <a:ext cx="1103354" cy="58666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A1DF2E37-776C-4512-BA68-BB8BF08981F7}"/>
                </a:ext>
              </a:extLst>
            </p:cNvPr>
            <p:cNvCxnSpPr>
              <a:cxnSpLocks/>
            </p:cNvCxnSpPr>
            <p:nvPr/>
          </p:nvCxnSpPr>
          <p:spPr>
            <a:xfrm flipV="1">
              <a:off x="5534590" y="3969831"/>
              <a:ext cx="840234" cy="42370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15371476-9F48-4116-948F-241F196143A2}"/>
                </a:ext>
              </a:extLst>
            </p:cNvPr>
            <p:cNvCxnSpPr>
              <a:cxnSpLocks/>
            </p:cNvCxnSpPr>
            <p:nvPr/>
          </p:nvCxnSpPr>
          <p:spPr>
            <a:xfrm flipV="1">
              <a:off x="6420714" y="1050734"/>
              <a:ext cx="1015903" cy="512289"/>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D33F29CD-12F9-4347-86CF-AB945FCEAA59}"/>
                </a:ext>
              </a:extLst>
            </p:cNvPr>
            <p:cNvCxnSpPr>
              <a:cxnSpLocks/>
            </p:cNvCxnSpPr>
            <p:nvPr/>
          </p:nvCxnSpPr>
          <p:spPr>
            <a:xfrm flipV="1">
              <a:off x="4966314" y="1745371"/>
              <a:ext cx="924500" cy="46619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8EEF5C4E-1489-48BD-90A3-A846B9CF59D7}"/>
                </a:ext>
              </a:extLst>
            </p:cNvPr>
            <p:cNvCxnSpPr>
              <a:cxnSpLocks/>
            </p:cNvCxnSpPr>
            <p:nvPr/>
          </p:nvCxnSpPr>
          <p:spPr>
            <a:xfrm>
              <a:off x="5406461" y="1517939"/>
              <a:ext cx="0" cy="99075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Hexagon 67">
              <a:extLst>
                <a:ext uri="{FF2B5EF4-FFF2-40B4-BE49-F238E27FC236}">
                  <a16:creationId xmlns="" xmlns:a16="http://schemas.microsoft.com/office/drawing/2014/main" id="{51BA59A6-9C84-4052-BFB2-CE51F1DFF5CD}"/>
                </a:ext>
              </a:extLst>
            </p:cNvPr>
            <p:cNvSpPr/>
            <p:nvPr/>
          </p:nvSpPr>
          <p:spPr>
            <a:xfrm rot="16200000">
              <a:off x="6438997" y="2337104"/>
              <a:ext cx="941027" cy="890420"/>
            </a:xfrm>
            <a:prstGeom prst="hexagon">
              <a:avLst>
                <a:gd name="adj" fmla="val 28556"/>
                <a:gd name="vf" fmla="val 115470"/>
              </a:avLst>
            </a:prstGeom>
            <a:solidFill>
              <a:schemeClr val="bg1"/>
            </a:solidFill>
            <a:ln w="1079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69" name="Hexagon 68">
              <a:extLst>
                <a:ext uri="{FF2B5EF4-FFF2-40B4-BE49-F238E27FC236}">
                  <a16:creationId xmlns="" xmlns:a16="http://schemas.microsoft.com/office/drawing/2014/main" id="{7A0B65C3-B072-41BF-BFC9-5764A1367DC3}"/>
                </a:ext>
              </a:extLst>
            </p:cNvPr>
            <p:cNvSpPr/>
            <p:nvPr/>
          </p:nvSpPr>
          <p:spPr>
            <a:xfrm rot="16200000">
              <a:off x="6591535" y="3542624"/>
              <a:ext cx="666694" cy="647322"/>
            </a:xfrm>
            <a:prstGeom prst="hexagon">
              <a:avLst>
                <a:gd name="adj" fmla="val 28556"/>
                <a:gd name="vf" fmla="val 115470"/>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70" name="Hexagon 69">
              <a:extLst>
                <a:ext uri="{FF2B5EF4-FFF2-40B4-BE49-F238E27FC236}">
                  <a16:creationId xmlns="" xmlns:a16="http://schemas.microsoft.com/office/drawing/2014/main" id="{4E825DE0-0A7E-4298-886F-406016B38B04}"/>
                </a:ext>
              </a:extLst>
            </p:cNvPr>
            <p:cNvSpPr/>
            <p:nvPr/>
          </p:nvSpPr>
          <p:spPr>
            <a:xfrm rot="16200000">
              <a:off x="8005602" y="3495967"/>
              <a:ext cx="666694" cy="603732"/>
            </a:xfrm>
            <a:prstGeom prst="hexagon">
              <a:avLst>
                <a:gd name="adj" fmla="val 28556"/>
                <a:gd name="vf" fmla="val 11547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71" name="Hexagon 70">
              <a:extLst>
                <a:ext uri="{FF2B5EF4-FFF2-40B4-BE49-F238E27FC236}">
                  <a16:creationId xmlns="" xmlns:a16="http://schemas.microsoft.com/office/drawing/2014/main" id="{E770F286-F9E0-47D2-B410-23F7AE902D30}"/>
                </a:ext>
              </a:extLst>
            </p:cNvPr>
            <p:cNvSpPr/>
            <p:nvPr/>
          </p:nvSpPr>
          <p:spPr>
            <a:xfrm rot="16200000">
              <a:off x="7908968" y="1762885"/>
              <a:ext cx="666694" cy="631665"/>
            </a:xfrm>
            <a:prstGeom prst="hexagon">
              <a:avLst>
                <a:gd name="adj" fmla="val 28556"/>
                <a:gd name="vf" fmla="val 11547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72" name="Hexagon 71">
              <a:extLst>
                <a:ext uri="{FF2B5EF4-FFF2-40B4-BE49-F238E27FC236}">
                  <a16:creationId xmlns="" xmlns:a16="http://schemas.microsoft.com/office/drawing/2014/main" id="{E19470A2-0725-4456-B5F6-37F9B58D71E0}"/>
                </a:ext>
              </a:extLst>
            </p:cNvPr>
            <p:cNvSpPr/>
            <p:nvPr/>
          </p:nvSpPr>
          <p:spPr>
            <a:xfrm rot="16200000">
              <a:off x="6578645" y="984532"/>
              <a:ext cx="666694" cy="631665"/>
            </a:xfrm>
            <a:prstGeom prst="hexagon">
              <a:avLst>
                <a:gd name="adj" fmla="val 28556"/>
                <a:gd name="vf" fmla="val 115470"/>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73" name="Hexagon 72">
              <a:extLst>
                <a:ext uri="{FF2B5EF4-FFF2-40B4-BE49-F238E27FC236}">
                  <a16:creationId xmlns="" xmlns:a16="http://schemas.microsoft.com/office/drawing/2014/main" id="{121CA748-4D18-4BA8-9FD2-789AF74BE246}"/>
                </a:ext>
              </a:extLst>
            </p:cNvPr>
            <p:cNvSpPr/>
            <p:nvPr/>
          </p:nvSpPr>
          <p:spPr>
            <a:xfrm rot="16200000">
              <a:off x="5065286" y="1673782"/>
              <a:ext cx="666694" cy="631665"/>
            </a:xfrm>
            <a:prstGeom prst="hexagon">
              <a:avLst>
                <a:gd name="adj" fmla="val 28556"/>
                <a:gd name="vf" fmla="val 115470"/>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74" name="Hexagon 73">
              <a:extLst>
                <a:ext uri="{FF2B5EF4-FFF2-40B4-BE49-F238E27FC236}">
                  <a16:creationId xmlns="" xmlns:a16="http://schemas.microsoft.com/office/drawing/2014/main" id="{B4A289B1-D39F-4ABC-9479-7EFEF57A5D66}"/>
                </a:ext>
              </a:extLst>
            </p:cNvPr>
            <p:cNvSpPr/>
            <p:nvPr/>
          </p:nvSpPr>
          <p:spPr>
            <a:xfrm rot="16200000">
              <a:off x="5555629" y="2900438"/>
              <a:ext cx="712294" cy="673776"/>
            </a:xfrm>
            <a:prstGeom prst="hexagon">
              <a:avLst>
                <a:gd name="adj" fmla="val 28556"/>
                <a:gd name="vf" fmla="val 115470"/>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75" name="Hexagon 74">
              <a:extLst>
                <a:ext uri="{FF2B5EF4-FFF2-40B4-BE49-F238E27FC236}">
                  <a16:creationId xmlns="" xmlns:a16="http://schemas.microsoft.com/office/drawing/2014/main" id="{6337278B-3B3D-48D9-B009-806B70FB7D48}"/>
                </a:ext>
              </a:extLst>
            </p:cNvPr>
            <p:cNvSpPr/>
            <p:nvPr/>
          </p:nvSpPr>
          <p:spPr>
            <a:xfrm rot="16200000">
              <a:off x="5682340" y="3985727"/>
              <a:ext cx="445184" cy="421110"/>
            </a:xfrm>
            <a:prstGeom prst="hexagon">
              <a:avLst>
                <a:gd name="adj" fmla="val 28556"/>
                <a:gd name="vf" fmla="val 11547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76" name="Graphic 135" descr="Users">
              <a:extLst>
                <a:ext uri="{FF2B5EF4-FFF2-40B4-BE49-F238E27FC236}">
                  <a16:creationId xmlns="" xmlns:a16="http://schemas.microsoft.com/office/drawing/2014/main" id="{FA936454-903C-4BAD-AD9A-04C831B0CDB2}"/>
                </a:ext>
              </a:extLst>
            </p:cNvPr>
            <p:cNvPicPr>
              <a:picLocks/>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46341" y="3614960"/>
              <a:ext cx="378999" cy="400666"/>
            </a:xfrm>
            <a:prstGeom prst="rect">
              <a:avLst/>
            </a:prstGeom>
          </p:spPr>
        </p:pic>
        <p:pic>
          <p:nvPicPr>
            <p:cNvPr id="77" name="Graphic 137" descr="Network">
              <a:extLst>
                <a:ext uri="{FF2B5EF4-FFF2-40B4-BE49-F238E27FC236}">
                  <a16:creationId xmlns="" xmlns:a16="http://schemas.microsoft.com/office/drawing/2014/main" id="{60DE6068-AD8F-4974-A2B8-B3029346818C}"/>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588174" y="2397860"/>
              <a:ext cx="673776" cy="712294"/>
            </a:xfrm>
            <a:prstGeom prst="rect">
              <a:avLst/>
            </a:prstGeom>
          </p:spPr>
        </p:pic>
        <p:pic>
          <p:nvPicPr>
            <p:cNvPr id="78" name="Graphic 139" descr="Chat">
              <a:extLst>
                <a:ext uri="{FF2B5EF4-FFF2-40B4-BE49-F238E27FC236}">
                  <a16:creationId xmlns="" xmlns:a16="http://schemas.microsoft.com/office/drawing/2014/main" id="{8CA9C468-C1F5-4ADC-8000-DB0A4A8949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776433" y="4088449"/>
              <a:ext cx="282919" cy="260398"/>
            </a:xfrm>
            <a:prstGeom prst="rect">
              <a:avLst/>
            </a:prstGeom>
          </p:spPr>
        </p:pic>
        <p:pic>
          <p:nvPicPr>
            <p:cNvPr id="79" name="Graphic 141" descr="Bullseye">
              <a:extLst>
                <a:ext uri="{FF2B5EF4-FFF2-40B4-BE49-F238E27FC236}">
                  <a16:creationId xmlns="" xmlns:a16="http://schemas.microsoft.com/office/drawing/2014/main" id="{FA1E4A02-15C7-47D9-B0C3-9ADEE581229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670760" y="3027500"/>
              <a:ext cx="494267" cy="454922"/>
            </a:xfrm>
            <a:prstGeom prst="rect">
              <a:avLst/>
            </a:prstGeom>
          </p:spPr>
        </p:pic>
        <p:pic>
          <p:nvPicPr>
            <p:cNvPr id="80" name="Graphic 143" descr="Gears">
              <a:extLst>
                <a:ext uri="{FF2B5EF4-FFF2-40B4-BE49-F238E27FC236}">
                  <a16:creationId xmlns="" xmlns:a16="http://schemas.microsoft.com/office/drawing/2014/main" id="{FC93E8A1-135C-4E28-B850-25059AE745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71160" y="1095994"/>
              <a:ext cx="480871" cy="442591"/>
            </a:xfrm>
            <a:prstGeom prst="rect">
              <a:avLst/>
            </a:prstGeom>
          </p:spPr>
        </p:pic>
        <p:pic>
          <p:nvPicPr>
            <p:cNvPr id="81" name="Graphic 145" descr="Puzzle">
              <a:extLst>
                <a:ext uri="{FF2B5EF4-FFF2-40B4-BE49-F238E27FC236}">
                  <a16:creationId xmlns="" xmlns:a16="http://schemas.microsoft.com/office/drawing/2014/main" id="{76D2847F-C1D6-49DF-B8EE-B5E82ADF7E4A}"/>
                </a:ext>
              </a:extLst>
            </p:cNvPr>
            <p:cNvPicPr>
              <a:picLocks/>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037083" y="1874028"/>
              <a:ext cx="421110" cy="445184"/>
            </a:xfrm>
            <a:prstGeom prst="rect">
              <a:avLst/>
            </a:prstGeom>
          </p:spPr>
        </p:pic>
        <p:pic>
          <p:nvPicPr>
            <p:cNvPr id="82" name="Graphic 147" descr="Lightbulb">
              <a:extLst>
                <a:ext uri="{FF2B5EF4-FFF2-40B4-BE49-F238E27FC236}">
                  <a16:creationId xmlns="" xmlns:a16="http://schemas.microsoft.com/office/drawing/2014/main" id="{64F2C82A-EEE7-4647-901C-5E3D54823BA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6682952" y="3642764"/>
              <a:ext cx="476793" cy="438838"/>
            </a:xfrm>
            <a:prstGeom prst="rect">
              <a:avLst/>
            </a:prstGeom>
          </p:spPr>
        </p:pic>
        <p:pic>
          <p:nvPicPr>
            <p:cNvPr id="83" name="Graphic 149" descr="Magnifying glass">
              <a:extLst>
                <a:ext uri="{FF2B5EF4-FFF2-40B4-BE49-F238E27FC236}">
                  <a16:creationId xmlns="" xmlns:a16="http://schemas.microsoft.com/office/drawing/2014/main" id="{772B6494-DA92-4D33-8257-587FAAA3AB7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5191971" y="1792879"/>
              <a:ext cx="400451" cy="368574"/>
            </a:xfrm>
            <a:prstGeom prst="rect">
              <a:avLst/>
            </a:prstGeom>
          </p:spPr>
        </p:pic>
        <p:sp>
          <p:nvSpPr>
            <p:cNvPr id="9" name="TextBox 8"/>
            <p:cNvSpPr txBox="1"/>
            <p:nvPr/>
          </p:nvSpPr>
          <p:spPr>
            <a:xfrm>
              <a:off x="4406252" y="2411397"/>
              <a:ext cx="2031830" cy="570905"/>
            </a:xfrm>
            <a:prstGeom prst="rect">
              <a:avLst/>
            </a:prstGeom>
            <a:noFill/>
          </p:spPr>
          <p:txBody>
            <a:bodyPr wrap="square" rtlCol="0">
              <a:spAutoFit/>
            </a:bodyPr>
            <a:lstStyle/>
            <a:p>
              <a:r>
                <a:rPr lang="es-ES_tradnl" sz="1200" dirty="0">
                  <a:latin typeface="+mj-lt"/>
                  <a:ea typeface="Avenir Next" charset="0"/>
                  <a:cs typeface="Avenir Next" charset="0"/>
                </a:rPr>
                <a:t>Observatorio Nacional de Ciberseguridad</a:t>
              </a:r>
            </a:p>
          </p:txBody>
        </p:sp>
        <p:sp>
          <p:nvSpPr>
            <p:cNvPr id="84" name="TextBox 83"/>
            <p:cNvSpPr txBox="1"/>
            <p:nvPr/>
          </p:nvSpPr>
          <p:spPr>
            <a:xfrm>
              <a:off x="7519570" y="2670542"/>
              <a:ext cx="2531310" cy="513814"/>
            </a:xfrm>
            <a:prstGeom prst="rect">
              <a:avLst/>
            </a:prstGeom>
            <a:noFill/>
          </p:spPr>
          <p:txBody>
            <a:bodyPr wrap="square" rtlCol="0">
              <a:spAutoFit/>
            </a:bodyPr>
            <a:lstStyle/>
            <a:p>
              <a:r>
                <a:rPr lang="en-US" sz="1050" b="1" dirty="0">
                  <a:latin typeface="+mj-lt"/>
                  <a:ea typeface="Avenir Next" charset="0"/>
                  <a:cs typeface="Avenir Next" charset="0"/>
                </a:rPr>
                <a:t>CIRCULAR EXTERNA DE LA SUPERINTENDENCIA FINANCIERA </a:t>
              </a:r>
            </a:p>
          </p:txBody>
        </p:sp>
        <p:sp>
          <p:nvSpPr>
            <p:cNvPr id="85" name="TextBox 84"/>
            <p:cNvSpPr txBox="1"/>
            <p:nvPr/>
          </p:nvSpPr>
          <p:spPr>
            <a:xfrm>
              <a:off x="5392196" y="4468505"/>
              <a:ext cx="1482726" cy="342543"/>
            </a:xfrm>
            <a:prstGeom prst="rect">
              <a:avLst/>
            </a:prstGeom>
            <a:noFill/>
          </p:spPr>
          <p:txBody>
            <a:bodyPr wrap="square" rtlCol="0">
              <a:spAutoFit/>
            </a:bodyPr>
            <a:lstStyle/>
            <a:p>
              <a:r>
                <a:rPr lang="es-ES_tradnl" sz="1200" dirty="0">
                  <a:latin typeface="+mj-lt"/>
                  <a:ea typeface="Avenir Next" charset="0"/>
                  <a:cs typeface="Avenir Next" charset="0"/>
                </a:rPr>
                <a:t>Capacitación</a:t>
              </a:r>
            </a:p>
          </p:txBody>
        </p:sp>
        <p:sp>
          <p:nvSpPr>
            <p:cNvPr id="86" name="TextBox 85"/>
            <p:cNvSpPr txBox="1"/>
            <p:nvPr/>
          </p:nvSpPr>
          <p:spPr>
            <a:xfrm>
              <a:off x="6345756" y="1550032"/>
              <a:ext cx="1482726" cy="570905"/>
            </a:xfrm>
            <a:prstGeom prst="rect">
              <a:avLst/>
            </a:prstGeom>
            <a:noFill/>
          </p:spPr>
          <p:txBody>
            <a:bodyPr wrap="square" rtlCol="0">
              <a:spAutoFit/>
            </a:bodyPr>
            <a:lstStyle/>
            <a:p>
              <a:r>
                <a:rPr lang="es-ES_tradnl" sz="1200" dirty="0">
                  <a:latin typeface="+mj-lt"/>
                  <a:ea typeface="Avenir Next" charset="0"/>
                  <a:cs typeface="Avenir Next" charset="0"/>
                </a:rPr>
                <a:t>Cooperación Internacional</a:t>
              </a:r>
            </a:p>
          </p:txBody>
        </p:sp>
        <p:sp>
          <p:nvSpPr>
            <p:cNvPr id="90" name="TextBox 89"/>
            <p:cNvSpPr txBox="1"/>
            <p:nvPr/>
          </p:nvSpPr>
          <p:spPr>
            <a:xfrm>
              <a:off x="7669326" y="1086681"/>
              <a:ext cx="1482726" cy="570905"/>
            </a:xfrm>
            <a:prstGeom prst="rect">
              <a:avLst/>
            </a:prstGeom>
            <a:noFill/>
          </p:spPr>
          <p:txBody>
            <a:bodyPr wrap="square" rtlCol="0">
              <a:spAutoFit/>
            </a:bodyPr>
            <a:lstStyle/>
            <a:p>
              <a:r>
                <a:rPr lang="es-ES_tradnl" sz="1200" dirty="0">
                  <a:latin typeface="+mj-lt"/>
                  <a:ea typeface="Avenir Next" charset="0"/>
                  <a:cs typeface="Avenir Next" charset="0"/>
                </a:rPr>
                <a:t>Coordinación interinstitucional</a:t>
              </a:r>
            </a:p>
          </p:txBody>
        </p:sp>
      </p:grpSp>
      <p:sp>
        <p:nvSpPr>
          <p:cNvPr id="101" name="TextBox 100"/>
          <p:cNvSpPr txBox="1"/>
          <p:nvPr/>
        </p:nvSpPr>
        <p:spPr>
          <a:xfrm>
            <a:off x="4392956" y="1081444"/>
            <a:ext cx="4071949" cy="400110"/>
          </a:xfrm>
          <a:prstGeom prst="rect">
            <a:avLst/>
          </a:prstGeom>
          <a:noFill/>
        </p:spPr>
        <p:txBody>
          <a:bodyPr wrap="none" rtlCol="0">
            <a:spAutoFit/>
          </a:bodyPr>
          <a:lstStyle/>
          <a:p>
            <a:pPr algn="ctr"/>
            <a:r>
              <a:rPr lang="en-US" sz="2000" b="1" dirty="0" err="1">
                <a:solidFill>
                  <a:srgbClr val="C00000"/>
                </a:solidFill>
                <a:latin typeface="+mj-lt"/>
                <a:ea typeface="Avenir Next" charset="0"/>
                <a:cs typeface="Avenir Next" charset="0"/>
              </a:rPr>
              <a:t>Estrategia</a:t>
            </a:r>
            <a:r>
              <a:rPr lang="en-US" sz="2000" b="1" dirty="0">
                <a:solidFill>
                  <a:srgbClr val="C00000"/>
                </a:solidFill>
                <a:latin typeface="+mj-lt"/>
                <a:ea typeface="Avenir Next" charset="0"/>
                <a:cs typeface="Avenir Next" charset="0"/>
              </a:rPr>
              <a:t> </a:t>
            </a:r>
            <a:r>
              <a:rPr lang="en-US" sz="2000" b="1" dirty="0" err="1">
                <a:solidFill>
                  <a:srgbClr val="C00000"/>
                </a:solidFill>
                <a:latin typeface="+mj-lt"/>
                <a:ea typeface="Avenir Next" charset="0"/>
                <a:cs typeface="Avenir Next" charset="0"/>
              </a:rPr>
              <a:t>nacional</a:t>
            </a:r>
            <a:r>
              <a:rPr lang="en-US" sz="2000" b="1" dirty="0">
                <a:solidFill>
                  <a:srgbClr val="C00000"/>
                </a:solidFill>
                <a:latin typeface="+mj-lt"/>
                <a:ea typeface="Avenir Next" charset="0"/>
                <a:cs typeface="Avenir Next" charset="0"/>
              </a:rPr>
              <a:t> de </a:t>
            </a:r>
            <a:r>
              <a:rPr lang="en-US" sz="2000" b="1" dirty="0" err="1">
                <a:solidFill>
                  <a:srgbClr val="C00000"/>
                </a:solidFill>
                <a:latin typeface="+mj-lt"/>
                <a:ea typeface="Avenir Next" charset="0"/>
                <a:cs typeface="Avenir Next" charset="0"/>
              </a:rPr>
              <a:t>ciberseguridad</a:t>
            </a:r>
            <a:endParaRPr lang="en-US" sz="2000" b="1" dirty="0">
              <a:solidFill>
                <a:srgbClr val="C00000"/>
              </a:solidFill>
              <a:latin typeface="+mj-lt"/>
              <a:ea typeface="Avenir Next" charset="0"/>
              <a:cs typeface="Avenir Next" charset="0"/>
            </a:endParaRPr>
          </a:p>
        </p:txBody>
      </p:sp>
      <p:sp>
        <p:nvSpPr>
          <p:cNvPr id="65" name="64 Marcador de número de diapositiva"/>
          <p:cNvSpPr>
            <a:spLocks noGrp="1"/>
          </p:cNvSpPr>
          <p:nvPr>
            <p:ph type="sldNum" sz="quarter" idx="4"/>
          </p:nvPr>
        </p:nvSpPr>
        <p:spPr/>
        <p:txBody>
          <a:bodyPr/>
          <a:lstStyle/>
          <a:p>
            <a:fld id="{E98621A4-F840-4FB5-ADAC-B68FE90EA2B3}" type="slidenum">
              <a:rPr lang="es-CO" smtClean="0"/>
              <a:pPr/>
              <a:t>10</a:t>
            </a:fld>
            <a:endParaRPr lang="es-CO" dirty="0"/>
          </a:p>
        </p:txBody>
      </p:sp>
    </p:spTree>
    <p:extLst>
      <p:ext uri="{BB962C8B-B14F-4D97-AF65-F5344CB8AC3E}">
        <p14:creationId xmlns:p14="http://schemas.microsoft.com/office/powerpoint/2010/main" val="3696766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itle 349">
            <a:extLst>
              <a:ext uri="{FF2B5EF4-FFF2-40B4-BE49-F238E27FC236}">
                <a16:creationId xmlns="" xmlns:a16="http://schemas.microsoft.com/office/drawing/2014/main" id="{68B9CF65-1049-4F97-B226-D145425FD99C}"/>
              </a:ext>
            </a:extLst>
          </p:cNvPr>
          <p:cNvSpPr>
            <a:spLocks noGrp="1"/>
          </p:cNvSpPr>
          <p:nvPr>
            <p:ph type="title"/>
          </p:nvPr>
        </p:nvSpPr>
        <p:spPr>
          <a:xfrm>
            <a:off x="7466" y="0"/>
            <a:ext cx="9137758" cy="937057"/>
          </a:xfrm>
        </p:spPr>
        <p:txBody>
          <a:bodyPr/>
          <a:lstStyle/>
          <a:p>
            <a:r>
              <a:rPr lang="es-ES_tradnl" dirty="0">
                <a:latin typeface="Calibri Light" charset="0"/>
                <a:ea typeface="Calibri Light" charset="0"/>
                <a:cs typeface="Calibri Light" charset="0"/>
              </a:rPr>
              <a:t>Las cifras de infraestructura digital, financiera y de gobierno reflejan  cómo el país se está preparando para la cuarta revolución</a:t>
            </a:r>
          </a:p>
        </p:txBody>
      </p:sp>
      <p:grpSp>
        <p:nvGrpSpPr>
          <p:cNvPr id="13" name="Group 12"/>
          <p:cNvGrpSpPr/>
          <p:nvPr/>
        </p:nvGrpSpPr>
        <p:grpSpPr>
          <a:xfrm>
            <a:off x="223682" y="1306587"/>
            <a:ext cx="3486906" cy="2968673"/>
            <a:chOff x="568502" y="1302278"/>
            <a:chExt cx="3486906" cy="2968673"/>
          </a:xfrm>
        </p:grpSpPr>
        <p:cxnSp>
          <p:nvCxnSpPr>
            <p:cNvPr id="6" name="Straight Connector 5">
              <a:extLst>
                <a:ext uri="{FF2B5EF4-FFF2-40B4-BE49-F238E27FC236}">
                  <a16:creationId xmlns="" xmlns:a16="http://schemas.microsoft.com/office/drawing/2014/main" id="{AD0CD807-E65B-4E38-88E9-0F7791F58B29}"/>
                </a:ext>
              </a:extLst>
            </p:cNvPr>
            <p:cNvCxnSpPr>
              <a:cxnSpLocks/>
              <a:stCxn id="320" idx="5"/>
              <a:endCxn id="360" idx="1"/>
            </p:cNvCxnSpPr>
            <p:nvPr/>
          </p:nvCxnSpPr>
          <p:spPr>
            <a:xfrm flipH="1">
              <a:off x="1996761" y="2336141"/>
              <a:ext cx="784234" cy="48838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 xmlns:a16="http://schemas.microsoft.com/office/drawing/2014/main" id="{4EBA1F97-DC5C-4399-94D1-F7593B7C38DF}"/>
                </a:ext>
              </a:extLst>
            </p:cNvPr>
            <p:cNvCxnSpPr>
              <a:cxnSpLocks/>
              <a:stCxn id="320" idx="5"/>
              <a:endCxn id="360" idx="3"/>
            </p:cNvCxnSpPr>
            <p:nvPr/>
          </p:nvCxnSpPr>
          <p:spPr>
            <a:xfrm>
              <a:off x="2780995" y="2336141"/>
              <a:ext cx="1112867" cy="48838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 xmlns:a16="http://schemas.microsoft.com/office/drawing/2014/main" id="{FCEA893A-A2D4-4253-84C8-50278E825408}"/>
                </a:ext>
              </a:extLst>
            </p:cNvPr>
            <p:cNvSpPr/>
            <p:nvPr/>
          </p:nvSpPr>
          <p:spPr>
            <a:xfrm>
              <a:off x="2327959" y="2609948"/>
              <a:ext cx="1169390" cy="118453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latin typeface="+mj-lt"/>
              </a:endParaRPr>
            </a:p>
          </p:txBody>
        </p:sp>
        <p:sp>
          <p:nvSpPr>
            <p:cNvPr id="360" name="TextBox 359">
              <a:extLst>
                <a:ext uri="{FF2B5EF4-FFF2-40B4-BE49-F238E27FC236}">
                  <a16:creationId xmlns="" xmlns:a16="http://schemas.microsoft.com/office/drawing/2014/main" id="{C84A78CB-CBC4-44A1-AC6A-9CFF49BF5DC1}"/>
                </a:ext>
              </a:extLst>
            </p:cNvPr>
            <p:cNvSpPr txBox="1"/>
            <p:nvPr/>
          </p:nvSpPr>
          <p:spPr>
            <a:xfrm>
              <a:off x="1996761" y="2587180"/>
              <a:ext cx="1897101" cy="474698"/>
            </a:xfrm>
            <a:prstGeom prst="rect">
              <a:avLst/>
            </a:prstGeom>
            <a:solidFill>
              <a:srgbClr val="EE2121"/>
            </a:solidFill>
            <a:ln>
              <a:noFill/>
            </a:ln>
          </p:spPr>
          <p:txBody>
            <a:bodyPr wrap="none" rtlCol="0" anchor="ctr">
              <a:noAutofit/>
            </a:bodyPr>
            <a:lstStyle/>
            <a:p>
              <a:pPr algn="ctr"/>
              <a:r>
                <a:rPr lang="es-ES_tradnl" sz="1350" b="1" cap="all" dirty="0">
                  <a:solidFill>
                    <a:schemeClr val="bg1"/>
                  </a:solidFill>
                  <a:effectLst>
                    <a:outerShdw blurRad="38100" dist="38100" dir="2700000" algn="tl">
                      <a:srgbClr val="000000">
                        <a:alpha val="43137"/>
                      </a:srgbClr>
                    </a:outerShdw>
                  </a:effectLst>
                  <a:latin typeface="+mj-lt"/>
                </a:rPr>
                <a:t>Financiera </a:t>
              </a:r>
            </a:p>
          </p:txBody>
        </p:sp>
        <p:sp>
          <p:nvSpPr>
            <p:cNvPr id="123" name="TextBox 122">
              <a:extLst>
                <a:ext uri="{FF2B5EF4-FFF2-40B4-BE49-F238E27FC236}">
                  <a16:creationId xmlns="" xmlns:a16="http://schemas.microsoft.com/office/drawing/2014/main" id="{3CAB5A87-2AF6-4531-BC1C-962369FC0151}"/>
                </a:ext>
              </a:extLst>
            </p:cNvPr>
            <p:cNvSpPr txBox="1"/>
            <p:nvPr/>
          </p:nvSpPr>
          <p:spPr>
            <a:xfrm>
              <a:off x="2002290" y="3143024"/>
              <a:ext cx="1921909" cy="408961"/>
            </a:xfrm>
            <a:prstGeom prst="rect">
              <a:avLst/>
            </a:prstGeom>
            <a:solidFill>
              <a:srgbClr val="00A1D8"/>
            </a:solidFill>
            <a:ln>
              <a:noFill/>
            </a:ln>
          </p:spPr>
          <p:txBody>
            <a:bodyPr wrap="none" rtlCol="0" anchor="ctr">
              <a:noAutofit/>
            </a:bodyPr>
            <a:lstStyle>
              <a:defPPr>
                <a:defRPr lang="en-US"/>
              </a:defPPr>
              <a:lvl1pPr algn="ctr">
                <a:defRPr sz="2400" b="1" cap="all">
                  <a:solidFill>
                    <a:schemeClr val="bg1"/>
                  </a:solidFill>
                </a:defRPr>
              </a:lvl1pPr>
            </a:lstStyle>
            <a:p>
              <a:r>
                <a:rPr lang="es-ES_tradnl" sz="1350" dirty="0">
                  <a:effectLst>
                    <a:outerShdw blurRad="38100" dist="38100" dir="2700000" algn="tl">
                      <a:srgbClr val="000000">
                        <a:alpha val="43137"/>
                      </a:srgbClr>
                    </a:outerShdw>
                  </a:effectLst>
                  <a:latin typeface="+mj-lt"/>
                </a:rPr>
                <a:t>Tecnológica</a:t>
              </a:r>
            </a:p>
          </p:txBody>
        </p:sp>
        <p:sp>
          <p:nvSpPr>
            <p:cNvPr id="124" name="TextBox 123">
              <a:extLst>
                <a:ext uri="{FF2B5EF4-FFF2-40B4-BE49-F238E27FC236}">
                  <a16:creationId xmlns="" xmlns:a16="http://schemas.microsoft.com/office/drawing/2014/main" id="{29D3C4DF-B140-4539-BE5C-E2C88FE7B3A7}"/>
                </a:ext>
              </a:extLst>
            </p:cNvPr>
            <p:cNvSpPr txBox="1"/>
            <p:nvPr/>
          </p:nvSpPr>
          <p:spPr>
            <a:xfrm>
              <a:off x="2018232" y="3639215"/>
              <a:ext cx="1907175" cy="407626"/>
            </a:xfrm>
            <a:prstGeom prst="rect">
              <a:avLst/>
            </a:prstGeom>
            <a:solidFill>
              <a:srgbClr val="758B00"/>
            </a:solidFill>
            <a:ln>
              <a:noFill/>
            </a:ln>
          </p:spPr>
          <p:txBody>
            <a:bodyPr wrap="none" rtlCol="0" anchor="ctr">
              <a:noAutofit/>
            </a:bodyPr>
            <a:lstStyle>
              <a:defPPr>
                <a:defRPr lang="en-US"/>
              </a:defPPr>
              <a:lvl1pPr algn="ctr">
                <a:defRPr sz="2400" b="1" cap="all">
                  <a:solidFill>
                    <a:schemeClr val="bg1"/>
                  </a:solidFill>
                </a:defRPr>
              </a:lvl1pPr>
            </a:lstStyle>
            <a:p>
              <a:r>
                <a:rPr lang="es-ES_tradnl" sz="1350" dirty="0">
                  <a:effectLst>
                    <a:outerShdw blurRad="38100" dist="38100" dir="2700000" algn="tl">
                      <a:srgbClr val="000000">
                        <a:alpha val="43137"/>
                      </a:srgbClr>
                    </a:outerShdw>
                  </a:effectLst>
                  <a:latin typeface="+mj-lt"/>
                </a:rPr>
                <a:t>gobierno</a:t>
              </a:r>
            </a:p>
          </p:txBody>
        </p:sp>
        <p:sp>
          <p:nvSpPr>
            <p:cNvPr id="128" name="Rectangle 21">
              <a:extLst>
                <a:ext uri="{FF2B5EF4-FFF2-40B4-BE49-F238E27FC236}">
                  <a16:creationId xmlns="" xmlns:a16="http://schemas.microsoft.com/office/drawing/2014/main" id="{C841AB0F-D37F-4FEC-BC90-17BB5856C1F5}"/>
                </a:ext>
              </a:extLst>
            </p:cNvPr>
            <p:cNvSpPr>
              <a:spLocks noChangeArrowheads="1"/>
            </p:cNvSpPr>
            <p:nvPr/>
          </p:nvSpPr>
          <p:spPr bwMode="auto">
            <a:xfrm>
              <a:off x="1281032" y="1951309"/>
              <a:ext cx="28040" cy="2107903"/>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29" name="Rectangle 22">
              <a:extLst>
                <a:ext uri="{FF2B5EF4-FFF2-40B4-BE49-F238E27FC236}">
                  <a16:creationId xmlns="" xmlns:a16="http://schemas.microsoft.com/office/drawing/2014/main" id="{2E7E671C-3F74-4EA8-AAD4-9513BFA174F4}"/>
                </a:ext>
              </a:extLst>
            </p:cNvPr>
            <p:cNvSpPr>
              <a:spLocks noChangeArrowheads="1"/>
            </p:cNvSpPr>
            <p:nvPr/>
          </p:nvSpPr>
          <p:spPr bwMode="auto">
            <a:xfrm>
              <a:off x="1441846" y="1951309"/>
              <a:ext cx="28040" cy="2107903"/>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30" name="Rectangle 23">
              <a:extLst>
                <a:ext uri="{FF2B5EF4-FFF2-40B4-BE49-F238E27FC236}">
                  <a16:creationId xmlns="" xmlns:a16="http://schemas.microsoft.com/office/drawing/2014/main" id="{845201F0-3BDC-4028-ABF6-0BFDD799E83D}"/>
                </a:ext>
              </a:extLst>
            </p:cNvPr>
            <p:cNvSpPr>
              <a:spLocks noChangeArrowheads="1"/>
            </p:cNvSpPr>
            <p:nvPr/>
          </p:nvSpPr>
          <p:spPr bwMode="auto">
            <a:xfrm>
              <a:off x="1295052" y="1991718"/>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31" name="Freeform 24">
              <a:extLst>
                <a:ext uri="{FF2B5EF4-FFF2-40B4-BE49-F238E27FC236}">
                  <a16:creationId xmlns="" xmlns:a16="http://schemas.microsoft.com/office/drawing/2014/main" id="{CDCBAD36-069C-4C29-A445-69B7E67CE874}"/>
                </a:ext>
              </a:extLst>
            </p:cNvPr>
            <p:cNvSpPr>
              <a:spLocks/>
            </p:cNvSpPr>
            <p:nvPr/>
          </p:nvSpPr>
          <p:spPr bwMode="auto">
            <a:xfrm>
              <a:off x="1285156" y="1995842"/>
              <a:ext cx="182256" cy="182256"/>
            </a:xfrm>
            <a:custGeom>
              <a:avLst/>
              <a:gdLst>
                <a:gd name="T0" fmla="*/ 610 w 684"/>
                <a:gd name="T1" fmla="*/ 684 h 684"/>
                <a:gd name="T2" fmla="*/ 0 w 684"/>
                <a:gd name="T3" fmla="*/ 74 h 684"/>
                <a:gd name="T4" fmla="*/ 74 w 684"/>
                <a:gd name="T5" fmla="*/ 0 h 684"/>
                <a:gd name="T6" fmla="*/ 684 w 684"/>
                <a:gd name="T7" fmla="*/ 610 h 684"/>
                <a:gd name="T8" fmla="*/ 610 w 684"/>
                <a:gd name="T9" fmla="*/ 684 h 684"/>
              </a:gdLst>
              <a:ahLst/>
              <a:cxnLst>
                <a:cxn ang="0">
                  <a:pos x="T0" y="T1"/>
                </a:cxn>
                <a:cxn ang="0">
                  <a:pos x="T2" y="T3"/>
                </a:cxn>
                <a:cxn ang="0">
                  <a:pos x="T4" y="T5"/>
                </a:cxn>
                <a:cxn ang="0">
                  <a:pos x="T6" y="T7"/>
                </a:cxn>
                <a:cxn ang="0">
                  <a:pos x="T8" y="T9"/>
                </a:cxn>
              </a:cxnLst>
              <a:rect l="0" t="0" r="r" b="b"/>
              <a:pathLst>
                <a:path w="684" h="684">
                  <a:moveTo>
                    <a:pt x="610" y="684"/>
                  </a:moveTo>
                  <a:lnTo>
                    <a:pt x="0" y="74"/>
                  </a:lnTo>
                  <a:lnTo>
                    <a:pt x="74" y="0"/>
                  </a:lnTo>
                  <a:lnTo>
                    <a:pt x="684" y="610"/>
                  </a:lnTo>
                  <a:lnTo>
                    <a:pt x="610" y="684"/>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32" name="Rectangle 25">
              <a:extLst>
                <a:ext uri="{FF2B5EF4-FFF2-40B4-BE49-F238E27FC236}">
                  <a16:creationId xmlns="" xmlns:a16="http://schemas.microsoft.com/office/drawing/2014/main" id="{DB277CD5-8EB5-48B5-9EFA-823166BDE7CD}"/>
                </a:ext>
              </a:extLst>
            </p:cNvPr>
            <p:cNvSpPr>
              <a:spLocks noChangeArrowheads="1"/>
            </p:cNvSpPr>
            <p:nvPr/>
          </p:nvSpPr>
          <p:spPr bwMode="auto">
            <a:xfrm>
              <a:off x="1295052" y="2141811"/>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33" name="Freeform 26">
              <a:extLst>
                <a:ext uri="{FF2B5EF4-FFF2-40B4-BE49-F238E27FC236}">
                  <a16:creationId xmlns="" xmlns:a16="http://schemas.microsoft.com/office/drawing/2014/main" id="{0B4B2752-CCB1-46D6-B551-C7659C5323D0}"/>
                </a:ext>
              </a:extLst>
            </p:cNvPr>
            <p:cNvSpPr>
              <a:spLocks/>
            </p:cNvSpPr>
            <p:nvPr/>
          </p:nvSpPr>
          <p:spPr bwMode="auto">
            <a:xfrm>
              <a:off x="1285156" y="2145935"/>
              <a:ext cx="182256" cy="183081"/>
            </a:xfrm>
            <a:custGeom>
              <a:avLst/>
              <a:gdLst>
                <a:gd name="T0" fmla="*/ 610 w 684"/>
                <a:gd name="T1" fmla="*/ 685 h 685"/>
                <a:gd name="T2" fmla="*/ 0 w 684"/>
                <a:gd name="T3" fmla="*/ 74 h 685"/>
                <a:gd name="T4" fmla="*/ 74 w 684"/>
                <a:gd name="T5" fmla="*/ 0 h 685"/>
                <a:gd name="T6" fmla="*/ 684 w 684"/>
                <a:gd name="T7" fmla="*/ 610 h 685"/>
                <a:gd name="T8" fmla="*/ 610 w 684"/>
                <a:gd name="T9" fmla="*/ 685 h 685"/>
              </a:gdLst>
              <a:ahLst/>
              <a:cxnLst>
                <a:cxn ang="0">
                  <a:pos x="T0" y="T1"/>
                </a:cxn>
                <a:cxn ang="0">
                  <a:pos x="T2" y="T3"/>
                </a:cxn>
                <a:cxn ang="0">
                  <a:pos x="T4" y="T5"/>
                </a:cxn>
                <a:cxn ang="0">
                  <a:pos x="T6" y="T7"/>
                </a:cxn>
                <a:cxn ang="0">
                  <a:pos x="T8" y="T9"/>
                </a:cxn>
              </a:cxnLst>
              <a:rect l="0" t="0" r="r" b="b"/>
              <a:pathLst>
                <a:path w="684" h="685">
                  <a:moveTo>
                    <a:pt x="610" y="685"/>
                  </a:moveTo>
                  <a:lnTo>
                    <a:pt x="0" y="74"/>
                  </a:lnTo>
                  <a:lnTo>
                    <a:pt x="74" y="0"/>
                  </a:lnTo>
                  <a:lnTo>
                    <a:pt x="684" y="610"/>
                  </a:lnTo>
                  <a:lnTo>
                    <a:pt x="610" y="685"/>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34" name="Rectangle 27">
              <a:extLst>
                <a:ext uri="{FF2B5EF4-FFF2-40B4-BE49-F238E27FC236}">
                  <a16:creationId xmlns="" xmlns:a16="http://schemas.microsoft.com/office/drawing/2014/main" id="{BE7F44DC-F1AE-47C3-9F3D-F893D7314FAB}"/>
                </a:ext>
              </a:extLst>
            </p:cNvPr>
            <p:cNvSpPr>
              <a:spLocks noChangeArrowheads="1"/>
            </p:cNvSpPr>
            <p:nvPr/>
          </p:nvSpPr>
          <p:spPr bwMode="auto">
            <a:xfrm>
              <a:off x="1295052" y="2291905"/>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35" name="Freeform 28">
              <a:extLst>
                <a:ext uri="{FF2B5EF4-FFF2-40B4-BE49-F238E27FC236}">
                  <a16:creationId xmlns="" xmlns:a16="http://schemas.microsoft.com/office/drawing/2014/main" id="{72AD6557-8088-42F2-93F0-6565CE99DF0D}"/>
                </a:ext>
              </a:extLst>
            </p:cNvPr>
            <p:cNvSpPr>
              <a:spLocks/>
            </p:cNvSpPr>
            <p:nvPr/>
          </p:nvSpPr>
          <p:spPr bwMode="auto">
            <a:xfrm>
              <a:off x="1285156" y="2296028"/>
              <a:ext cx="182256" cy="182256"/>
            </a:xfrm>
            <a:custGeom>
              <a:avLst/>
              <a:gdLst>
                <a:gd name="T0" fmla="*/ 610 w 684"/>
                <a:gd name="T1" fmla="*/ 684 h 684"/>
                <a:gd name="T2" fmla="*/ 0 w 684"/>
                <a:gd name="T3" fmla="*/ 74 h 684"/>
                <a:gd name="T4" fmla="*/ 74 w 684"/>
                <a:gd name="T5" fmla="*/ 0 h 684"/>
                <a:gd name="T6" fmla="*/ 684 w 684"/>
                <a:gd name="T7" fmla="*/ 610 h 684"/>
                <a:gd name="T8" fmla="*/ 610 w 684"/>
                <a:gd name="T9" fmla="*/ 684 h 684"/>
              </a:gdLst>
              <a:ahLst/>
              <a:cxnLst>
                <a:cxn ang="0">
                  <a:pos x="T0" y="T1"/>
                </a:cxn>
                <a:cxn ang="0">
                  <a:pos x="T2" y="T3"/>
                </a:cxn>
                <a:cxn ang="0">
                  <a:pos x="T4" y="T5"/>
                </a:cxn>
                <a:cxn ang="0">
                  <a:pos x="T6" y="T7"/>
                </a:cxn>
                <a:cxn ang="0">
                  <a:pos x="T8" y="T9"/>
                </a:cxn>
              </a:cxnLst>
              <a:rect l="0" t="0" r="r" b="b"/>
              <a:pathLst>
                <a:path w="684" h="684">
                  <a:moveTo>
                    <a:pt x="610" y="684"/>
                  </a:moveTo>
                  <a:lnTo>
                    <a:pt x="0" y="74"/>
                  </a:lnTo>
                  <a:lnTo>
                    <a:pt x="74" y="0"/>
                  </a:lnTo>
                  <a:lnTo>
                    <a:pt x="684" y="610"/>
                  </a:lnTo>
                  <a:lnTo>
                    <a:pt x="610" y="684"/>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36" name="Rectangle 29">
              <a:extLst>
                <a:ext uri="{FF2B5EF4-FFF2-40B4-BE49-F238E27FC236}">
                  <a16:creationId xmlns="" xmlns:a16="http://schemas.microsoft.com/office/drawing/2014/main" id="{128324BE-4066-4F16-82D8-4F400B010958}"/>
                </a:ext>
              </a:extLst>
            </p:cNvPr>
            <p:cNvSpPr>
              <a:spLocks noChangeArrowheads="1"/>
            </p:cNvSpPr>
            <p:nvPr/>
          </p:nvSpPr>
          <p:spPr bwMode="auto">
            <a:xfrm>
              <a:off x="1295052" y="2441998"/>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37" name="Freeform 30">
              <a:extLst>
                <a:ext uri="{FF2B5EF4-FFF2-40B4-BE49-F238E27FC236}">
                  <a16:creationId xmlns="" xmlns:a16="http://schemas.microsoft.com/office/drawing/2014/main" id="{EC29F1B6-3B89-4329-9361-AD5AB68CE95B}"/>
                </a:ext>
              </a:extLst>
            </p:cNvPr>
            <p:cNvSpPr>
              <a:spLocks/>
            </p:cNvSpPr>
            <p:nvPr/>
          </p:nvSpPr>
          <p:spPr bwMode="auto">
            <a:xfrm>
              <a:off x="1285156" y="2446121"/>
              <a:ext cx="182256" cy="183081"/>
            </a:xfrm>
            <a:custGeom>
              <a:avLst/>
              <a:gdLst>
                <a:gd name="T0" fmla="*/ 610 w 684"/>
                <a:gd name="T1" fmla="*/ 685 h 685"/>
                <a:gd name="T2" fmla="*/ 0 w 684"/>
                <a:gd name="T3" fmla="*/ 75 h 685"/>
                <a:gd name="T4" fmla="*/ 74 w 684"/>
                <a:gd name="T5" fmla="*/ 0 h 685"/>
                <a:gd name="T6" fmla="*/ 684 w 684"/>
                <a:gd name="T7" fmla="*/ 611 h 685"/>
                <a:gd name="T8" fmla="*/ 610 w 684"/>
                <a:gd name="T9" fmla="*/ 685 h 685"/>
              </a:gdLst>
              <a:ahLst/>
              <a:cxnLst>
                <a:cxn ang="0">
                  <a:pos x="T0" y="T1"/>
                </a:cxn>
                <a:cxn ang="0">
                  <a:pos x="T2" y="T3"/>
                </a:cxn>
                <a:cxn ang="0">
                  <a:pos x="T4" y="T5"/>
                </a:cxn>
                <a:cxn ang="0">
                  <a:pos x="T6" y="T7"/>
                </a:cxn>
                <a:cxn ang="0">
                  <a:pos x="T8" y="T9"/>
                </a:cxn>
              </a:cxnLst>
              <a:rect l="0" t="0" r="r" b="b"/>
              <a:pathLst>
                <a:path w="684" h="685">
                  <a:moveTo>
                    <a:pt x="610" y="685"/>
                  </a:moveTo>
                  <a:lnTo>
                    <a:pt x="0" y="75"/>
                  </a:lnTo>
                  <a:lnTo>
                    <a:pt x="74" y="0"/>
                  </a:lnTo>
                  <a:lnTo>
                    <a:pt x="684" y="611"/>
                  </a:lnTo>
                  <a:lnTo>
                    <a:pt x="610" y="685"/>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38" name="Rectangle 31">
              <a:extLst>
                <a:ext uri="{FF2B5EF4-FFF2-40B4-BE49-F238E27FC236}">
                  <a16:creationId xmlns="" xmlns:a16="http://schemas.microsoft.com/office/drawing/2014/main" id="{46673728-3F8A-4C42-99EA-48D81B7EFAEB}"/>
                </a:ext>
              </a:extLst>
            </p:cNvPr>
            <p:cNvSpPr>
              <a:spLocks noChangeArrowheads="1"/>
            </p:cNvSpPr>
            <p:nvPr/>
          </p:nvSpPr>
          <p:spPr bwMode="auto">
            <a:xfrm>
              <a:off x="1295052" y="2592916"/>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39" name="Freeform 32">
              <a:extLst>
                <a:ext uri="{FF2B5EF4-FFF2-40B4-BE49-F238E27FC236}">
                  <a16:creationId xmlns="" xmlns:a16="http://schemas.microsoft.com/office/drawing/2014/main" id="{BD62EC77-9D35-4903-8F38-84443743F469}"/>
                </a:ext>
              </a:extLst>
            </p:cNvPr>
            <p:cNvSpPr>
              <a:spLocks/>
            </p:cNvSpPr>
            <p:nvPr/>
          </p:nvSpPr>
          <p:spPr bwMode="auto">
            <a:xfrm>
              <a:off x="1285156" y="2597039"/>
              <a:ext cx="182256" cy="182256"/>
            </a:xfrm>
            <a:custGeom>
              <a:avLst/>
              <a:gdLst>
                <a:gd name="T0" fmla="*/ 610 w 684"/>
                <a:gd name="T1" fmla="*/ 685 h 685"/>
                <a:gd name="T2" fmla="*/ 0 w 684"/>
                <a:gd name="T3" fmla="*/ 74 h 685"/>
                <a:gd name="T4" fmla="*/ 74 w 684"/>
                <a:gd name="T5" fmla="*/ 0 h 685"/>
                <a:gd name="T6" fmla="*/ 684 w 684"/>
                <a:gd name="T7" fmla="*/ 610 h 685"/>
                <a:gd name="T8" fmla="*/ 610 w 684"/>
                <a:gd name="T9" fmla="*/ 685 h 685"/>
              </a:gdLst>
              <a:ahLst/>
              <a:cxnLst>
                <a:cxn ang="0">
                  <a:pos x="T0" y="T1"/>
                </a:cxn>
                <a:cxn ang="0">
                  <a:pos x="T2" y="T3"/>
                </a:cxn>
                <a:cxn ang="0">
                  <a:pos x="T4" y="T5"/>
                </a:cxn>
                <a:cxn ang="0">
                  <a:pos x="T6" y="T7"/>
                </a:cxn>
                <a:cxn ang="0">
                  <a:pos x="T8" y="T9"/>
                </a:cxn>
              </a:cxnLst>
              <a:rect l="0" t="0" r="r" b="b"/>
              <a:pathLst>
                <a:path w="684" h="685">
                  <a:moveTo>
                    <a:pt x="610" y="685"/>
                  </a:moveTo>
                  <a:lnTo>
                    <a:pt x="0" y="74"/>
                  </a:lnTo>
                  <a:lnTo>
                    <a:pt x="74" y="0"/>
                  </a:lnTo>
                  <a:lnTo>
                    <a:pt x="684" y="610"/>
                  </a:lnTo>
                  <a:lnTo>
                    <a:pt x="610" y="685"/>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40" name="Rectangle 33">
              <a:extLst>
                <a:ext uri="{FF2B5EF4-FFF2-40B4-BE49-F238E27FC236}">
                  <a16:creationId xmlns="" xmlns:a16="http://schemas.microsoft.com/office/drawing/2014/main" id="{85499616-FAD3-4BDA-8B0B-13352505821A}"/>
                </a:ext>
              </a:extLst>
            </p:cNvPr>
            <p:cNvSpPr>
              <a:spLocks noChangeArrowheads="1"/>
            </p:cNvSpPr>
            <p:nvPr/>
          </p:nvSpPr>
          <p:spPr bwMode="auto">
            <a:xfrm>
              <a:off x="1295052" y="2743009"/>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41" name="Freeform 34">
              <a:extLst>
                <a:ext uri="{FF2B5EF4-FFF2-40B4-BE49-F238E27FC236}">
                  <a16:creationId xmlns="" xmlns:a16="http://schemas.microsoft.com/office/drawing/2014/main" id="{7BD20CA0-1DD4-45DE-8B3D-E284FEA2232B}"/>
                </a:ext>
              </a:extLst>
            </p:cNvPr>
            <p:cNvSpPr>
              <a:spLocks/>
            </p:cNvSpPr>
            <p:nvPr/>
          </p:nvSpPr>
          <p:spPr bwMode="auto">
            <a:xfrm>
              <a:off x="1285156" y="2747133"/>
              <a:ext cx="182256" cy="182256"/>
            </a:xfrm>
            <a:custGeom>
              <a:avLst/>
              <a:gdLst>
                <a:gd name="T0" fmla="*/ 610 w 684"/>
                <a:gd name="T1" fmla="*/ 684 h 684"/>
                <a:gd name="T2" fmla="*/ 0 w 684"/>
                <a:gd name="T3" fmla="*/ 74 h 684"/>
                <a:gd name="T4" fmla="*/ 74 w 684"/>
                <a:gd name="T5" fmla="*/ 0 h 684"/>
                <a:gd name="T6" fmla="*/ 684 w 684"/>
                <a:gd name="T7" fmla="*/ 610 h 684"/>
                <a:gd name="T8" fmla="*/ 610 w 684"/>
                <a:gd name="T9" fmla="*/ 684 h 684"/>
              </a:gdLst>
              <a:ahLst/>
              <a:cxnLst>
                <a:cxn ang="0">
                  <a:pos x="T0" y="T1"/>
                </a:cxn>
                <a:cxn ang="0">
                  <a:pos x="T2" y="T3"/>
                </a:cxn>
                <a:cxn ang="0">
                  <a:pos x="T4" y="T5"/>
                </a:cxn>
                <a:cxn ang="0">
                  <a:pos x="T6" y="T7"/>
                </a:cxn>
                <a:cxn ang="0">
                  <a:pos x="T8" y="T9"/>
                </a:cxn>
              </a:cxnLst>
              <a:rect l="0" t="0" r="r" b="b"/>
              <a:pathLst>
                <a:path w="684" h="684">
                  <a:moveTo>
                    <a:pt x="610" y="684"/>
                  </a:moveTo>
                  <a:lnTo>
                    <a:pt x="0" y="74"/>
                  </a:lnTo>
                  <a:lnTo>
                    <a:pt x="74" y="0"/>
                  </a:lnTo>
                  <a:lnTo>
                    <a:pt x="684" y="610"/>
                  </a:lnTo>
                  <a:lnTo>
                    <a:pt x="610" y="684"/>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42" name="Rectangle 35">
              <a:extLst>
                <a:ext uri="{FF2B5EF4-FFF2-40B4-BE49-F238E27FC236}">
                  <a16:creationId xmlns="" xmlns:a16="http://schemas.microsoft.com/office/drawing/2014/main" id="{58E31397-243A-4D86-992D-51D757A2A914}"/>
                </a:ext>
              </a:extLst>
            </p:cNvPr>
            <p:cNvSpPr>
              <a:spLocks noChangeArrowheads="1"/>
            </p:cNvSpPr>
            <p:nvPr/>
          </p:nvSpPr>
          <p:spPr bwMode="auto">
            <a:xfrm>
              <a:off x="1295052" y="2893102"/>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43" name="Freeform 36">
              <a:extLst>
                <a:ext uri="{FF2B5EF4-FFF2-40B4-BE49-F238E27FC236}">
                  <a16:creationId xmlns="" xmlns:a16="http://schemas.microsoft.com/office/drawing/2014/main" id="{1922EB47-493D-478B-BE9B-9807AB9604B0}"/>
                </a:ext>
              </a:extLst>
            </p:cNvPr>
            <p:cNvSpPr>
              <a:spLocks/>
            </p:cNvSpPr>
            <p:nvPr/>
          </p:nvSpPr>
          <p:spPr bwMode="auto">
            <a:xfrm>
              <a:off x="1285156" y="2897226"/>
              <a:ext cx="182256" cy="182256"/>
            </a:xfrm>
            <a:custGeom>
              <a:avLst/>
              <a:gdLst>
                <a:gd name="T0" fmla="*/ 610 w 684"/>
                <a:gd name="T1" fmla="*/ 685 h 685"/>
                <a:gd name="T2" fmla="*/ 0 w 684"/>
                <a:gd name="T3" fmla="*/ 75 h 685"/>
                <a:gd name="T4" fmla="*/ 74 w 684"/>
                <a:gd name="T5" fmla="*/ 0 h 685"/>
                <a:gd name="T6" fmla="*/ 684 w 684"/>
                <a:gd name="T7" fmla="*/ 611 h 685"/>
                <a:gd name="T8" fmla="*/ 610 w 684"/>
                <a:gd name="T9" fmla="*/ 685 h 685"/>
              </a:gdLst>
              <a:ahLst/>
              <a:cxnLst>
                <a:cxn ang="0">
                  <a:pos x="T0" y="T1"/>
                </a:cxn>
                <a:cxn ang="0">
                  <a:pos x="T2" y="T3"/>
                </a:cxn>
                <a:cxn ang="0">
                  <a:pos x="T4" y="T5"/>
                </a:cxn>
                <a:cxn ang="0">
                  <a:pos x="T6" y="T7"/>
                </a:cxn>
                <a:cxn ang="0">
                  <a:pos x="T8" y="T9"/>
                </a:cxn>
              </a:cxnLst>
              <a:rect l="0" t="0" r="r" b="b"/>
              <a:pathLst>
                <a:path w="684" h="685">
                  <a:moveTo>
                    <a:pt x="610" y="685"/>
                  </a:moveTo>
                  <a:lnTo>
                    <a:pt x="0" y="75"/>
                  </a:lnTo>
                  <a:lnTo>
                    <a:pt x="74" y="0"/>
                  </a:lnTo>
                  <a:lnTo>
                    <a:pt x="684" y="611"/>
                  </a:lnTo>
                  <a:lnTo>
                    <a:pt x="610" y="685"/>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44" name="Rectangle 37">
              <a:extLst>
                <a:ext uri="{FF2B5EF4-FFF2-40B4-BE49-F238E27FC236}">
                  <a16:creationId xmlns="" xmlns:a16="http://schemas.microsoft.com/office/drawing/2014/main" id="{4433365F-E8E4-4812-8D38-708AF61F57AA}"/>
                </a:ext>
              </a:extLst>
            </p:cNvPr>
            <p:cNvSpPr>
              <a:spLocks noChangeArrowheads="1"/>
            </p:cNvSpPr>
            <p:nvPr/>
          </p:nvSpPr>
          <p:spPr bwMode="auto">
            <a:xfrm>
              <a:off x="1295052" y="3043195"/>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45" name="Freeform 38">
              <a:extLst>
                <a:ext uri="{FF2B5EF4-FFF2-40B4-BE49-F238E27FC236}">
                  <a16:creationId xmlns="" xmlns:a16="http://schemas.microsoft.com/office/drawing/2014/main" id="{316099BB-3F48-4BE8-A6F7-D66BCF4E42DB}"/>
                </a:ext>
              </a:extLst>
            </p:cNvPr>
            <p:cNvSpPr>
              <a:spLocks/>
            </p:cNvSpPr>
            <p:nvPr/>
          </p:nvSpPr>
          <p:spPr bwMode="auto">
            <a:xfrm>
              <a:off x="1285156" y="3047319"/>
              <a:ext cx="182256" cy="182256"/>
            </a:xfrm>
            <a:custGeom>
              <a:avLst/>
              <a:gdLst>
                <a:gd name="T0" fmla="*/ 610 w 684"/>
                <a:gd name="T1" fmla="*/ 684 h 684"/>
                <a:gd name="T2" fmla="*/ 0 w 684"/>
                <a:gd name="T3" fmla="*/ 74 h 684"/>
                <a:gd name="T4" fmla="*/ 74 w 684"/>
                <a:gd name="T5" fmla="*/ 0 h 684"/>
                <a:gd name="T6" fmla="*/ 684 w 684"/>
                <a:gd name="T7" fmla="*/ 610 h 684"/>
                <a:gd name="T8" fmla="*/ 610 w 684"/>
                <a:gd name="T9" fmla="*/ 684 h 684"/>
              </a:gdLst>
              <a:ahLst/>
              <a:cxnLst>
                <a:cxn ang="0">
                  <a:pos x="T0" y="T1"/>
                </a:cxn>
                <a:cxn ang="0">
                  <a:pos x="T2" y="T3"/>
                </a:cxn>
                <a:cxn ang="0">
                  <a:pos x="T4" y="T5"/>
                </a:cxn>
                <a:cxn ang="0">
                  <a:pos x="T6" y="T7"/>
                </a:cxn>
                <a:cxn ang="0">
                  <a:pos x="T8" y="T9"/>
                </a:cxn>
              </a:cxnLst>
              <a:rect l="0" t="0" r="r" b="b"/>
              <a:pathLst>
                <a:path w="684" h="684">
                  <a:moveTo>
                    <a:pt x="610" y="684"/>
                  </a:moveTo>
                  <a:lnTo>
                    <a:pt x="0" y="74"/>
                  </a:lnTo>
                  <a:lnTo>
                    <a:pt x="74" y="0"/>
                  </a:lnTo>
                  <a:lnTo>
                    <a:pt x="684" y="610"/>
                  </a:lnTo>
                  <a:lnTo>
                    <a:pt x="610" y="684"/>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46" name="Rectangle 39">
              <a:extLst>
                <a:ext uri="{FF2B5EF4-FFF2-40B4-BE49-F238E27FC236}">
                  <a16:creationId xmlns="" xmlns:a16="http://schemas.microsoft.com/office/drawing/2014/main" id="{0CDC1CC6-1274-4C58-BCC1-8C610F44CBEA}"/>
                </a:ext>
              </a:extLst>
            </p:cNvPr>
            <p:cNvSpPr>
              <a:spLocks noChangeArrowheads="1"/>
            </p:cNvSpPr>
            <p:nvPr/>
          </p:nvSpPr>
          <p:spPr bwMode="auto">
            <a:xfrm>
              <a:off x="1295052" y="3193288"/>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47" name="Freeform 40">
              <a:extLst>
                <a:ext uri="{FF2B5EF4-FFF2-40B4-BE49-F238E27FC236}">
                  <a16:creationId xmlns="" xmlns:a16="http://schemas.microsoft.com/office/drawing/2014/main" id="{8675D709-C603-4FC5-8DEB-4E7E178A14DB}"/>
                </a:ext>
              </a:extLst>
            </p:cNvPr>
            <p:cNvSpPr>
              <a:spLocks/>
            </p:cNvSpPr>
            <p:nvPr/>
          </p:nvSpPr>
          <p:spPr bwMode="auto">
            <a:xfrm>
              <a:off x="1285156" y="3197412"/>
              <a:ext cx="182256" cy="182256"/>
            </a:xfrm>
            <a:custGeom>
              <a:avLst/>
              <a:gdLst>
                <a:gd name="T0" fmla="*/ 610 w 684"/>
                <a:gd name="T1" fmla="*/ 684 h 684"/>
                <a:gd name="T2" fmla="*/ 0 w 684"/>
                <a:gd name="T3" fmla="*/ 74 h 684"/>
                <a:gd name="T4" fmla="*/ 74 w 684"/>
                <a:gd name="T5" fmla="*/ 0 h 684"/>
                <a:gd name="T6" fmla="*/ 684 w 684"/>
                <a:gd name="T7" fmla="*/ 610 h 684"/>
                <a:gd name="T8" fmla="*/ 610 w 684"/>
                <a:gd name="T9" fmla="*/ 684 h 684"/>
              </a:gdLst>
              <a:ahLst/>
              <a:cxnLst>
                <a:cxn ang="0">
                  <a:pos x="T0" y="T1"/>
                </a:cxn>
                <a:cxn ang="0">
                  <a:pos x="T2" y="T3"/>
                </a:cxn>
                <a:cxn ang="0">
                  <a:pos x="T4" y="T5"/>
                </a:cxn>
                <a:cxn ang="0">
                  <a:pos x="T6" y="T7"/>
                </a:cxn>
                <a:cxn ang="0">
                  <a:pos x="T8" y="T9"/>
                </a:cxn>
              </a:cxnLst>
              <a:rect l="0" t="0" r="r" b="b"/>
              <a:pathLst>
                <a:path w="684" h="684">
                  <a:moveTo>
                    <a:pt x="610" y="684"/>
                  </a:moveTo>
                  <a:lnTo>
                    <a:pt x="0" y="74"/>
                  </a:lnTo>
                  <a:lnTo>
                    <a:pt x="74" y="0"/>
                  </a:lnTo>
                  <a:lnTo>
                    <a:pt x="684" y="610"/>
                  </a:lnTo>
                  <a:lnTo>
                    <a:pt x="610" y="684"/>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48" name="Rectangle 41">
              <a:extLst>
                <a:ext uri="{FF2B5EF4-FFF2-40B4-BE49-F238E27FC236}">
                  <a16:creationId xmlns="" xmlns:a16="http://schemas.microsoft.com/office/drawing/2014/main" id="{7C5DEFB3-1336-409B-9A98-05A242458F3D}"/>
                </a:ext>
              </a:extLst>
            </p:cNvPr>
            <p:cNvSpPr>
              <a:spLocks noChangeArrowheads="1"/>
            </p:cNvSpPr>
            <p:nvPr/>
          </p:nvSpPr>
          <p:spPr bwMode="auto">
            <a:xfrm>
              <a:off x="1295052" y="3343381"/>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49" name="Freeform 42">
              <a:extLst>
                <a:ext uri="{FF2B5EF4-FFF2-40B4-BE49-F238E27FC236}">
                  <a16:creationId xmlns="" xmlns:a16="http://schemas.microsoft.com/office/drawing/2014/main" id="{326B5A37-A16D-4EB2-B810-1F4277DC75B3}"/>
                </a:ext>
              </a:extLst>
            </p:cNvPr>
            <p:cNvSpPr>
              <a:spLocks/>
            </p:cNvSpPr>
            <p:nvPr/>
          </p:nvSpPr>
          <p:spPr bwMode="auto">
            <a:xfrm>
              <a:off x="1285156" y="3347505"/>
              <a:ext cx="182256" cy="182256"/>
            </a:xfrm>
            <a:custGeom>
              <a:avLst/>
              <a:gdLst>
                <a:gd name="T0" fmla="*/ 610 w 684"/>
                <a:gd name="T1" fmla="*/ 685 h 685"/>
                <a:gd name="T2" fmla="*/ 0 w 684"/>
                <a:gd name="T3" fmla="*/ 74 h 685"/>
                <a:gd name="T4" fmla="*/ 74 w 684"/>
                <a:gd name="T5" fmla="*/ 0 h 685"/>
                <a:gd name="T6" fmla="*/ 684 w 684"/>
                <a:gd name="T7" fmla="*/ 611 h 685"/>
                <a:gd name="T8" fmla="*/ 610 w 684"/>
                <a:gd name="T9" fmla="*/ 685 h 685"/>
              </a:gdLst>
              <a:ahLst/>
              <a:cxnLst>
                <a:cxn ang="0">
                  <a:pos x="T0" y="T1"/>
                </a:cxn>
                <a:cxn ang="0">
                  <a:pos x="T2" y="T3"/>
                </a:cxn>
                <a:cxn ang="0">
                  <a:pos x="T4" y="T5"/>
                </a:cxn>
                <a:cxn ang="0">
                  <a:pos x="T6" y="T7"/>
                </a:cxn>
                <a:cxn ang="0">
                  <a:pos x="T8" y="T9"/>
                </a:cxn>
              </a:cxnLst>
              <a:rect l="0" t="0" r="r" b="b"/>
              <a:pathLst>
                <a:path w="684" h="685">
                  <a:moveTo>
                    <a:pt x="610" y="685"/>
                  </a:moveTo>
                  <a:lnTo>
                    <a:pt x="0" y="74"/>
                  </a:lnTo>
                  <a:lnTo>
                    <a:pt x="74" y="0"/>
                  </a:lnTo>
                  <a:lnTo>
                    <a:pt x="684" y="611"/>
                  </a:lnTo>
                  <a:lnTo>
                    <a:pt x="610" y="685"/>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50" name="Rectangle 43">
              <a:extLst>
                <a:ext uri="{FF2B5EF4-FFF2-40B4-BE49-F238E27FC236}">
                  <a16:creationId xmlns="" xmlns:a16="http://schemas.microsoft.com/office/drawing/2014/main" id="{0ED84416-BBF6-4DE7-90F2-8B27CAE62223}"/>
                </a:ext>
              </a:extLst>
            </p:cNvPr>
            <p:cNvSpPr>
              <a:spLocks noChangeArrowheads="1"/>
            </p:cNvSpPr>
            <p:nvPr/>
          </p:nvSpPr>
          <p:spPr bwMode="auto">
            <a:xfrm>
              <a:off x="1295052" y="3494300"/>
              <a:ext cx="160814" cy="27215"/>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51" name="Freeform 44">
              <a:extLst>
                <a:ext uri="{FF2B5EF4-FFF2-40B4-BE49-F238E27FC236}">
                  <a16:creationId xmlns="" xmlns:a16="http://schemas.microsoft.com/office/drawing/2014/main" id="{E1792156-EC96-463A-A490-80AE4EB22138}"/>
                </a:ext>
              </a:extLst>
            </p:cNvPr>
            <p:cNvSpPr>
              <a:spLocks/>
            </p:cNvSpPr>
            <p:nvPr/>
          </p:nvSpPr>
          <p:spPr bwMode="auto">
            <a:xfrm>
              <a:off x="1285156" y="3497599"/>
              <a:ext cx="182256" cy="182256"/>
            </a:xfrm>
            <a:custGeom>
              <a:avLst/>
              <a:gdLst>
                <a:gd name="T0" fmla="*/ 610 w 684"/>
                <a:gd name="T1" fmla="*/ 684 h 684"/>
                <a:gd name="T2" fmla="*/ 0 w 684"/>
                <a:gd name="T3" fmla="*/ 74 h 684"/>
                <a:gd name="T4" fmla="*/ 74 w 684"/>
                <a:gd name="T5" fmla="*/ 0 h 684"/>
                <a:gd name="T6" fmla="*/ 684 w 684"/>
                <a:gd name="T7" fmla="*/ 610 h 684"/>
                <a:gd name="T8" fmla="*/ 610 w 684"/>
                <a:gd name="T9" fmla="*/ 684 h 684"/>
              </a:gdLst>
              <a:ahLst/>
              <a:cxnLst>
                <a:cxn ang="0">
                  <a:pos x="T0" y="T1"/>
                </a:cxn>
                <a:cxn ang="0">
                  <a:pos x="T2" y="T3"/>
                </a:cxn>
                <a:cxn ang="0">
                  <a:pos x="T4" y="T5"/>
                </a:cxn>
                <a:cxn ang="0">
                  <a:pos x="T6" y="T7"/>
                </a:cxn>
                <a:cxn ang="0">
                  <a:pos x="T8" y="T9"/>
                </a:cxn>
              </a:cxnLst>
              <a:rect l="0" t="0" r="r" b="b"/>
              <a:pathLst>
                <a:path w="684" h="684">
                  <a:moveTo>
                    <a:pt x="610" y="684"/>
                  </a:moveTo>
                  <a:lnTo>
                    <a:pt x="0" y="74"/>
                  </a:lnTo>
                  <a:lnTo>
                    <a:pt x="74" y="0"/>
                  </a:lnTo>
                  <a:lnTo>
                    <a:pt x="684" y="610"/>
                  </a:lnTo>
                  <a:lnTo>
                    <a:pt x="610" y="684"/>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52" name="Rectangle 45">
              <a:extLst>
                <a:ext uri="{FF2B5EF4-FFF2-40B4-BE49-F238E27FC236}">
                  <a16:creationId xmlns="" xmlns:a16="http://schemas.microsoft.com/office/drawing/2014/main" id="{1E912AD1-E4AA-40A4-A4EA-9913A5FB8401}"/>
                </a:ext>
              </a:extLst>
            </p:cNvPr>
            <p:cNvSpPr>
              <a:spLocks noChangeArrowheads="1"/>
            </p:cNvSpPr>
            <p:nvPr/>
          </p:nvSpPr>
          <p:spPr bwMode="auto">
            <a:xfrm>
              <a:off x="1295052" y="3643568"/>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53" name="Freeform 46">
              <a:extLst>
                <a:ext uri="{FF2B5EF4-FFF2-40B4-BE49-F238E27FC236}">
                  <a16:creationId xmlns="" xmlns:a16="http://schemas.microsoft.com/office/drawing/2014/main" id="{E15C0B9C-81A7-41FF-8014-23D01523C199}"/>
                </a:ext>
              </a:extLst>
            </p:cNvPr>
            <p:cNvSpPr>
              <a:spLocks/>
            </p:cNvSpPr>
            <p:nvPr/>
          </p:nvSpPr>
          <p:spPr bwMode="auto">
            <a:xfrm>
              <a:off x="1285156" y="3648517"/>
              <a:ext cx="182256" cy="182256"/>
            </a:xfrm>
            <a:custGeom>
              <a:avLst/>
              <a:gdLst>
                <a:gd name="T0" fmla="*/ 610 w 684"/>
                <a:gd name="T1" fmla="*/ 684 h 684"/>
                <a:gd name="T2" fmla="*/ 0 w 684"/>
                <a:gd name="T3" fmla="*/ 74 h 684"/>
                <a:gd name="T4" fmla="*/ 74 w 684"/>
                <a:gd name="T5" fmla="*/ 0 h 684"/>
                <a:gd name="T6" fmla="*/ 684 w 684"/>
                <a:gd name="T7" fmla="*/ 610 h 684"/>
                <a:gd name="T8" fmla="*/ 610 w 684"/>
                <a:gd name="T9" fmla="*/ 684 h 684"/>
              </a:gdLst>
              <a:ahLst/>
              <a:cxnLst>
                <a:cxn ang="0">
                  <a:pos x="T0" y="T1"/>
                </a:cxn>
                <a:cxn ang="0">
                  <a:pos x="T2" y="T3"/>
                </a:cxn>
                <a:cxn ang="0">
                  <a:pos x="T4" y="T5"/>
                </a:cxn>
                <a:cxn ang="0">
                  <a:pos x="T6" y="T7"/>
                </a:cxn>
                <a:cxn ang="0">
                  <a:pos x="T8" y="T9"/>
                </a:cxn>
              </a:cxnLst>
              <a:rect l="0" t="0" r="r" b="b"/>
              <a:pathLst>
                <a:path w="684" h="684">
                  <a:moveTo>
                    <a:pt x="610" y="684"/>
                  </a:moveTo>
                  <a:lnTo>
                    <a:pt x="0" y="74"/>
                  </a:lnTo>
                  <a:lnTo>
                    <a:pt x="74" y="0"/>
                  </a:lnTo>
                  <a:lnTo>
                    <a:pt x="684" y="610"/>
                  </a:lnTo>
                  <a:lnTo>
                    <a:pt x="610" y="684"/>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54" name="Rectangle 47">
              <a:extLst>
                <a:ext uri="{FF2B5EF4-FFF2-40B4-BE49-F238E27FC236}">
                  <a16:creationId xmlns="" xmlns:a16="http://schemas.microsoft.com/office/drawing/2014/main" id="{CFAA8A06-E51A-4960-A733-5E5027C8D7F0}"/>
                </a:ext>
              </a:extLst>
            </p:cNvPr>
            <p:cNvSpPr>
              <a:spLocks noChangeArrowheads="1"/>
            </p:cNvSpPr>
            <p:nvPr/>
          </p:nvSpPr>
          <p:spPr bwMode="auto">
            <a:xfrm>
              <a:off x="1295052" y="3794486"/>
              <a:ext cx="160814" cy="28040"/>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55" name="Freeform 48">
              <a:extLst>
                <a:ext uri="{FF2B5EF4-FFF2-40B4-BE49-F238E27FC236}">
                  <a16:creationId xmlns="" xmlns:a16="http://schemas.microsoft.com/office/drawing/2014/main" id="{883E1847-B98C-4F53-B7C1-C6EC08C00E8A}"/>
                </a:ext>
              </a:extLst>
            </p:cNvPr>
            <p:cNvSpPr>
              <a:spLocks/>
            </p:cNvSpPr>
            <p:nvPr/>
          </p:nvSpPr>
          <p:spPr bwMode="auto">
            <a:xfrm>
              <a:off x="1285156" y="3798610"/>
              <a:ext cx="182256" cy="182256"/>
            </a:xfrm>
            <a:custGeom>
              <a:avLst/>
              <a:gdLst>
                <a:gd name="T0" fmla="*/ 610 w 684"/>
                <a:gd name="T1" fmla="*/ 685 h 685"/>
                <a:gd name="T2" fmla="*/ 0 w 684"/>
                <a:gd name="T3" fmla="*/ 74 h 685"/>
                <a:gd name="T4" fmla="*/ 74 w 684"/>
                <a:gd name="T5" fmla="*/ 0 h 685"/>
                <a:gd name="T6" fmla="*/ 684 w 684"/>
                <a:gd name="T7" fmla="*/ 610 h 685"/>
                <a:gd name="T8" fmla="*/ 610 w 684"/>
                <a:gd name="T9" fmla="*/ 685 h 685"/>
              </a:gdLst>
              <a:ahLst/>
              <a:cxnLst>
                <a:cxn ang="0">
                  <a:pos x="T0" y="T1"/>
                </a:cxn>
                <a:cxn ang="0">
                  <a:pos x="T2" y="T3"/>
                </a:cxn>
                <a:cxn ang="0">
                  <a:pos x="T4" y="T5"/>
                </a:cxn>
                <a:cxn ang="0">
                  <a:pos x="T6" y="T7"/>
                </a:cxn>
                <a:cxn ang="0">
                  <a:pos x="T8" y="T9"/>
                </a:cxn>
              </a:cxnLst>
              <a:rect l="0" t="0" r="r" b="b"/>
              <a:pathLst>
                <a:path w="684" h="685">
                  <a:moveTo>
                    <a:pt x="610" y="685"/>
                  </a:moveTo>
                  <a:lnTo>
                    <a:pt x="0" y="74"/>
                  </a:lnTo>
                  <a:lnTo>
                    <a:pt x="74" y="0"/>
                  </a:lnTo>
                  <a:lnTo>
                    <a:pt x="684" y="610"/>
                  </a:lnTo>
                  <a:lnTo>
                    <a:pt x="610" y="685"/>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56" name="Rectangle 49">
              <a:extLst>
                <a:ext uri="{FF2B5EF4-FFF2-40B4-BE49-F238E27FC236}">
                  <a16:creationId xmlns="" xmlns:a16="http://schemas.microsoft.com/office/drawing/2014/main" id="{9402607A-F7FA-4352-9FC0-DC081F8B04B0}"/>
                </a:ext>
              </a:extLst>
            </p:cNvPr>
            <p:cNvSpPr>
              <a:spLocks noChangeArrowheads="1"/>
            </p:cNvSpPr>
            <p:nvPr/>
          </p:nvSpPr>
          <p:spPr bwMode="auto">
            <a:xfrm>
              <a:off x="1189493" y="4079004"/>
              <a:ext cx="374408" cy="66800"/>
            </a:xfrm>
            <a:prstGeom prst="rect">
              <a:avLst/>
            </a:prstGeom>
            <a:solidFill>
              <a:srgbClr val="39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57" name="Freeform 50">
              <a:extLst>
                <a:ext uri="{FF2B5EF4-FFF2-40B4-BE49-F238E27FC236}">
                  <a16:creationId xmlns="" xmlns:a16="http://schemas.microsoft.com/office/drawing/2014/main" id="{FDCD081D-9469-4772-9757-A16A4B22AC5A}"/>
                </a:ext>
              </a:extLst>
            </p:cNvPr>
            <p:cNvSpPr>
              <a:spLocks/>
            </p:cNvSpPr>
            <p:nvPr/>
          </p:nvSpPr>
          <p:spPr bwMode="auto">
            <a:xfrm>
              <a:off x="1189493" y="4046841"/>
              <a:ext cx="374408" cy="32163"/>
            </a:xfrm>
            <a:custGeom>
              <a:avLst/>
              <a:gdLst>
                <a:gd name="T0" fmla="*/ 1229 w 1404"/>
                <a:gd name="T1" fmla="*/ 0 h 122"/>
                <a:gd name="T2" fmla="*/ 702 w 1404"/>
                <a:gd name="T3" fmla="*/ 0 h 122"/>
                <a:gd name="T4" fmla="*/ 175 w 1404"/>
                <a:gd name="T5" fmla="*/ 0 h 122"/>
                <a:gd name="T6" fmla="*/ 0 w 1404"/>
                <a:gd name="T7" fmla="*/ 122 h 122"/>
                <a:gd name="T8" fmla="*/ 702 w 1404"/>
                <a:gd name="T9" fmla="*/ 122 h 122"/>
                <a:gd name="T10" fmla="*/ 1404 w 1404"/>
                <a:gd name="T11" fmla="*/ 122 h 122"/>
                <a:gd name="T12" fmla="*/ 1229 w 140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404" h="122">
                  <a:moveTo>
                    <a:pt x="1229" y="0"/>
                  </a:moveTo>
                  <a:lnTo>
                    <a:pt x="702" y="0"/>
                  </a:lnTo>
                  <a:lnTo>
                    <a:pt x="175" y="0"/>
                  </a:lnTo>
                  <a:lnTo>
                    <a:pt x="0" y="122"/>
                  </a:lnTo>
                  <a:lnTo>
                    <a:pt x="702" y="122"/>
                  </a:lnTo>
                  <a:lnTo>
                    <a:pt x="1404" y="122"/>
                  </a:lnTo>
                  <a:lnTo>
                    <a:pt x="1229" y="0"/>
                  </a:lnTo>
                  <a:close/>
                </a:path>
              </a:pathLst>
            </a:custGeom>
            <a:solidFill>
              <a:srgbClr val="D395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58" name="Freeform 51">
              <a:extLst>
                <a:ext uri="{FF2B5EF4-FFF2-40B4-BE49-F238E27FC236}">
                  <a16:creationId xmlns="" xmlns:a16="http://schemas.microsoft.com/office/drawing/2014/main" id="{EBAE0993-CFB1-43E0-A2C3-E23538D57E62}"/>
                </a:ext>
              </a:extLst>
            </p:cNvPr>
            <p:cNvSpPr>
              <a:spLocks/>
            </p:cNvSpPr>
            <p:nvPr/>
          </p:nvSpPr>
          <p:spPr bwMode="auto">
            <a:xfrm>
              <a:off x="1208460" y="1905127"/>
              <a:ext cx="336473" cy="77521"/>
            </a:xfrm>
            <a:custGeom>
              <a:avLst/>
              <a:gdLst>
                <a:gd name="T0" fmla="*/ 1195 w 1264"/>
                <a:gd name="T1" fmla="*/ 291 h 291"/>
                <a:gd name="T2" fmla="*/ 70 w 1264"/>
                <a:gd name="T3" fmla="*/ 291 h 291"/>
                <a:gd name="T4" fmla="*/ 0 w 1264"/>
                <a:gd name="T5" fmla="*/ 222 h 291"/>
                <a:gd name="T6" fmla="*/ 0 w 1264"/>
                <a:gd name="T7" fmla="*/ 69 h 291"/>
                <a:gd name="T8" fmla="*/ 70 w 1264"/>
                <a:gd name="T9" fmla="*/ 0 h 291"/>
                <a:gd name="T10" fmla="*/ 1195 w 1264"/>
                <a:gd name="T11" fmla="*/ 0 h 291"/>
                <a:gd name="T12" fmla="*/ 1264 w 1264"/>
                <a:gd name="T13" fmla="*/ 69 h 291"/>
                <a:gd name="T14" fmla="*/ 1264 w 1264"/>
                <a:gd name="T15" fmla="*/ 222 h 291"/>
                <a:gd name="T16" fmla="*/ 1195 w 1264"/>
                <a:gd name="T17"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4" h="291">
                  <a:moveTo>
                    <a:pt x="1195" y="291"/>
                  </a:moveTo>
                  <a:lnTo>
                    <a:pt x="70" y="291"/>
                  </a:lnTo>
                  <a:cubicBezTo>
                    <a:pt x="31" y="291"/>
                    <a:pt x="0" y="260"/>
                    <a:pt x="0" y="222"/>
                  </a:cubicBezTo>
                  <a:lnTo>
                    <a:pt x="0" y="69"/>
                  </a:lnTo>
                  <a:cubicBezTo>
                    <a:pt x="0" y="31"/>
                    <a:pt x="31" y="0"/>
                    <a:pt x="70" y="0"/>
                  </a:cubicBezTo>
                  <a:lnTo>
                    <a:pt x="1195" y="0"/>
                  </a:lnTo>
                  <a:cubicBezTo>
                    <a:pt x="1233" y="0"/>
                    <a:pt x="1264" y="31"/>
                    <a:pt x="1264" y="69"/>
                  </a:cubicBezTo>
                  <a:lnTo>
                    <a:pt x="1264" y="222"/>
                  </a:lnTo>
                  <a:cubicBezTo>
                    <a:pt x="1264" y="260"/>
                    <a:pt x="1233" y="291"/>
                    <a:pt x="1195" y="291"/>
                  </a:cubicBezTo>
                  <a:close/>
                </a:path>
              </a:pathLst>
            </a:custGeom>
            <a:solidFill>
              <a:srgbClr val="F9AD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59" name="Freeform 52">
              <a:extLst>
                <a:ext uri="{FF2B5EF4-FFF2-40B4-BE49-F238E27FC236}">
                  <a16:creationId xmlns="" xmlns:a16="http://schemas.microsoft.com/office/drawing/2014/main" id="{C84F6F5C-963F-40F3-9AEA-BFF788C43A22}"/>
                </a:ext>
              </a:extLst>
            </p:cNvPr>
            <p:cNvSpPr>
              <a:spLocks/>
            </p:cNvSpPr>
            <p:nvPr/>
          </p:nvSpPr>
          <p:spPr bwMode="auto">
            <a:xfrm>
              <a:off x="1463289" y="1914197"/>
              <a:ext cx="80819" cy="68450"/>
            </a:xfrm>
            <a:custGeom>
              <a:avLst/>
              <a:gdLst>
                <a:gd name="T0" fmla="*/ 304 w 304"/>
                <a:gd name="T1" fmla="*/ 91 h 255"/>
                <a:gd name="T2" fmla="*/ 255 w 304"/>
                <a:gd name="T3" fmla="*/ 0 h 255"/>
                <a:gd name="T4" fmla="*/ 0 w 304"/>
                <a:gd name="T5" fmla="*/ 255 h 255"/>
                <a:gd name="T6" fmla="*/ 140 w 304"/>
                <a:gd name="T7" fmla="*/ 255 h 255"/>
                <a:gd name="T8" fmla="*/ 304 w 304"/>
                <a:gd name="T9" fmla="*/ 91 h 255"/>
              </a:gdLst>
              <a:ahLst/>
              <a:cxnLst>
                <a:cxn ang="0">
                  <a:pos x="T0" y="T1"/>
                </a:cxn>
                <a:cxn ang="0">
                  <a:pos x="T2" y="T3"/>
                </a:cxn>
                <a:cxn ang="0">
                  <a:pos x="T4" y="T5"/>
                </a:cxn>
                <a:cxn ang="0">
                  <a:pos x="T6" y="T7"/>
                </a:cxn>
                <a:cxn ang="0">
                  <a:pos x="T8" y="T9"/>
                </a:cxn>
              </a:cxnLst>
              <a:rect l="0" t="0" r="r" b="b"/>
              <a:pathLst>
                <a:path w="304" h="255">
                  <a:moveTo>
                    <a:pt x="304" y="91"/>
                  </a:moveTo>
                  <a:cubicBezTo>
                    <a:pt x="300" y="55"/>
                    <a:pt x="282" y="23"/>
                    <a:pt x="255" y="0"/>
                  </a:cubicBezTo>
                  <a:lnTo>
                    <a:pt x="0" y="255"/>
                  </a:lnTo>
                  <a:lnTo>
                    <a:pt x="140" y="255"/>
                  </a:lnTo>
                  <a:lnTo>
                    <a:pt x="304" y="91"/>
                  </a:ln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60" name="Freeform 53">
              <a:extLst>
                <a:ext uri="{FF2B5EF4-FFF2-40B4-BE49-F238E27FC236}">
                  <a16:creationId xmlns="" xmlns:a16="http://schemas.microsoft.com/office/drawing/2014/main" id="{3F3C9E32-6D07-4C77-8395-737B985952C9}"/>
                </a:ext>
              </a:extLst>
            </p:cNvPr>
            <p:cNvSpPr>
              <a:spLocks/>
            </p:cNvSpPr>
            <p:nvPr/>
          </p:nvSpPr>
          <p:spPr bwMode="auto">
            <a:xfrm>
              <a:off x="1243921" y="1905127"/>
              <a:ext cx="114632" cy="77521"/>
            </a:xfrm>
            <a:custGeom>
              <a:avLst/>
              <a:gdLst>
                <a:gd name="T0" fmla="*/ 12 w 430"/>
                <a:gd name="T1" fmla="*/ 291 h 291"/>
                <a:gd name="T2" fmla="*/ 138 w 430"/>
                <a:gd name="T3" fmla="*/ 291 h 291"/>
                <a:gd name="T4" fmla="*/ 430 w 430"/>
                <a:gd name="T5" fmla="*/ 0 h 291"/>
                <a:gd name="T6" fmla="*/ 290 w 430"/>
                <a:gd name="T7" fmla="*/ 0 h 291"/>
                <a:gd name="T8" fmla="*/ 0 w 430"/>
                <a:gd name="T9" fmla="*/ 290 h 291"/>
                <a:gd name="T10" fmla="*/ 12 w 430"/>
                <a:gd name="T11" fmla="*/ 291 h 291"/>
              </a:gdLst>
              <a:ahLst/>
              <a:cxnLst>
                <a:cxn ang="0">
                  <a:pos x="T0" y="T1"/>
                </a:cxn>
                <a:cxn ang="0">
                  <a:pos x="T2" y="T3"/>
                </a:cxn>
                <a:cxn ang="0">
                  <a:pos x="T4" y="T5"/>
                </a:cxn>
                <a:cxn ang="0">
                  <a:pos x="T6" y="T7"/>
                </a:cxn>
                <a:cxn ang="0">
                  <a:pos x="T8" y="T9"/>
                </a:cxn>
                <a:cxn ang="0">
                  <a:pos x="T10" y="T11"/>
                </a:cxn>
              </a:cxnLst>
              <a:rect l="0" t="0" r="r" b="b"/>
              <a:pathLst>
                <a:path w="430" h="291">
                  <a:moveTo>
                    <a:pt x="12" y="291"/>
                  </a:moveTo>
                  <a:lnTo>
                    <a:pt x="138" y="291"/>
                  </a:lnTo>
                  <a:lnTo>
                    <a:pt x="430" y="0"/>
                  </a:lnTo>
                  <a:lnTo>
                    <a:pt x="290" y="0"/>
                  </a:lnTo>
                  <a:lnTo>
                    <a:pt x="0" y="290"/>
                  </a:lnTo>
                  <a:cubicBezTo>
                    <a:pt x="4" y="290"/>
                    <a:pt x="8" y="291"/>
                    <a:pt x="12" y="291"/>
                  </a:cubicBez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61" name="Freeform 54">
              <a:extLst>
                <a:ext uri="{FF2B5EF4-FFF2-40B4-BE49-F238E27FC236}">
                  <a16:creationId xmlns="" xmlns:a16="http://schemas.microsoft.com/office/drawing/2014/main" id="{7A1586D2-E978-4B80-84D9-5CEFE3C44672}"/>
                </a:ext>
              </a:extLst>
            </p:cNvPr>
            <p:cNvSpPr>
              <a:spLocks/>
            </p:cNvSpPr>
            <p:nvPr/>
          </p:nvSpPr>
          <p:spPr bwMode="auto">
            <a:xfrm>
              <a:off x="1208459" y="1905127"/>
              <a:ext cx="76697" cy="65975"/>
            </a:xfrm>
            <a:custGeom>
              <a:avLst/>
              <a:gdLst>
                <a:gd name="T0" fmla="*/ 42 w 288"/>
                <a:gd name="T1" fmla="*/ 247 h 247"/>
                <a:gd name="T2" fmla="*/ 288 w 288"/>
                <a:gd name="T3" fmla="*/ 0 h 247"/>
                <a:gd name="T4" fmla="*/ 149 w 288"/>
                <a:gd name="T5" fmla="*/ 0 h 247"/>
                <a:gd name="T6" fmla="*/ 0 w 288"/>
                <a:gd name="T7" fmla="*/ 148 h 247"/>
                <a:gd name="T8" fmla="*/ 42 w 288"/>
                <a:gd name="T9" fmla="*/ 247 h 247"/>
              </a:gdLst>
              <a:ahLst/>
              <a:cxnLst>
                <a:cxn ang="0">
                  <a:pos x="T0" y="T1"/>
                </a:cxn>
                <a:cxn ang="0">
                  <a:pos x="T2" y="T3"/>
                </a:cxn>
                <a:cxn ang="0">
                  <a:pos x="T4" y="T5"/>
                </a:cxn>
                <a:cxn ang="0">
                  <a:pos x="T6" y="T7"/>
                </a:cxn>
                <a:cxn ang="0">
                  <a:pos x="T8" y="T9"/>
                </a:cxn>
              </a:cxnLst>
              <a:rect l="0" t="0" r="r" b="b"/>
              <a:pathLst>
                <a:path w="288" h="247">
                  <a:moveTo>
                    <a:pt x="42" y="247"/>
                  </a:moveTo>
                  <a:lnTo>
                    <a:pt x="288" y="0"/>
                  </a:lnTo>
                  <a:lnTo>
                    <a:pt x="149" y="0"/>
                  </a:lnTo>
                  <a:lnTo>
                    <a:pt x="0" y="148"/>
                  </a:lnTo>
                  <a:cubicBezTo>
                    <a:pt x="1" y="187"/>
                    <a:pt x="17" y="221"/>
                    <a:pt x="42" y="247"/>
                  </a:cubicBez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62" name="Freeform 55">
              <a:extLst>
                <a:ext uri="{FF2B5EF4-FFF2-40B4-BE49-F238E27FC236}">
                  <a16:creationId xmlns="" xmlns:a16="http://schemas.microsoft.com/office/drawing/2014/main" id="{CA5612AE-C675-4F3D-8D78-E50C154FDA9C}"/>
                </a:ext>
              </a:extLst>
            </p:cNvPr>
            <p:cNvSpPr>
              <a:spLocks/>
            </p:cNvSpPr>
            <p:nvPr/>
          </p:nvSpPr>
          <p:spPr bwMode="auto">
            <a:xfrm>
              <a:off x="1316493" y="1905127"/>
              <a:ext cx="115457" cy="77521"/>
            </a:xfrm>
            <a:custGeom>
              <a:avLst/>
              <a:gdLst>
                <a:gd name="T0" fmla="*/ 431 w 431"/>
                <a:gd name="T1" fmla="*/ 0 h 291"/>
                <a:gd name="T2" fmla="*/ 291 w 431"/>
                <a:gd name="T3" fmla="*/ 0 h 291"/>
                <a:gd name="T4" fmla="*/ 0 w 431"/>
                <a:gd name="T5" fmla="*/ 291 h 291"/>
                <a:gd name="T6" fmla="*/ 139 w 431"/>
                <a:gd name="T7" fmla="*/ 291 h 291"/>
                <a:gd name="T8" fmla="*/ 431 w 431"/>
                <a:gd name="T9" fmla="*/ 0 h 291"/>
              </a:gdLst>
              <a:ahLst/>
              <a:cxnLst>
                <a:cxn ang="0">
                  <a:pos x="T0" y="T1"/>
                </a:cxn>
                <a:cxn ang="0">
                  <a:pos x="T2" y="T3"/>
                </a:cxn>
                <a:cxn ang="0">
                  <a:pos x="T4" y="T5"/>
                </a:cxn>
                <a:cxn ang="0">
                  <a:pos x="T6" y="T7"/>
                </a:cxn>
                <a:cxn ang="0">
                  <a:pos x="T8" y="T9"/>
                </a:cxn>
              </a:cxnLst>
              <a:rect l="0" t="0" r="r" b="b"/>
              <a:pathLst>
                <a:path w="431" h="291">
                  <a:moveTo>
                    <a:pt x="431" y="0"/>
                  </a:moveTo>
                  <a:lnTo>
                    <a:pt x="291" y="0"/>
                  </a:lnTo>
                  <a:lnTo>
                    <a:pt x="0" y="291"/>
                  </a:lnTo>
                  <a:lnTo>
                    <a:pt x="139" y="291"/>
                  </a:lnTo>
                  <a:lnTo>
                    <a:pt x="431" y="0"/>
                  </a:ln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63" name="Freeform 56">
              <a:extLst>
                <a:ext uri="{FF2B5EF4-FFF2-40B4-BE49-F238E27FC236}">
                  <a16:creationId xmlns="" xmlns:a16="http://schemas.microsoft.com/office/drawing/2014/main" id="{ACE6A1E2-3001-40BA-9F0F-FF0E1C592AEA}"/>
                </a:ext>
              </a:extLst>
            </p:cNvPr>
            <p:cNvSpPr>
              <a:spLocks/>
            </p:cNvSpPr>
            <p:nvPr/>
          </p:nvSpPr>
          <p:spPr bwMode="auto">
            <a:xfrm>
              <a:off x="1389891" y="1905127"/>
              <a:ext cx="115457" cy="77521"/>
            </a:xfrm>
            <a:custGeom>
              <a:avLst/>
              <a:gdLst>
                <a:gd name="T0" fmla="*/ 431 w 431"/>
                <a:gd name="T1" fmla="*/ 0 h 291"/>
                <a:gd name="T2" fmla="*/ 291 w 431"/>
                <a:gd name="T3" fmla="*/ 0 h 291"/>
                <a:gd name="T4" fmla="*/ 0 w 431"/>
                <a:gd name="T5" fmla="*/ 291 h 291"/>
                <a:gd name="T6" fmla="*/ 140 w 431"/>
                <a:gd name="T7" fmla="*/ 291 h 291"/>
                <a:gd name="T8" fmla="*/ 431 w 431"/>
                <a:gd name="T9" fmla="*/ 0 h 291"/>
              </a:gdLst>
              <a:ahLst/>
              <a:cxnLst>
                <a:cxn ang="0">
                  <a:pos x="T0" y="T1"/>
                </a:cxn>
                <a:cxn ang="0">
                  <a:pos x="T2" y="T3"/>
                </a:cxn>
                <a:cxn ang="0">
                  <a:pos x="T4" y="T5"/>
                </a:cxn>
                <a:cxn ang="0">
                  <a:pos x="T6" y="T7"/>
                </a:cxn>
                <a:cxn ang="0">
                  <a:pos x="T8" y="T9"/>
                </a:cxn>
              </a:cxnLst>
              <a:rect l="0" t="0" r="r" b="b"/>
              <a:pathLst>
                <a:path w="431" h="291">
                  <a:moveTo>
                    <a:pt x="431" y="0"/>
                  </a:moveTo>
                  <a:lnTo>
                    <a:pt x="291" y="0"/>
                  </a:lnTo>
                  <a:lnTo>
                    <a:pt x="0" y="291"/>
                  </a:lnTo>
                  <a:lnTo>
                    <a:pt x="140" y="291"/>
                  </a:lnTo>
                  <a:lnTo>
                    <a:pt x="431" y="0"/>
                  </a:ln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64" name="Freeform 57">
              <a:extLst>
                <a:ext uri="{FF2B5EF4-FFF2-40B4-BE49-F238E27FC236}">
                  <a16:creationId xmlns="" xmlns:a16="http://schemas.microsoft.com/office/drawing/2014/main" id="{F065AD66-258C-4C51-82C0-E50DE4D100BA}"/>
                </a:ext>
              </a:extLst>
            </p:cNvPr>
            <p:cNvSpPr>
              <a:spLocks/>
            </p:cNvSpPr>
            <p:nvPr/>
          </p:nvSpPr>
          <p:spPr bwMode="auto">
            <a:xfrm>
              <a:off x="1265363" y="1329494"/>
              <a:ext cx="102262" cy="312557"/>
            </a:xfrm>
            <a:custGeom>
              <a:avLst/>
              <a:gdLst>
                <a:gd name="T0" fmla="*/ 68 w 383"/>
                <a:gd name="T1" fmla="*/ 1172 h 1172"/>
                <a:gd name="T2" fmla="*/ 0 w 383"/>
                <a:gd name="T3" fmla="*/ 1154 h 1172"/>
                <a:gd name="T4" fmla="*/ 316 w 383"/>
                <a:gd name="T5" fmla="*/ 0 h 1172"/>
                <a:gd name="T6" fmla="*/ 383 w 383"/>
                <a:gd name="T7" fmla="*/ 19 h 1172"/>
                <a:gd name="T8" fmla="*/ 68 w 383"/>
                <a:gd name="T9" fmla="*/ 1172 h 1172"/>
              </a:gdLst>
              <a:ahLst/>
              <a:cxnLst>
                <a:cxn ang="0">
                  <a:pos x="T0" y="T1"/>
                </a:cxn>
                <a:cxn ang="0">
                  <a:pos x="T2" y="T3"/>
                </a:cxn>
                <a:cxn ang="0">
                  <a:pos x="T4" y="T5"/>
                </a:cxn>
                <a:cxn ang="0">
                  <a:pos x="T6" y="T7"/>
                </a:cxn>
                <a:cxn ang="0">
                  <a:pos x="T8" y="T9"/>
                </a:cxn>
              </a:cxnLst>
              <a:rect l="0" t="0" r="r" b="b"/>
              <a:pathLst>
                <a:path w="383" h="1172">
                  <a:moveTo>
                    <a:pt x="68" y="1172"/>
                  </a:moveTo>
                  <a:lnTo>
                    <a:pt x="0" y="1154"/>
                  </a:lnTo>
                  <a:lnTo>
                    <a:pt x="316" y="0"/>
                  </a:lnTo>
                  <a:lnTo>
                    <a:pt x="383" y="19"/>
                  </a:lnTo>
                  <a:lnTo>
                    <a:pt x="68" y="1172"/>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65" name="Freeform 58">
              <a:extLst>
                <a:ext uri="{FF2B5EF4-FFF2-40B4-BE49-F238E27FC236}">
                  <a16:creationId xmlns="" xmlns:a16="http://schemas.microsoft.com/office/drawing/2014/main" id="{5C1C7FDC-4589-4A06-957C-02841A4E94E8}"/>
                </a:ext>
              </a:extLst>
            </p:cNvPr>
            <p:cNvSpPr>
              <a:spLocks/>
            </p:cNvSpPr>
            <p:nvPr/>
          </p:nvSpPr>
          <p:spPr bwMode="auto">
            <a:xfrm>
              <a:off x="1347832" y="1329494"/>
              <a:ext cx="108859" cy="342246"/>
            </a:xfrm>
            <a:custGeom>
              <a:avLst/>
              <a:gdLst>
                <a:gd name="T0" fmla="*/ 341 w 408"/>
                <a:gd name="T1" fmla="*/ 1283 h 1283"/>
                <a:gd name="T2" fmla="*/ 0 w 408"/>
                <a:gd name="T3" fmla="*/ 18 h 1283"/>
                <a:gd name="T4" fmla="*/ 67 w 408"/>
                <a:gd name="T5" fmla="*/ 0 h 1283"/>
                <a:gd name="T6" fmla="*/ 408 w 408"/>
                <a:gd name="T7" fmla="*/ 1264 h 1283"/>
                <a:gd name="T8" fmla="*/ 341 w 408"/>
                <a:gd name="T9" fmla="*/ 1283 h 1283"/>
              </a:gdLst>
              <a:ahLst/>
              <a:cxnLst>
                <a:cxn ang="0">
                  <a:pos x="T0" y="T1"/>
                </a:cxn>
                <a:cxn ang="0">
                  <a:pos x="T2" y="T3"/>
                </a:cxn>
                <a:cxn ang="0">
                  <a:pos x="T4" y="T5"/>
                </a:cxn>
                <a:cxn ang="0">
                  <a:pos x="T6" y="T7"/>
                </a:cxn>
                <a:cxn ang="0">
                  <a:pos x="T8" y="T9"/>
                </a:cxn>
              </a:cxnLst>
              <a:rect l="0" t="0" r="r" b="b"/>
              <a:pathLst>
                <a:path w="408" h="1283">
                  <a:moveTo>
                    <a:pt x="341" y="1283"/>
                  </a:moveTo>
                  <a:lnTo>
                    <a:pt x="0" y="18"/>
                  </a:lnTo>
                  <a:lnTo>
                    <a:pt x="67" y="0"/>
                  </a:lnTo>
                  <a:lnTo>
                    <a:pt x="408" y="1264"/>
                  </a:lnTo>
                  <a:lnTo>
                    <a:pt x="341" y="1283"/>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66" name="Rectangle 59">
              <a:extLst>
                <a:ext uri="{FF2B5EF4-FFF2-40B4-BE49-F238E27FC236}">
                  <a16:creationId xmlns="" xmlns:a16="http://schemas.microsoft.com/office/drawing/2014/main" id="{57AEC9E1-B53A-4199-BFC2-A827CDE1DBE5}"/>
                </a:ext>
              </a:extLst>
            </p:cNvPr>
            <p:cNvSpPr>
              <a:spLocks noChangeArrowheads="1"/>
            </p:cNvSpPr>
            <p:nvPr/>
          </p:nvSpPr>
          <p:spPr bwMode="auto">
            <a:xfrm>
              <a:off x="1285156" y="1590919"/>
              <a:ext cx="145970" cy="18143"/>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67" name="Rectangle 60">
              <a:extLst>
                <a:ext uri="{FF2B5EF4-FFF2-40B4-BE49-F238E27FC236}">
                  <a16:creationId xmlns="" xmlns:a16="http://schemas.microsoft.com/office/drawing/2014/main" id="{1697A496-45A4-4DCB-B2D1-3E423CF61DA7}"/>
                </a:ext>
              </a:extLst>
            </p:cNvPr>
            <p:cNvSpPr>
              <a:spLocks noChangeArrowheads="1"/>
            </p:cNvSpPr>
            <p:nvPr/>
          </p:nvSpPr>
          <p:spPr bwMode="auto">
            <a:xfrm>
              <a:off x="1308246" y="1509276"/>
              <a:ext cx="99788" cy="18143"/>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68" name="Rectangle 61">
              <a:extLst>
                <a:ext uri="{FF2B5EF4-FFF2-40B4-BE49-F238E27FC236}">
                  <a16:creationId xmlns="" xmlns:a16="http://schemas.microsoft.com/office/drawing/2014/main" id="{BE957474-1852-495D-9893-F83C2CB6A412}"/>
                </a:ext>
              </a:extLst>
            </p:cNvPr>
            <p:cNvSpPr>
              <a:spLocks noChangeArrowheads="1"/>
            </p:cNvSpPr>
            <p:nvPr/>
          </p:nvSpPr>
          <p:spPr bwMode="auto">
            <a:xfrm>
              <a:off x="1322267" y="1440827"/>
              <a:ext cx="71748" cy="18968"/>
            </a:xfrm>
            <a:prstGeom prst="rect">
              <a:avLst/>
            </a:prstGeom>
            <a:solidFill>
              <a:srgbClr val="F4A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69" name="Freeform 62">
              <a:extLst>
                <a:ext uri="{FF2B5EF4-FFF2-40B4-BE49-F238E27FC236}">
                  <a16:creationId xmlns="" xmlns:a16="http://schemas.microsoft.com/office/drawing/2014/main" id="{FD1189A9-E845-4E09-9886-64C45BBAB239}"/>
                </a:ext>
              </a:extLst>
            </p:cNvPr>
            <p:cNvSpPr>
              <a:spLocks/>
            </p:cNvSpPr>
            <p:nvPr/>
          </p:nvSpPr>
          <p:spPr bwMode="auto">
            <a:xfrm>
              <a:off x="1289280" y="1511750"/>
              <a:ext cx="110508" cy="95664"/>
            </a:xfrm>
            <a:custGeom>
              <a:avLst/>
              <a:gdLst>
                <a:gd name="T0" fmla="*/ 44 w 413"/>
                <a:gd name="T1" fmla="*/ 360 h 360"/>
                <a:gd name="T2" fmla="*/ 0 w 413"/>
                <a:gd name="T3" fmla="*/ 306 h 360"/>
                <a:gd name="T4" fmla="*/ 369 w 413"/>
                <a:gd name="T5" fmla="*/ 0 h 360"/>
                <a:gd name="T6" fmla="*/ 413 w 413"/>
                <a:gd name="T7" fmla="*/ 53 h 360"/>
                <a:gd name="T8" fmla="*/ 44 w 413"/>
                <a:gd name="T9" fmla="*/ 360 h 360"/>
              </a:gdLst>
              <a:ahLst/>
              <a:cxnLst>
                <a:cxn ang="0">
                  <a:pos x="T0" y="T1"/>
                </a:cxn>
                <a:cxn ang="0">
                  <a:pos x="T2" y="T3"/>
                </a:cxn>
                <a:cxn ang="0">
                  <a:pos x="T4" y="T5"/>
                </a:cxn>
                <a:cxn ang="0">
                  <a:pos x="T6" y="T7"/>
                </a:cxn>
                <a:cxn ang="0">
                  <a:pos x="T8" y="T9"/>
                </a:cxn>
              </a:cxnLst>
              <a:rect l="0" t="0" r="r" b="b"/>
              <a:pathLst>
                <a:path w="413" h="360">
                  <a:moveTo>
                    <a:pt x="44" y="360"/>
                  </a:moveTo>
                  <a:lnTo>
                    <a:pt x="0" y="306"/>
                  </a:lnTo>
                  <a:lnTo>
                    <a:pt x="369" y="0"/>
                  </a:lnTo>
                  <a:lnTo>
                    <a:pt x="413" y="53"/>
                  </a:lnTo>
                  <a:lnTo>
                    <a:pt x="44" y="360"/>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70" name="Freeform 63">
              <a:extLst>
                <a:ext uri="{FF2B5EF4-FFF2-40B4-BE49-F238E27FC236}">
                  <a16:creationId xmlns="" xmlns:a16="http://schemas.microsoft.com/office/drawing/2014/main" id="{7DDB471D-E8B7-43D6-937D-1ABA7BCD62D8}"/>
                </a:ext>
              </a:extLst>
            </p:cNvPr>
            <p:cNvSpPr>
              <a:spLocks/>
            </p:cNvSpPr>
            <p:nvPr/>
          </p:nvSpPr>
          <p:spPr bwMode="auto">
            <a:xfrm>
              <a:off x="1309897" y="1443301"/>
              <a:ext cx="80819" cy="81645"/>
            </a:xfrm>
            <a:custGeom>
              <a:avLst/>
              <a:gdLst>
                <a:gd name="T0" fmla="*/ 50 w 304"/>
                <a:gd name="T1" fmla="*/ 305 h 305"/>
                <a:gd name="T2" fmla="*/ 0 w 304"/>
                <a:gd name="T3" fmla="*/ 256 h 305"/>
                <a:gd name="T4" fmla="*/ 254 w 304"/>
                <a:gd name="T5" fmla="*/ 0 h 305"/>
                <a:gd name="T6" fmla="*/ 304 w 304"/>
                <a:gd name="T7" fmla="*/ 49 h 305"/>
                <a:gd name="T8" fmla="*/ 50 w 304"/>
                <a:gd name="T9" fmla="*/ 305 h 305"/>
              </a:gdLst>
              <a:ahLst/>
              <a:cxnLst>
                <a:cxn ang="0">
                  <a:pos x="T0" y="T1"/>
                </a:cxn>
                <a:cxn ang="0">
                  <a:pos x="T2" y="T3"/>
                </a:cxn>
                <a:cxn ang="0">
                  <a:pos x="T4" y="T5"/>
                </a:cxn>
                <a:cxn ang="0">
                  <a:pos x="T6" y="T7"/>
                </a:cxn>
                <a:cxn ang="0">
                  <a:pos x="T8" y="T9"/>
                </a:cxn>
              </a:cxnLst>
              <a:rect l="0" t="0" r="r" b="b"/>
              <a:pathLst>
                <a:path w="304" h="305">
                  <a:moveTo>
                    <a:pt x="50" y="305"/>
                  </a:moveTo>
                  <a:lnTo>
                    <a:pt x="0" y="256"/>
                  </a:lnTo>
                  <a:lnTo>
                    <a:pt x="254" y="0"/>
                  </a:lnTo>
                  <a:lnTo>
                    <a:pt x="304" y="49"/>
                  </a:lnTo>
                  <a:lnTo>
                    <a:pt x="50" y="305"/>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71" name="Rectangle 64">
              <a:extLst>
                <a:ext uri="{FF2B5EF4-FFF2-40B4-BE49-F238E27FC236}">
                  <a16:creationId xmlns="" xmlns:a16="http://schemas.microsoft.com/office/drawing/2014/main" id="{93FA8975-C45A-4809-BD77-889D0C80640F}"/>
                </a:ext>
              </a:extLst>
            </p:cNvPr>
            <p:cNvSpPr>
              <a:spLocks noChangeArrowheads="1"/>
            </p:cNvSpPr>
            <p:nvPr/>
          </p:nvSpPr>
          <p:spPr bwMode="auto">
            <a:xfrm>
              <a:off x="1257941" y="1630504"/>
              <a:ext cx="116282" cy="274622"/>
            </a:xfrm>
            <a:prstGeom prst="rect">
              <a:avLst/>
            </a:prstGeom>
            <a:solidFill>
              <a:srgbClr val="CE8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72" name="Freeform 65">
              <a:extLst>
                <a:ext uri="{FF2B5EF4-FFF2-40B4-BE49-F238E27FC236}">
                  <a16:creationId xmlns="" xmlns:a16="http://schemas.microsoft.com/office/drawing/2014/main" id="{6AA3A4EC-C4E5-4328-9D72-E3C417974407}"/>
                </a:ext>
              </a:extLst>
            </p:cNvPr>
            <p:cNvSpPr>
              <a:spLocks/>
            </p:cNvSpPr>
            <p:nvPr/>
          </p:nvSpPr>
          <p:spPr bwMode="auto">
            <a:xfrm>
              <a:off x="1374222" y="1630504"/>
              <a:ext cx="175659" cy="274622"/>
            </a:xfrm>
            <a:custGeom>
              <a:avLst/>
              <a:gdLst>
                <a:gd name="T0" fmla="*/ 0 w 658"/>
                <a:gd name="T1" fmla="*/ 0 h 1031"/>
                <a:gd name="T2" fmla="*/ 239 w 658"/>
                <a:gd name="T3" fmla="*/ 64 h 1031"/>
                <a:gd name="T4" fmla="*/ 495 w 658"/>
                <a:gd name="T5" fmla="*/ 266 h 1031"/>
                <a:gd name="T6" fmla="*/ 636 w 658"/>
                <a:gd name="T7" fmla="*/ 526 h 1031"/>
                <a:gd name="T8" fmla="*/ 643 w 658"/>
                <a:gd name="T9" fmla="*/ 642 h 1031"/>
                <a:gd name="T10" fmla="*/ 491 w 658"/>
                <a:gd name="T11" fmla="*/ 1031 h 1031"/>
                <a:gd name="T12" fmla="*/ 0 w 658"/>
                <a:gd name="T13" fmla="*/ 1031 h 1031"/>
                <a:gd name="T14" fmla="*/ 0 w 658"/>
                <a:gd name="T15" fmla="*/ 0 h 10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031">
                  <a:moveTo>
                    <a:pt x="0" y="0"/>
                  </a:moveTo>
                  <a:lnTo>
                    <a:pt x="239" y="64"/>
                  </a:lnTo>
                  <a:cubicBezTo>
                    <a:pt x="348" y="94"/>
                    <a:pt x="441" y="167"/>
                    <a:pt x="495" y="266"/>
                  </a:cubicBezTo>
                  <a:lnTo>
                    <a:pt x="636" y="526"/>
                  </a:lnTo>
                  <a:cubicBezTo>
                    <a:pt x="655" y="562"/>
                    <a:pt x="658" y="604"/>
                    <a:pt x="643" y="642"/>
                  </a:cubicBezTo>
                  <a:lnTo>
                    <a:pt x="491" y="1031"/>
                  </a:lnTo>
                  <a:lnTo>
                    <a:pt x="0" y="1031"/>
                  </a:lnTo>
                  <a:lnTo>
                    <a:pt x="0" y="0"/>
                  </a:lnTo>
                  <a:close/>
                </a:path>
              </a:pathLst>
            </a:custGeom>
            <a:solidFill>
              <a:srgbClr val="F9A6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73" name="Rectangle 66">
              <a:extLst>
                <a:ext uri="{FF2B5EF4-FFF2-40B4-BE49-F238E27FC236}">
                  <a16:creationId xmlns="" xmlns:a16="http://schemas.microsoft.com/office/drawing/2014/main" id="{5FC2D30B-ECC4-4E7F-9A79-5ECE3139AEBD}"/>
                </a:ext>
              </a:extLst>
            </p:cNvPr>
            <p:cNvSpPr>
              <a:spLocks noChangeArrowheads="1"/>
            </p:cNvSpPr>
            <p:nvPr/>
          </p:nvSpPr>
          <p:spPr bwMode="auto">
            <a:xfrm>
              <a:off x="1274435" y="1669265"/>
              <a:ext cx="84118" cy="158341"/>
            </a:xfrm>
            <a:prstGeom prst="rect">
              <a:avLst/>
            </a:prstGeom>
            <a:solidFill>
              <a:srgbClr val="52E5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74" name="Freeform 67">
              <a:extLst>
                <a:ext uri="{FF2B5EF4-FFF2-40B4-BE49-F238E27FC236}">
                  <a16:creationId xmlns="" xmlns:a16="http://schemas.microsoft.com/office/drawing/2014/main" id="{4CD456B0-CE7E-4EE3-80DE-805E85492AD4}"/>
                </a:ext>
              </a:extLst>
            </p:cNvPr>
            <p:cNvSpPr>
              <a:spLocks/>
            </p:cNvSpPr>
            <p:nvPr/>
          </p:nvSpPr>
          <p:spPr bwMode="auto">
            <a:xfrm>
              <a:off x="1398963" y="1668440"/>
              <a:ext cx="125353" cy="159165"/>
            </a:xfrm>
            <a:custGeom>
              <a:avLst/>
              <a:gdLst>
                <a:gd name="T0" fmla="*/ 409 w 472"/>
                <a:gd name="T1" fmla="*/ 595 h 595"/>
                <a:gd name="T2" fmla="*/ 462 w 472"/>
                <a:gd name="T3" fmla="*/ 461 h 595"/>
                <a:gd name="T4" fmla="*/ 456 w 472"/>
                <a:gd name="T5" fmla="*/ 378 h 595"/>
                <a:gd name="T6" fmla="*/ 355 w 472"/>
                <a:gd name="T7" fmla="*/ 191 h 595"/>
                <a:gd name="T8" fmla="*/ 172 w 472"/>
                <a:gd name="T9" fmla="*/ 47 h 595"/>
                <a:gd name="T10" fmla="*/ 0 w 472"/>
                <a:gd name="T11" fmla="*/ 0 h 595"/>
                <a:gd name="T12" fmla="*/ 0 w 472"/>
                <a:gd name="T13" fmla="*/ 595 h 595"/>
                <a:gd name="T14" fmla="*/ 409 w 472"/>
                <a:gd name="T15" fmla="*/ 595 h 5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2" h="595">
                  <a:moveTo>
                    <a:pt x="409" y="595"/>
                  </a:moveTo>
                  <a:lnTo>
                    <a:pt x="462" y="461"/>
                  </a:lnTo>
                  <a:cubicBezTo>
                    <a:pt x="472" y="434"/>
                    <a:pt x="470" y="404"/>
                    <a:pt x="456" y="378"/>
                  </a:cubicBezTo>
                  <a:lnTo>
                    <a:pt x="355" y="191"/>
                  </a:lnTo>
                  <a:cubicBezTo>
                    <a:pt x="316" y="120"/>
                    <a:pt x="250" y="68"/>
                    <a:pt x="172" y="47"/>
                  </a:cubicBezTo>
                  <a:lnTo>
                    <a:pt x="0" y="0"/>
                  </a:lnTo>
                  <a:lnTo>
                    <a:pt x="0" y="595"/>
                  </a:lnTo>
                  <a:lnTo>
                    <a:pt x="409" y="595"/>
                  </a:lnTo>
                  <a:close/>
                </a:path>
              </a:pathLst>
            </a:custGeom>
            <a:solidFill>
              <a:srgbClr val="44B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75" name="Freeform 68">
              <a:extLst>
                <a:ext uri="{FF2B5EF4-FFF2-40B4-BE49-F238E27FC236}">
                  <a16:creationId xmlns="" xmlns:a16="http://schemas.microsoft.com/office/drawing/2014/main" id="{5A949822-6DC4-4DC5-ABCA-0ECCD37D189B}"/>
                </a:ext>
              </a:extLst>
            </p:cNvPr>
            <p:cNvSpPr>
              <a:spLocks/>
            </p:cNvSpPr>
            <p:nvPr/>
          </p:nvSpPr>
          <p:spPr bwMode="auto">
            <a:xfrm>
              <a:off x="1347832" y="1309701"/>
              <a:ext cx="1007769" cy="307609"/>
            </a:xfrm>
            <a:custGeom>
              <a:avLst/>
              <a:gdLst>
                <a:gd name="T0" fmla="*/ 3740 w 3779"/>
                <a:gd name="T1" fmla="*/ 1155 h 1155"/>
                <a:gd name="T2" fmla="*/ 3730 w 3779"/>
                <a:gd name="T3" fmla="*/ 1154 h 1155"/>
                <a:gd name="T4" fmla="*/ 29 w 3779"/>
                <a:gd name="T5" fmla="*/ 73 h 1155"/>
                <a:gd name="T6" fmla="*/ 5 w 3779"/>
                <a:gd name="T7" fmla="*/ 30 h 1155"/>
                <a:gd name="T8" fmla="*/ 48 w 3779"/>
                <a:gd name="T9" fmla="*/ 6 h 1155"/>
                <a:gd name="T10" fmla="*/ 3750 w 3779"/>
                <a:gd name="T11" fmla="*/ 1087 h 1155"/>
                <a:gd name="T12" fmla="*/ 3774 w 3779"/>
                <a:gd name="T13" fmla="*/ 1130 h 1155"/>
                <a:gd name="T14" fmla="*/ 3740 w 3779"/>
                <a:gd name="T15" fmla="*/ 1155 h 1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9" h="1155">
                  <a:moveTo>
                    <a:pt x="3740" y="1155"/>
                  </a:moveTo>
                  <a:cubicBezTo>
                    <a:pt x="3737" y="1155"/>
                    <a:pt x="3733" y="1155"/>
                    <a:pt x="3730" y="1154"/>
                  </a:cubicBezTo>
                  <a:lnTo>
                    <a:pt x="29" y="73"/>
                  </a:lnTo>
                  <a:cubicBezTo>
                    <a:pt x="10" y="68"/>
                    <a:pt x="0" y="48"/>
                    <a:pt x="5" y="30"/>
                  </a:cubicBezTo>
                  <a:cubicBezTo>
                    <a:pt x="11" y="11"/>
                    <a:pt x="30" y="0"/>
                    <a:pt x="48" y="6"/>
                  </a:cubicBezTo>
                  <a:lnTo>
                    <a:pt x="3750" y="1087"/>
                  </a:lnTo>
                  <a:cubicBezTo>
                    <a:pt x="3768" y="1092"/>
                    <a:pt x="3779" y="1112"/>
                    <a:pt x="3774" y="1130"/>
                  </a:cubicBezTo>
                  <a:cubicBezTo>
                    <a:pt x="3769" y="1145"/>
                    <a:pt x="3755" y="1155"/>
                    <a:pt x="3740" y="1155"/>
                  </a:cubicBezTo>
                  <a:close/>
                </a:path>
              </a:pathLst>
            </a:custGeom>
            <a:solidFill>
              <a:srgbClr val="393A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76" name="Freeform 69">
              <a:extLst>
                <a:ext uri="{FF2B5EF4-FFF2-40B4-BE49-F238E27FC236}">
                  <a16:creationId xmlns="" xmlns:a16="http://schemas.microsoft.com/office/drawing/2014/main" id="{23994156-86F6-4238-98EC-8E4DDCCA9122}"/>
                </a:ext>
              </a:extLst>
            </p:cNvPr>
            <p:cNvSpPr>
              <a:spLocks/>
            </p:cNvSpPr>
            <p:nvPr/>
          </p:nvSpPr>
          <p:spPr bwMode="auto">
            <a:xfrm>
              <a:off x="824979" y="1309701"/>
              <a:ext cx="543470" cy="307609"/>
            </a:xfrm>
            <a:custGeom>
              <a:avLst/>
              <a:gdLst>
                <a:gd name="T0" fmla="*/ 40 w 2038"/>
                <a:gd name="T1" fmla="*/ 1156 h 1156"/>
                <a:gd name="T2" fmla="*/ 9 w 2038"/>
                <a:gd name="T3" fmla="*/ 1138 h 1156"/>
                <a:gd name="T4" fmla="*/ 23 w 2038"/>
                <a:gd name="T5" fmla="*/ 1091 h 1156"/>
                <a:gd name="T6" fmla="*/ 1981 w 2038"/>
                <a:gd name="T7" fmla="*/ 10 h 1156"/>
                <a:gd name="T8" fmla="*/ 2029 w 2038"/>
                <a:gd name="T9" fmla="*/ 23 h 1156"/>
                <a:gd name="T10" fmla="*/ 2015 w 2038"/>
                <a:gd name="T11" fmla="*/ 71 h 1156"/>
                <a:gd name="T12" fmla="*/ 56 w 2038"/>
                <a:gd name="T13" fmla="*/ 1152 h 1156"/>
                <a:gd name="T14" fmla="*/ 40 w 2038"/>
                <a:gd name="T15" fmla="*/ 1156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8" h="1156">
                  <a:moveTo>
                    <a:pt x="40" y="1156"/>
                  </a:moveTo>
                  <a:cubicBezTo>
                    <a:pt x="27" y="1156"/>
                    <a:pt x="15" y="1150"/>
                    <a:pt x="9" y="1138"/>
                  </a:cubicBezTo>
                  <a:cubicBezTo>
                    <a:pt x="0" y="1121"/>
                    <a:pt x="6" y="1100"/>
                    <a:pt x="23" y="1091"/>
                  </a:cubicBezTo>
                  <a:lnTo>
                    <a:pt x="1981" y="10"/>
                  </a:lnTo>
                  <a:cubicBezTo>
                    <a:pt x="1998" y="0"/>
                    <a:pt x="2020" y="7"/>
                    <a:pt x="2029" y="23"/>
                  </a:cubicBezTo>
                  <a:cubicBezTo>
                    <a:pt x="2038" y="40"/>
                    <a:pt x="2032" y="62"/>
                    <a:pt x="2015" y="71"/>
                  </a:cubicBezTo>
                  <a:lnTo>
                    <a:pt x="56" y="1152"/>
                  </a:lnTo>
                  <a:cubicBezTo>
                    <a:pt x="51" y="1155"/>
                    <a:pt x="45" y="1156"/>
                    <a:pt x="40" y="1156"/>
                  </a:cubicBezTo>
                  <a:close/>
                </a:path>
              </a:pathLst>
            </a:custGeom>
            <a:solidFill>
              <a:srgbClr val="393A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77" name="Freeform 70">
              <a:extLst>
                <a:ext uri="{FF2B5EF4-FFF2-40B4-BE49-F238E27FC236}">
                  <a16:creationId xmlns="" xmlns:a16="http://schemas.microsoft.com/office/drawing/2014/main" id="{8954DB27-91B7-4CAE-A0AD-16530E5FE195}"/>
                </a:ext>
              </a:extLst>
            </p:cNvPr>
            <p:cNvSpPr>
              <a:spLocks/>
            </p:cNvSpPr>
            <p:nvPr/>
          </p:nvSpPr>
          <p:spPr bwMode="auto">
            <a:xfrm>
              <a:off x="1159804" y="1606590"/>
              <a:ext cx="52780" cy="93190"/>
            </a:xfrm>
            <a:custGeom>
              <a:avLst/>
              <a:gdLst>
                <a:gd name="T0" fmla="*/ 167 w 198"/>
                <a:gd name="T1" fmla="*/ 351 h 351"/>
                <a:gd name="T2" fmla="*/ 0 w 198"/>
                <a:gd name="T3" fmla="*/ 15 h 351"/>
                <a:gd name="T4" fmla="*/ 32 w 198"/>
                <a:gd name="T5" fmla="*/ 0 h 351"/>
                <a:gd name="T6" fmla="*/ 198 w 198"/>
                <a:gd name="T7" fmla="*/ 335 h 351"/>
                <a:gd name="T8" fmla="*/ 167 w 198"/>
                <a:gd name="T9" fmla="*/ 351 h 351"/>
              </a:gdLst>
              <a:ahLst/>
              <a:cxnLst>
                <a:cxn ang="0">
                  <a:pos x="T0" y="T1"/>
                </a:cxn>
                <a:cxn ang="0">
                  <a:pos x="T2" y="T3"/>
                </a:cxn>
                <a:cxn ang="0">
                  <a:pos x="T4" y="T5"/>
                </a:cxn>
                <a:cxn ang="0">
                  <a:pos x="T6" y="T7"/>
                </a:cxn>
                <a:cxn ang="0">
                  <a:pos x="T8" y="T9"/>
                </a:cxn>
              </a:cxnLst>
              <a:rect l="0" t="0" r="r" b="b"/>
              <a:pathLst>
                <a:path w="198" h="351">
                  <a:moveTo>
                    <a:pt x="167" y="351"/>
                  </a:moveTo>
                  <a:lnTo>
                    <a:pt x="0" y="15"/>
                  </a:lnTo>
                  <a:lnTo>
                    <a:pt x="32" y="0"/>
                  </a:lnTo>
                  <a:lnTo>
                    <a:pt x="198" y="335"/>
                  </a:lnTo>
                  <a:lnTo>
                    <a:pt x="167"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78" name="Freeform 71">
              <a:extLst>
                <a:ext uri="{FF2B5EF4-FFF2-40B4-BE49-F238E27FC236}">
                  <a16:creationId xmlns="" xmlns:a16="http://schemas.microsoft.com/office/drawing/2014/main" id="{9F7C89BF-377B-4F70-BD37-C3038EE815B7}"/>
                </a:ext>
              </a:extLst>
            </p:cNvPr>
            <p:cNvSpPr>
              <a:spLocks/>
            </p:cNvSpPr>
            <p:nvPr/>
          </p:nvSpPr>
          <p:spPr bwMode="auto">
            <a:xfrm>
              <a:off x="1116919" y="1606590"/>
              <a:ext cx="52780" cy="93190"/>
            </a:xfrm>
            <a:custGeom>
              <a:avLst/>
              <a:gdLst>
                <a:gd name="T0" fmla="*/ 31 w 197"/>
                <a:gd name="T1" fmla="*/ 351 h 351"/>
                <a:gd name="T2" fmla="*/ 0 w 197"/>
                <a:gd name="T3" fmla="*/ 335 h 351"/>
                <a:gd name="T4" fmla="*/ 166 w 197"/>
                <a:gd name="T5" fmla="*/ 0 h 351"/>
                <a:gd name="T6" fmla="*/ 197 w 197"/>
                <a:gd name="T7" fmla="*/ 15 h 351"/>
                <a:gd name="T8" fmla="*/ 31 w 197"/>
                <a:gd name="T9" fmla="*/ 351 h 351"/>
              </a:gdLst>
              <a:ahLst/>
              <a:cxnLst>
                <a:cxn ang="0">
                  <a:pos x="T0" y="T1"/>
                </a:cxn>
                <a:cxn ang="0">
                  <a:pos x="T2" y="T3"/>
                </a:cxn>
                <a:cxn ang="0">
                  <a:pos x="T4" y="T5"/>
                </a:cxn>
                <a:cxn ang="0">
                  <a:pos x="T6" y="T7"/>
                </a:cxn>
                <a:cxn ang="0">
                  <a:pos x="T8" y="T9"/>
                </a:cxn>
              </a:cxnLst>
              <a:rect l="0" t="0" r="r" b="b"/>
              <a:pathLst>
                <a:path w="197" h="351">
                  <a:moveTo>
                    <a:pt x="31" y="351"/>
                  </a:moveTo>
                  <a:lnTo>
                    <a:pt x="0" y="335"/>
                  </a:lnTo>
                  <a:lnTo>
                    <a:pt x="166" y="0"/>
                  </a:lnTo>
                  <a:lnTo>
                    <a:pt x="197" y="15"/>
                  </a:lnTo>
                  <a:lnTo>
                    <a:pt x="31"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79" name="Freeform 72">
              <a:extLst>
                <a:ext uri="{FF2B5EF4-FFF2-40B4-BE49-F238E27FC236}">
                  <a16:creationId xmlns="" xmlns:a16="http://schemas.microsoft.com/office/drawing/2014/main" id="{C055706D-58F2-4106-9055-7750F4B9F837}"/>
                </a:ext>
              </a:extLst>
            </p:cNvPr>
            <p:cNvSpPr>
              <a:spLocks/>
            </p:cNvSpPr>
            <p:nvPr/>
          </p:nvSpPr>
          <p:spPr bwMode="auto">
            <a:xfrm>
              <a:off x="1072387" y="1606590"/>
              <a:ext cx="52780" cy="93190"/>
            </a:xfrm>
            <a:custGeom>
              <a:avLst/>
              <a:gdLst>
                <a:gd name="T0" fmla="*/ 167 w 198"/>
                <a:gd name="T1" fmla="*/ 351 h 351"/>
                <a:gd name="T2" fmla="*/ 0 w 198"/>
                <a:gd name="T3" fmla="*/ 15 h 351"/>
                <a:gd name="T4" fmla="*/ 32 w 198"/>
                <a:gd name="T5" fmla="*/ 0 h 351"/>
                <a:gd name="T6" fmla="*/ 198 w 198"/>
                <a:gd name="T7" fmla="*/ 335 h 351"/>
                <a:gd name="T8" fmla="*/ 167 w 198"/>
                <a:gd name="T9" fmla="*/ 351 h 351"/>
              </a:gdLst>
              <a:ahLst/>
              <a:cxnLst>
                <a:cxn ang="0">
                  <a:pos x="T0" y="T1"/>
                </a:cxn>
                <a:cxn ang="0">
                  <a:pos x="T2" y="T3"/>
                </a:cxn>
                <a:cxn ang="0">
                  <a:pos x="T4" y="T5"/>
                </a:cxn>
                <a:cxn ang="0">
                  <a:pos x="T6" y="T7"/>
                </a:cxn>
                <a:cxn ang="0">
                  <a:pos x="T8" y="T9"/>
                </a:cxn>
              </a:cxnLst>
              <a:rect l="0" t="0" r="r" b="b"/>
              <a:pathLst>
                <a:path w="198" h="351">
                  <a:moveTo>
                    <a:pt x="167" y="351"/>
                  </a:moveTo>
                  <a:lnTo>
                    <a:pt x="0" y="15"/>
                  </a:lnTo>
                  <a:lnTo>
                    <a:pt x="32" y="0"/>
                  </a:lnTo>
                  <a:lnTo>
                    <a:pt x="198" y="335"/>
                  </a:lnTo>
                  <a:lnTo>
                    <a:pt x="167"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80" name="Freeform 73">
              <a:extLst>
                <a:ext uri="{FF2B5EF4-FFF2-40B4-BE49-F238E27FC236}">
                  <a16:creationId xmlns="" xmlns:a16="http://schemas.microsoft.com/office/drawing/2014/main" id="{B308D353-6EF3-484D-A95A-1D9629C838AF}"/>
                </a:ext>
              </a:extLst>
            </p:cNvPr>
            <p:cNvSpPr>
              <a:spLocks/>
            </p:cNvSpPr>
            <p:nvPr/>
          </p:nvSpPr>
          <p:spPr bwMode="auto">
            <a:xfrm>
              <a:off x="1029502" y="1606590"/>
              <a:ext cx="52780" cy="93190"/>
            </a:xfrm>
            <a:custGeom>
              <a:avLst/>
              <a:gdLst>
                <a:gd name="T0" fmla="*/ 31 w 197"/>
                <a:gd name="T1" fmla="*/ 351 h 351"/>
                <a:gd name="T2" fmla="*/ 0 w 197"/>
                <a:gd name="T3" fmla="*/ 335 h 351"/>
                <a:gd name="T4" fmla="*/ 166 w 197"/>
                <a:gd name="T5" fmla="*/ 0 h 351"/>
                <a:gd name="T6" fmla="*/ 197 w 197"/>
                <a:gd name="T7" fmla="*/ 15 h 351"/>
                <a:gd name="T8" fmla="*/ 31 w 197"/>
                <a:gd name="T9" fmla="*/ 351 h 351"/>
              </a:gdLst>
              <a:ahLst/>
              <a:cxnLst>
                <a:cxn ang="0">
                  <a:pos x="T0" y="T1"/>
                </a:cxn>
                <a:cxn ang="0">
                  <a:pos x="T2" y="T3"/>
                </a:cxn>
                <a:cxn ang="0">
                  <a:pos x="T4" y="T5"/>
                </a:cxn>
                <a:cxn ang="0">
                  <a:pos x="T6" y="T7"/>
                </a:cxn>
                <a:cxn ang="0">
                  <a:pos x="T8" y="T9"/>
                </a:cxn>
              </a:cxnLst>
              <a:rect l="0" t="0" r="r" b="b"/>
              <a:pathLst>
                <a:path w="197" h="351">
                  <a:moveTo>
                    <a:pt x="31" y="351"/>
                  </a:moveTo>
                  <a:lnTo>
                    <a:pt x="0" y="335"/>
                  </a:lnTo>
                  <a:lnTo>
                    <a:pt x="166" y="0"/>
                  </a:lnTo>
                  <a:lnTo>
                    <a:pt x="197" y="15"/>
                  </a:lnTo>
                  <a:lnTo>
                    <a:pt x="31"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81" name="Freeform 74">
              <a:extLst>
                <a:ext uri="{FF2B5EF4-FFF2-40B4-BE49-F238E27FC236}">
                  <a16:creationId xmlns="" xmlns:a16="http://schemas.microsoft.com/office/drawing/2014/main" id="{5C3F8836-22F5-405A-B21A-52B2B8A524C9}"/>
                </a:ext>
              </a:extLst>
            </p:cNvPr>
            <p:cNvSpPr>
              <a:spLocks/>
            </p:cNvSpPr>
            <p:nvPr/>
          </p:nvSpPr>
          <p:spPr bwMode="auto">
            <a:xfrm>
              <a:off x="984970" y="1606590"/>
              <a:ext cx="52780" cy="93190"/>
            </a:xfrm>
            <a:custGeom>
              <a:avLst/>
              <a:gdLst>
                <a:gd name="T0" fmla="*/ 167 w 198"/>
                <a:gd name="T1" fmla="*/ 351 h 351"/>
                <a:gd name="T2" fmla="*/ 0 w 198"/>
                <a:gd name="T3" fmla="*/ 15 h 351"/>
                <a:gd name="T4" fmla="*/ 32 w 198"/>
                <a:gd name="T5" fmla="*/ 0 h 351"/>
                <a:gd name="T6" fmla="*/ 198 w 198"/>
                <a:gd name="T7" fmla="*/ 335 h 351"/>
                <a:gd name="T8" fmla="*/ 167 w 198"/>
                <a:gd name="T9" fmla="*/ 351 h 351"/>
              </a:gdLst>
              <a:ahLst/>
              <a:cxnLst>
                <a:cxn ang="0">
                  <a:pos x="T0" y="T1"/>
                </a:cxn>
                <a:cxn ang="0">
                  <a:pos x="T2" y="T3"/>
                </a:cxn>
                <a:cxn ang="0">
                  <a:pos x="T4" y="T5"/>
                </a:cxn>
                <a:cxn ang="0">
                  <a:pos x="T6" y="T7"/>
                </a:cxn>
                <a:cxn ang="0">
                  <a:pos x="T8" y="T9"/>
                </a:cxn>
              </a:cxnLst>
              <a:rect l="0" t="0" r="r" b="b"/>
              <a:pathLst>
                <a:path w="198" h="351">
                  <a:moveTo>
                    <a:pt x="167" y="351"/>
                  </a:moveTo>
                  <a:lnTo>
                    <a:pt x="0" y="15"/>
                  </a:lnTo>
                  <a:lnTo>
                    <a:pt x="32" y="0"/>
                  </a:lnTo>
                  <a:lnTo>
                    <a:pt x="198" y="335"/>
                  </a:lnTo>
                  <a:lnTo>
                    <a:pt x="167"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82" name="Freeform 75">
              <a:extLst>
                <a:ext uri="{FF2B5EF4-FFF2-40B4-BE49-F238E27FC236}">
                  <a16:creationId xmlns="" xmlns:a16="http://schemas.microsoft.com/office/drawing/2014/main" id="{FCD6BFB1-60FF-4402-BC62-C552BC4F4E78}"/>
                </a:ext>
              </a:extLst>
            </p:cNvPr>
            <p:cNvSpPr>
              <a:spLocks/>
            </p:cNvSpPr>
            <p:nvPr/>
          </p:nvSpPr>
          <p:spPr bwMode="auto">
            <a:xfrm>
              <a:off x="942085" y="1606590"/>
              <a:ext cx="52780" cy="93190"/>
            </a:xfrm>
            <a:custGeom>
              <a:avLst/>
              <a:gdLst>
                <a:gd name="T0" fmla="*/ 32 w 198"/>
                <a:gd name="T1" fmla="*/ 351 h 351"/>
                <a:gd name="T2" fmla="*/ 0 w 198"/>
                <a:gd name="T3" fmla="*/ 335 h 351"/>
                <a:gd name="T4" fmla="*/ 167 w 198"/>
                <a:gd name="T5" fmla="*/ 0 h 351"/>
                <a:gd name="T6" fmla="*/ 198 w 198"/>
                <a:gd name="T7" fmla="*/ 15 h 351"/>
                <a:gd name="T8" fmla="*/ 32 w 198"/>
                <a:gd name="T9" fmla="*/ 351 h 351"/>
              </a:gdLst>
              <a:ahLst/>
              <a:cxnLst>
                <a:cxn ang="0">
                  <a:pos x="T0" y="T1"/>
                </a:cxn>
                <a:cxn ang="0">
                  <a:pos x="T2" y="T3"/>
                </a:cxn>
                <a:cxn ang="0">
                  <a:pos x="T4" y="T5"/>
                </a:cxn>
                <a:cxn ang="0">
                  <a:pos x="T6" y="T7"/>
                </a:cxn>
                <a:cxn ang="0">
                  <a:pos x="T8" y="T9"/>
                </a:cxn>
              </a:cxnLst>
              <a:rect l="0" t="0" r="r" b="b"/>
              <a:pathLst>
                <a:path w="198" h="351">
                  <a:moveTo>
                    <a:pt x="32" y="351"/>
                  </a:moveTo>
                  <a:lnTo>
                    <a:pt x="0" y="335"/>
                  </a:lnTo>
                  <a:lnTo>
                    <a:pt x="167" y="0"/>
                  </a:lnTo>
                  <a:lnTo>
                    <a:pt x="198" y="15"/>
                  </a:lnTo>
                  <a:lnTo>
                    <a:pt x="32"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83" name="Freeform 76">
              <a:extLst>
                <a:ext uri="{FF2B5EF4-FFF2-40B4-BE49-F238E27FC236}">
                  <a16:creationId xmlns="" xmlns:a16="http://schemas.microsoft.com/office/drawing/2014/main" id="{5C133C7D-0619-4294-8D63-07AD72CD02B6}"/>
                </a:ext>
              </a:extLst>
            </p:cNvPr>
            <p:cNvSpPr>
              <a:spLocks/>
            </p:cNvSpPr>
            <p:nvPr/>
          </p:nvSpPr>
          <p:spPr bwMode="auto">
            <a:xfrm>
              <a:off x="898378" y="1606590"/>
              <a:ext cx="52780" cy="93190"/>
            </a:xfrm>
            <a:custGeom>
              <a:avLst/>
              <a:gdLst>
                <a:gd name="T0" fmla="*/ 166 w 198"/>
                <a:gd name="T1" fmla="*/ 351 h 351"/>
                <a:gd name="T2" fmla="*/ 0 w 198"/>
                <a:gd name="T3" fmla="*/ 15 h 351"/>
                <a:gd name="T4" fmla="*/ 31 w 198"/>
                <a:gd name="T5" fmla="*/ 0 h 351"/>
                <a:gd name="T6" fmla="*/ 198 w 198"/>
                <a:gd name="T7" fmla="*/ 335 h 351"/>
                <a:gd name="T8" fmla="*/ 166 w 198"/>
                <a:gd name="T9" fmla="*/ 351 h 351"/>
              </a:gdLst>
              <a:ahLst/>
              <a:cxnLst>
                <a:cxn ang="0">
                  <a:pos x="T0" y="T1"/>
                </a:cxn>
                <a:cxn ang="0">
                  <a:pos x="T2" y="T3"/>
                </a:cxn>
                <a:cxn ang="0">
                  <a:pos x="T4" y="T5"/>
                </a:cxn>
                <a:cxn ang="0">
                  <a:pos x="T6" y="T7"/>
                </a:cxn>
                <a:cxn ang="0">
                  <a:pos x="T8" y="T9"/>
                </a:cxn>
              </a:cxnLst>
              <a:rect l="0" t="0" r="r" b="b"/>
              <a:pathLst>
                <a:path w="198" h="351">
                  <a:moveTo>
                    <a:pt x="166" y="351"/>
                  </a:moveTo>
                  <a:lnTo>
                    <a:pt x="0" y="15"/>
                  </a:lnTo>
                  <a:lnTo>
                    <a:pt x="31" y="0"/>
                  </a:lnTo>
                  <a:lnTo>
                    <a:pt x="198" y="335"/>
                  </a:lnTo>
                  <a:lnTo>
                    <a:pt x="166"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84" name="Freeform 77">
              <a:extLst>
                <a:ext uri="{FF2B5EF4-FFF2-40B4-BE49-F238E27FC236}">
                  <a16:creationId xmlns="" xmlns:a16="http://schemas.microsoft.com/office/drawing/2014/main" id="{0C6B1E49-986A-41A5-8A7A-BDA4BD4B63ED}"/>
                </a:ext>
              </a:extLst>
            </p:cNvPr>
            <p:cNvSpPr>
              <a:spLocks/>
            </p:cNvSpPr>
            <p:nvPr/>
          </p:nvSpPr>
          <p:spPr bwMode="auto">
            <a:xfrm>
              <a:off x="855494" y="1606590"/>
              <a:ext cx="52780" cy="93190"/>
            </a:xfrm>
            <a:custGeom>
              <a:avLst/>
              <a:gdLst>
                <a:gd name="T0" fmla="*/ 32 w 198"/>
                <a:gd name="T1" fmla="*/ 351 h 351"/>
                <a:gd name="T2" fmla="*/ 0 w 198"/>
                <a:gd name="T3" fmla="*/ 335 h 351"/>
                <a:gd name="T4" fmla="*/ 167 w 198"/>
                <a:gd name="T5" fmla="*/ 0 h 351"/>
                <a:gd name="T6" fmla="*/ 198 w 198"/>
                <a:gd name="T7" fmla="*/ 15 h 351"/>
                <a:gd name="T8" fmla="*/ 32 w 198"/>
                <a:gd name="T9" fmla="*/ 351 h 351"/>
              </a:gdLst>
              <a:ahLst/>
              <a:cxnLst>
                <a:cxn ang="0">
                  <a:pos x="T0" y="T1"/>
                </a:cxn>
                <a:cxn ang="0">
                  <a:pos x="T2" y="T3"/>
                </a:cxn>
                <a:cxn ang="0">
                  <a:pos x="T4" y="T5"/>
                </a:cxn>
                <a:cxn ang="0">
                  <a:pos x="T6" y="T7"/>
                </a:cxn>
                <a:cxn ang="0">
                  <a:pos x="T8" y="T9"/>
                </a:cxn>
              </a:cxnLst>
              <a:rect l="0" t="0" r="r" b="b"/>
              <a:pathLst>
                <a:path w="198" h="351">
                  <a:moveTo>
                    <a:pt x="32" y="351"/>
                  </a:moveTo>
                  <a:lnTo>
                    <a:pt x="0" y="335"/>
                  </a:lnTo>
                  <a:lnTo>
                    <a:pt x="167" y="0"/>
                  </a:lnTo>
                  <a:lnTo>
                    <a:pt x="198" y="15"/>
                  </a:lnTo>
                  <a:lnTo>
                    <a:pt x="32"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85" name="Freeform 78">
              <a:extLst>
                <a:ext uri="{FF2B5EF4-FFF2-40B4-BE49-F238E27FC236}">
                  <a16:creationId xmlns="" xmlns:a16="http://schemas.microsoft.com/office/drawing/2014/main" id="{85609F40-6395-419E-9120-4CA8DA6A1F3D}"/>
                </a:ext>
              </a:extLst>
            </p:cNvPr>
            <p:cNvSpPr>
              <a:spLocks/>
            </p:cNvSpPr>
            <p:nvPr/>
          </p:nvSpPr>
          <p:spPr bwMode="auto">
            <a:xfrm>
              <a:off x="810961" y="1606590"/>
              <a:ext cx="52780" cy="93190"/>
            </a:xfrm>
            <a:custGeom>
              <a:avLst/>
              <a:gdLst>
                <a:gd name="T0" fmla="*/ 166 w 198"/>
                <a:gd name="T1" fmla="*/ 351 h 351"/>
                <a:gd name="T2" fmla="*/ 0 w 198"/>
                <a:gd name="T3" fmla="*/ 15 h 351"/>
                <a:gd name="T4" fmla="*/ 31 w 198"/>
                <a:gd name="T5" fmla="*/ 0 h 351"/>
                <a:gd name="T6" fmla="*/ 198 w 198"/>
                <a:gd name="T7" fmla="*/ 335 h 351"/>
                <a:gd name="T8" fmla="*/ 166 w 198"/>
                <a:gd name="T9" fmla="*/ 351 h 351"/>
              </a:gdLst>
              <a:ahLst/>
              <a:cxnLst>
                <a:cxn ang="0">
                  <a:pos x="T0" y="T1"/>
                </a:cxn>
                <a:cxn ang="0">
                  <a:pos x="T2" y="T3"/>
                </a:cxn>
                <a:cxn ang="0">
                  <a:pos x="T4" y="T5"/>
                </a:cxn>
                <a:cxn ang="0">
                  <a:pos x="T6" y="T7"/>
                </a:cxn>
                <a:cxn ang="0">
                  <a:pos x="T8" y="T9"/>
                </a:cxn>
              </a:cxnLst>
              <a:rect l="0" t="0" r="r" b="b"/>
              <a:pathLst>
                <a:path w="198" h="351">
                  <a:moveTo>
                    <a:pt x="166" y="351"/>
                  </a:moveTo>
                  <a:lnTo>
                    <a:pt x="0" y="15"/>
                  </a:lnTo>
                  <a:lnTo>
                    <a:pt x="31" y="0"/>
                  </a:lnTo>
                  <a:lnTo>
                    <a:pt x="198" y="335"/>
                  </a:lnTo>
                  <a:lnTo>
                    <a:pt x="166"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86" name="Freeform 79">
              <a:extLst>
                <a:ext uri="{FF2B5EF4-FFF2-40B4-BE49-F238E27FC236}">
                  <a16:creationId xmlns="" xmlns:a16="http://schemas.microsoft.com/office/drawing/2014/main" id="{77BA5DB7-085A-4375-86CB-FE21E5D66FAE}"/>
                </a:ext>
              </a:extLst>
            </p:cNvPr>
            <p:cNvSpPr>
              <a:spLocks/>
            </p:cNvSpPr>
            <p:nvPr/>
          </p:nvSpPr>
          <p:spPr bwMode="auto">
            <a:xfrm>
              <a:off x="768077" y="1606590"/>
              <a:ext cx="52780" cy="93190"/>
            </a:xfrm>
            <a:custGeom>
              <a:avLst/>
              <a:gdLst>
                <a:gd name="T0" fmla="*/ 32 w 198"/>
                <a:gd name="T1" fmla="*/ 351 h 351"/>
                <a:gd name="T2" fmla="*/ 0 w 198"/>
                <a:gd name="T3" fmla="*/ 335 h 351"/>
                <a:gd name="T4" fmla="*/ 167 w 198"/>
                <a:gd name="T5" fmla="*/ 0 h 351"/>
                <a:gd name="T6" fmla="*/ 198 w 198"/>
                <a:gd name="T7" fmla="*/ 15 h 351"/>
                <a:gd name="T8" fmla="*/ 32 w 198"/>
                <a:gd name="T9" fmla="*/ 351 h 351"/>
              </a:gdLst>
              <a:ahLst/>
              <a:cxnLst>
                <a:cxn ang="0">
                  <a:pos x="T0" y="T1"/>
                </a:cxn>
                <a:cxn ang="0">
                  <a:pos x="T2" y="T3"/>
                </a:cxn>
                <a:cxn ang="0">
                  <a:pos x="T4" y="T5"/>
                </a:cxn>
                <a:cxn ang="0">
                  <a:pos x="T6" y="T7"/>
                </a:cxn>
                <a:cxn ang="0">
                  <a:pos x="T8" y="T9"/>
                </a:cxn>
              </a:cxnLst>
              <a:rect l="0" t="0" r="r" b="b"/>
              <a:pathLst>
                <a:path w="198" h="351">
                  <a:moveTo>
                    <a:pt x="32" y="351"/>
                  </a:moveTo>
                  <a:lnTo>
                    <a:pt x="0" y="335"/>
                  </a:lnTo>
                  <a:lnTo>
                    <a:pt x="167" y="0"/>
                  </a:lnTo>
                  <a:lnTo>
                    <a:pt x="198" y="15"/>
                  </a:lnTo>
                  <a:lnTo>
                    <a:pt x="32"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87" name="Freeform 80">
              <a:extLst>
                <a:ext uri="{FF2B5EF4-FFF2-40B4-BE49-F238E27FC236}">
                  <a16:creationId xmlns="" xmlns:a16="http://schemas.microsoft.com/office/drawing/2014/main" id="{29D66996-AC65-47AB-820F-227014233C13}"/>
                </a:ext>
              </a:extLst>
            </p:cNvPr>
            <p:cNvSpPr>
              <a:spLocks/>
            </p:cNvSpPr>
            <p:nvPr/>
          </p:nvSpPr>
          <p:spPr bwMode="auto">
            <a:xfrm>
              <a:off x="723544" y="1606590"/>
              <a:ext cx="52780" cy="93190"/>
            </a:xfrm>
            <a:custGeom>
              <a:avLst/>
              <a:gdLst>
                <a:gd name="T0" fmla="*/ 166 w 198"/>
                <a:gd name="T1" fmla="*/ 351 h 351"/>
                <a:gd name="T2" fmla="*/ 0 w 198"/>
                <a:gd name="T3" fmla="*/ 15 h 351"/>
                <a:gd name="T4" fmla="*/ 31 w 198"/>
                <a:gd name="T5" fmla="*/ 0 h 351"/>
                <a:gd name="T6" fmla="*/ 198 w 198"/>
                <a:gd name="T7" fmla="*/ 335 h 351"/>
                <a:gd name="T8" fmla="*/ 166 w 198"/>
                <a:gd name="T9" fmla="*/ 351 h 351"/>
              </a:gdLst>
              <a:ahLst/>
              <a:cxnLst>
                <a:cxn ang="0">
                  <a:pos x="T0" y="T1"/>
                </a:cxn>
                <a:cxn ang="0">
                  <a:pos x="T2" y="T3"/>
                </a:cxn>
                <a:cxn ang="0">
                  <a:pos x="T4" y="T5"/>
                </a:cxn>
                <a:cxn ang="0">
                  <a:pos x="T6" y="T7"/>
                </a:cxn>
                <a:cxn ang="0">
                  <a:pos x="T8" y="T9"/>
                </a:cxn>
              </a:cxnLst>
              <a:rect l="0" t="0" r="r" b="b"/>
              <a:pathLst>
                <a:path w="198" h="351">
                  <a:moveTo>
                    <a:pt x="166" y="351"/>
                  </a:moveTo>
                  <a:lnTo>
                    <a:pt x="0" y="15"/>
                  </a:lnTo>
                  <a:lnTo>
                    <a:pt x="31" y="0"/>
                  </a:lnTo>
                  <a:lnTo>
                    <a:pt x="198" y="335"/>
                  </a:lnTo>
                  <a:lnTo>
                    <a:pt x="166"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88" name="Freeform 81">
              <a:extLst>
                <a:ext uri="{FF2B5EF4-FFF2-40B4-BE49-F238E27FC236}">
                  <a16:creationId xmlns="" xmlns:a16="http://schemas.microsoft.com/office/drawing/2014/main" id="{C01323A7-2020-4415-B6FD-2DFD99AB5EBE}"/>
                </a:ext>
              </a:extLst>
            </p:cNvPr>
            <p:cNvSpPr>
              <a:spLocks/>
            </p:cNvSpPr>
            <p:nvPr/>
          </p:nvSpPr>
          <p:spPr bwMode="auto">
            <a:xfrm>
              <a:off x="680660" y="1606590"/>
              <a:ext cx="52780" cy="93190"/>
            </a:xfrm>
            <a:custGeom>
              <a:avLst/>
              <a:gdLst>
                <a:gd name="T0" fmla="*/ 31 w 198"/>
                <a:gd name="T1" fmla="*/ 351 h 351"/>
                <a:gd name="T2" fmla="*/ 0 w 198"/>
                <a:gd name="T3" fmla="*/ 335 h 351"/>
                <a:gd name="T4" fmla="*/ 166 w 198"/>
                <a:gd name="T5" fmla="*/ 0 h 351"/>
                <a:gd name="T6" fmla="*/ 198 w 198"/>
                <a:gd name="T7" fmla="*/ 15 h 351"/>
                <a:gd name="T8" fmla="*/ 31 w 198"/>
                <a:gd name="T9" fmla="*/ 351 h 351"/>
              </a:gdLst>
              <a:ahLst/>
              <a:cxnLst>
                <a:cxn ang="0">
                  <a:pos x="T0" y="T1"/>
                </a:cxn>
                <a:cxn ang="0">
                  <a:pos x="T2" y="T3"/>
                </a:cxn>
                <a:cxn ang="0">
                  <a:pos x="T4" y="T5"/>
                </a:cxn>
                <a:cxn ang="0">
                  <a:pos x="T6" y="T7"/>
                </a:cxn>
                <a:cxn ang="0">
                  <a:pos x="T8" y="T9"/>
                </a:cxn>
              </a:cxnLst>
              <a:rect l="0" t="0" r="r" b="b"/>
              <a:pathLst>
                <a:path w="198" h="351">
                  <a:moveTo>
                    <a:pt x="31" y="351"/>
                  </a:moveTo>
                  <a:lnTo>
                    <a:pt x="0" y="335"/>
                  </a:lnTo>
                  <a:lnTo>
                    <a:pt x="166" y="0"/>
                  </a:lnTo>
                  <a:lnTo>
                    <a:pt x="198" y="15"/>
                  </a:lnTo>
                  <a:lnTo>
                    <a:pt x="31"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89" name="Freeform 82">
              <a:extLst>
                <a:ext uri="{FF2B5EF4-FFF2-40B4-BE49-F238E27FC236}">
                  <a16:creationId xmlns="" xmlns:a16="http://schemas.microsoft.com/office/drawing/2014/main" id="{E45EDDB9-F796-4ACE-9B66-84D49F1E11F6}"/>
                </a:ext>
              </a:extLst>
            </p:cNvPr>
            <p:cNvSpPr>
              <a:spLocks/>
            </p:cNvSpPr>
            <p:nvPr/>
          </p:nvSpPr>
          <p:spPr bwMode="auto">
            <a:xfrm>
              <a:off x="636127" y="1606590"/>
              <a:ext cx="52780" cy="93190"/>
            </a:xfrm>
            <a:custGeom>
              <a:avLst/>
              <a:gdLst>
                <a:gd name="T0" fmla="*/ 166 w 197"/>
                <a:gd name="T1" fmla="*/ 351 h 351"/>
                <a:gd name="T2" fmla="*/ 0 w 197"/>
                <a:gd name="T3" fmla="*/ 15 h 351"/>
                <a:gd name="T4" fmla="*/ 31 w 197"/>
                <a:gd name="T5" fmla="*/ 0 h 351"/>
                <a:gd name="T6" fmla="*/ 197 w 197"/>
                <a:gd name="T7" fmla="*/ 335 h 351"/>
                <a:gd name="T8" fmla="*/ 166 w 197"/>
                <a:gd name="T9" fmla="*/ 351 h 351"/>
              </a:gdLst>
              <a:ahLst/>
              <a:cxnLst>
                <a:cxn ang="0">
                  <a:pos x="T0" y="T1"/>
                </a:cxn>
                <a:cxn ang="0">
                  <a:pos x="T2" y="T3"/>
                </a:cxn>
                <a:cxn ang="0">
                  <a:pos x="T4" y="T5"/>
                </a:cxn>
                <a:cxn ang="0">
                  <a:pos x="T6" y="T7"/>
                </a:cxn>
                <a:cxn ang="0">
                  <a:pos x="T8" y="T9"/>
                </a:cxn>
              </a:cxnLst>
              <a:rect l="0" t="0" r="r" b="b"/>
              <a:pathLst>
                <a:path w="197" h="351">
                  <a:moveTo>
                    <a:pt x="166" y="351"/>
                  </a:moveTo>
                  <a:lnTo>
                    <a:pt x="0" y="15"/>
                  </a:lnTo>
                  <a:lnTo>
                    <a:pt x="31" y="0"/>
                  </a:lnTo>
                  <a:lnTo>
                    <a:pt x="197" y="335"/>
                  </a:lnTo>
                  <a:lnTo>
                    <a:pt x="166"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90" name="Freeform 83">
              <a:extLst>
                <a:ext uri="{FF2B5EF4-FFF2-40B4-BE49-F238E27FC236}">
                  <a16:creationId xmlns="" xmlns:a16="http://schemas.microsoft.com/office/drawing/2014/main" id="{11EF00DB-98C5-43D4-B91D-5E25AE65ECBE}"/>
                </a:ext>
              </a:extLst>
            </p:cNvPr>
            <p:cNvSpPr>
              <a:spLocks/>
            </p:cNvSpPr>
            <p:nvPr/>
          </p:nvSpPr>
          <p:spPr bwMode="auto">
            <a:xfrm>
              <a:off x="593243" y="1606590"/>
              <a:ext cx="52780" cy="93190"/>
            </a:xfrm>
            <a:custGeom>
              <a:avLst/>
              <a:gdLst>
                <a:gd name="T0" fmla="*/ 31 w 198"/>
                <a:gd name="T1" fmla="*/ 351 h 351"/>
                <a:gd name="T2" fmla="*/ 0 w 198"/>
                <a:gd name="T3" fmla="*/ 335 h 351"/>
                <a:gd name="T4" fmla="*/ 166 w 198"/>
                <a:gd name="T5" fmla="*/ 0 h 351"/>
                <a:gd name="T6" fmla="*/ 198 w 198"/>
                <a:gd name="T7" fmla="*/ 15 h 351"/>
                <a:gd name="T8" fmla="*/ 31 w 198"/>
                <a:gd name="T9" fmla="*/ 351 h 351"/>
              </a:gdLst>
              <a:ahLst/>
              <a:cxnLst>
                <a:cxn ang="0">
                  <a:pos x="T0" y="T1"/>
                </a:cxn>
                <a:cxn ang="0">
                  <a:pos x="T2" y="T3"/>
                </a:cxn>
                <a:cxn ang="0">
                  <a:pos x="T4" y="T5"/>
                </a:cxn>
                <a:cxn ang="0">
                  <a:pos x="T6" y="T7"/>
                </a:cxn>
                <a:cxn ang="0">
                  <a:pos x="T8" y="T9"/>
                </a:cxn>
              </a:cxnLst>
              <a:rect l="0" t="0" r="r" b="b"/>
              <a:pathLst>
                <a:path w="198" h="351">
                  <a:moveTo>
                    <a:pt x="31" y="351"/>
                  </a:moveTo>
                  <a:lnTo>
                    <a:pt x="0" y="335"/>
                  </a:lnTo>
                  <a:lnTo>
                    <a:pt x="166" y="0"/>
                  </a:lnTo>
                  <a:lnTo>
                    <a:pt x="198" y="15"/>
                  </a:lnTo>
                  <a:lnTo>
                    <a:pt x="31"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91" name="Freeform 84">
              <a:extLst>
                <a:ext uri="{FF2B5EF4-FFF2-40B4-BE49-F238E27FC236}">
                  <a16:creationId xmlns="" xmlns:a16="http://schemas.microsoft.com/office/drawing/2014/main" id="{5C8E4E15-6F3A-435D-ACC1-9CC7822315E8}"/>
                </a:ext>
              </a:extLst>
            </p:cNvPr>
            <p:cNvSpPr>
              <a:spLocks/>
            </p:cNvSpPr>
            <p:nvPr/>
          </p:nvSpPr>
          <p:spPr bwMode="auto">
            <a:xfrm>
              <a:off x="738388" y="1708851"/>
              <a:ext cx="197925" cy="130301"/>
            </a:xfrm>
            <a:custGeom>
              <a:avLst/>
              <a:gdLst>
                <a:gd name="T0" fmla="*/ 704 w 742"/>
                <a:gd name="T1" fmla="*/ 489 h 489"/>
                <a:gd name="T2" fmla="*/ 38 w 742"/>
                <a:gd name="T3" fmla="*/ 489 h 489"/>
                <a:gd name="T4" fmla="*/ 0 w 742"/>
                <a:gd name="T5" fmla="*/ 451 h 489"/>
                <a:gd name="T6" fmla="*/ 0 w 742"/>
                <a:gd name="T7" fmla="*/ 38 h 489"/>
                <a:gd name="T8" fmla="*/ 38 w 742"/>
                <a:gd name="T9" fmla="*/ 0 h 489"/>
                <a:gd name="T10" fmla="*/ 704 w 742"/>
                <a:gd name="T11" fmla="*/ 0 h 489"/>
                <a:gd name="T12" fmla="*/ 742 w 742"/>
                <a:gd name="T13" fmla="*/ 38 h 489"/>
                <a:gd name="T14" fmla="*/ 742 w 742"/>
                <a:gd name="T15" fmla="*/ 451 h 489"/>
                <a:gd name="T16" fmla="*/ 704 w 742"/>
                <a:gd name="T17"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489">
                  <a:moveTo>
                    <a:pt x="704" y="489"/>
                  </a:moveTo>
                  <a:lnTo>
                    <a:pt x="38" y="489"/>
                  </a:lnTo>
                  <a:cubicBezTo>
                    <a:pt x="17" y="489"/>
                    <a:pt x="0" y="472"/>
                    <a:pt x="0" y="451"/>
                  </a:cubicBezTo>
                  <a:lnTo>
                    <a:pt x="0" y="38"/>
                  </a:lnTo>
                  <a:cubicBezTo>
                    <a:pt x="0" y="17"/>
                    <a:pt x="17" y="0"/>
                    <a:pt x="38" y="0"/>
                  </a:cubicBezTo>
                  <a:lnTo>
                    <a:pt x="704" y="0"/>
                  </a:lnTo>
                  <a:cubicBezTo>
                    <a:pt x="725" y="0"/>
                    <a:pt x="742" y="17"/>
                    <a:pt x="742" y="38"/>
                  </a:cubicBezTo>
                  <a:lnTo>
                    <a:pt x="742" y="451"/>
                  </a:lnTo>
                  <a:cubicBezTo>
                    <a:pt x="742" y="472"/>
                    <a:pt x="725" y="489"/>
                    <a:pt x="704" y="489"/>
                  </a:cubicBezTo>
                  <a:close/>
                </a:path>
              </a:pathLst>
            </a:custGeom>
            <a:solidFill>
              <a:srgbClr val="0C08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92" name="Freeform 85">
              <a:extLst>
                <a:ext uri="{FF2B5EF4-FFF2-40B4-BE49-F238E27FC236}">
                  <a16:creationId xmlns="" xmlns:a16="http://schemas.microsoft.com/office/drawing/2014/main" id="{DDB66C2D-690D-482D-A04E-C9BD150AC8AE}"/>
                </a:ext>
              </a:extLst>
            </p:cNvPr>
            <p:cNvSpPr>
              <a:spLocks/>
            </p:cNvSpPr>
            <p:nvPr/>
          </p:nvSpPr>
          <p:spPr bwMode="auto">
            <a:xfrm>
              <a:off x="736738" y="1769052"/>
              <a:ext cx="200400" cy="46183"/>
            </a:xfrm>
            <a:custGeom>
              <a:avLst/>
              <a:gdLst>
                <a:gd name="T0" fmla="*/ 711 w 752"/>
                <a:gd name="T1" fmla="*/ 0 h 174"/>
                <a:gd name="T2" fmla="*/ 41 w 752"/>
                <a:gd name="T3" fmla="*/ 0 h 174"/>
                <a:gd name="T4" fmla="*/ 0 w 752"/>
                <a:gd name="T5" fmla="*/ 42 h 174"/>
                <a:gd name="T6" fmla="*/ 0 w 752"/>
                <a:gd name="T7" fmla="*/ 132 h 174"/>
                <a:gd name="T8" fmla="*/ 41 w 752"/>
                <a:gd name="T9" fmla="*/ 174 h 174"/>
                <a:gd name="T10" fmla="*/ 711 w 752"/>
                <a:gd name="T11" fmla="*/ 174 h 174"/>
                <a:gd name="T12" fmla="*/ 752 w 752"/>
                <a:gd name="T13" fmla="*/ 132 h 174"/>
                <a:gd name="T14" fmla="*/ 752 w 752"/>
                <a:gd name="T15" fmla="*/ 42 h 174"/>
                <a:gd name="T16" fmla="*/ 711 w 752"/>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2" h="174">
                  <a:moveTo>
                    <a:pt x="711" y="0"/>
                  </a:moveTo>
                  <a:lnTo>
                    <a:pt x="41" y="0"/>
                  </a:lnTo>
                  <a:cubicBezTo>
                    <a:pt x="18" y="0"/>
                    <a:pt x="0" y="19"/>
                    <a:pt x="0" y="42"/>
                  </a:cubicBezTo>
                  <a:lnTo>
                    <a:pt x="0" y="132"/>
                  </a:lnTo>
                  <a:cubicBezTo>
                    <a:pt x="0" y="155"/>
                    <a:pt x="18" y="174"/>
                    <a:pt x="41" y="174"/>
                  </a:cubicBezTo>
                  <a:lnTo>
                    <a:pt x="711" y="174"/>
                  </a:lnTo>
                  <a:cubicBezTo>
                    <a:pt x="733" y="174"/>
                    <a:pt x="752" y="155"/>
                    <a:pt x="752" y="132"/>
                  </a:cubicBezTo>
                  <a:lnTo>
                    <a:pt x="752" y="42"/>
                  </a:lnTo>
                  <a:cubicBezTo>
                    <a:pt x="752" y="19"/>
                    <a:pt x="733" y="0"/>
                    <a:pt x="711" y="0"/>
                  </a:cubicBezTo>
                  <a:close/>
                </a:path>
              </a:pathLst>
            </a:custGeom>
            <a:solidFill>
              <a:srgbClr val="F9AD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93" name="Freeform 86">
              <a:extLst>
                <a:ext uri="{FF2B5EF4-FFF2-40B4-BE49-F238E27FC236}">
                  <a16:creationId xmlns="" xmlns:a16="http://schemas.microsoft.com/office/drawing/2014/main" id="{2A8E3F11-993D-42EF-B152-7895B1837C43}"/>
                </a:ext>
              </a:extLst>
            </p:cNvPr>
            <p:cNvSpPr>
              <a:spLocks/>
            </p:cNvSpPr>
            <p:nvPr/>
          </p:nvSpPr>
          <p:spPr bwMode="auto">
            <a:xfrm>
              <a:off x="889305" y="1769052"/>
              <a:ext cx="47832" cy="40410"/>
            </a:xfrm>
            <a:custGeom>
              <a:avLst/>
              <a:gdLst>
                <a:gd name="T0" fmla="*/ 181 w 181"/>
                <a:gd name="T1" fmla="*/ 98 h 152"/>
                <a:gd name="T2" fmla="*/ 152 w 181"/>
                <a:gd name="T3" fmla="*/ 152 h 152"/>
                <a:gd name="T4" fmla="*/ 0 w 181"/>
                <a:gd name="T5" fmla="*/ 0 h 152"/>
                <a:gd name="T6" fmla="*/ 83 w 181"/>
                <a:gd name="T7" fmla="*/ 0 h 152"/>
                <a:gd name="T8" fmla="*/ 181 w 181"/>
                <a:gd name="T9" fmla="*/ 98 h 152"/>
              </a:gdLst>
              <a:ahLst/>
              <a:cxnLst>
                <a:cxn ang="0">
                  <a:pos x="T0" y="T1"/>
                </a:cxn>
                <a:cxn ang="0">
                  <a:pos x="T2" y="T3"/>
                </a:cxn>
                <a:cxn ang="0">
                  <a:pos x="T4" y="T5"/>
                </a:cxn>
                <a:cxn ang="0">
                  <a:pos x="T6" y="T7"/>
                </a:cxn>
                <a:cxn ang="0">
                  <a:pos x="T8" y="T9"/>
                </a:cxn>
              </a:cxnLst>
              <a:rect l="0" t="0" r="r" b="b"/>
              <a:pathLst>
                <a:path w="181" h="152">
                  <a:moveTo>
                    <a:pt x="181" y="98"/>
                  </a:moveTo>
                  <a:cubicBezTo>
                    <a:pt x="178" y="120"/>
                    <a:pt x="167" y="139"/>
                    <a:pt x="152" y="152"/>
                  </a:cubicBezTo>
                  <a:lnTo>
                    <a:pt x="0" y="0"/>
                  </a:lnTo>
                  <a:lnTo>
                    <a:pt x="83" y="0"/>
                  </a:lnTo>
                  <a:lnTo>
                    <a:pt x="181" y="98"/>
                  </a:ln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94" name="Freeform 87">
              <a:extLst>
                <a:ext uri="{FF2B5EF4-FFF2-40B4-BE49-F238E27FC236}">
                  <a16:creationId xmlns="" xmlns:a16="http://schemas.microsoft.com/office/drawing/2014/main" id="{C0112A24-8CA9-40A1-9144-E4B4B0F253EC}"/>
                </a:ext>
              </a:extLst>
            </p:cNvPr>
            <p:cNvSpPr>
              <a:spLocks/>
            </p:cNvSpPr>
            <p:nvPr/>
          </p:nvSpPr>
          <p:spPr bwMode="auto">
            <a:xfrm>
              <a:off x="758180" y="1769052"/>
              <a:ext cx="68450" cy="46183"/>
            </a:xfrm>
            <a:custGeom>
              <a:avLst/>
              <a:gdLst>
                <a:gd name="T0" fmla="*/ 7 w 256"/>
                <a:gd name="T1" fmla="*/ 0 h 174"/>
                <a:gd name="T2" fmla="*/ 83 w 256"/>
                <a:gd name="T3" fmla="*/ 0 h 174"/>
                <a:gd name="T4" fmla="*/ 256 w 256"/>
                <a:gd name="T5" fmla="*/ 174 h 174"/>
                <a:gd name="T6" fmla="*/ 173 w 256"/>
                <a:gd name="T7" fmla="*/ 174 h 174"/>
                <a:gd name="T8" fmla="*/ 0 w 256"/>
                <a:gd name="T9" fmla="*/ 1 h 174"/>
                <a:gd name="T10" fmla="*/ 7 w 256"/>
                <a:gd name="T11" fmla="*/ 0 h 174"/>
              </a:gdLst>
              <a:ahLst/>
              <a:cxnLst>
                <a:cxn ang="0">
                  <a:pos x="T0" y="T1"/>
                </a:cxn>
                <a:cxn ang="0">
                  <a:pos x="T2" y="T3"/>
                </a:cxn>
                <a:cxn ang="0">
                  <a:pos x="T4" y="T5"/>
                </a:cxn>
                <a:cxn ang="0">
                  <a:pos x="T6" y="T7"/>
                </a:cxn>
                <a:cxn ang="0">
                  <a:pos x="T8" y="T9"/>
                </a:cxn>
                <a:cxn ang="0">
                  <a:pos x="T10" y="T11"/>
                </a:cxn>
              </a:cxnLst>
              <a:rect l="0" t="0" r="r" b="b"/>
              <a:pathLst>
                <a:path w="256" h="174">
                  <a:moveTo>
                    <a:pt x="7" y="0"/>
                  </a:moveTo>
                  <a:lnTo>
                    <a:pt x="83" y="0"/>
                  </a:lnTo>
                  <a:lnTo>
                    <a:pt x="256" y="174"/>
                  </a:lnTo>
                  <a:lnTo>
                    <a:pt x="173" y="174"/>
                  </a:lnTo>
                  <a:lnTo>
                    <a:pt x="0" y="1"/>
                  </a:lnTo>
                  <a:cubicBezTo>
                    <a:pt x="3" y="1"/>
                    <a:pt x="5" y="0"/>
                    <a:pt x="7" y="0"/>
                  </a:cubicBez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95" name="Freeform 88">
              <a:extLst>
                <a:ext uri="{FF2B5EF4-FFF2-40B4-BE49-F238E27FC236}">
                  <a16:creationId xmlns="" xmlns:a16="http://schemas.microsoft.com/office/drawing/2014/main" id="{5FA45A3E-4DA2-4C35-BBEB-B1FABA9E2E73}"/>
                </a:ext>
              </a:extLst>
            </p:cNvPr>
            <p:cNvSpPr>
              <a:spLocks/>
            </p:cNvSpPr>
            <p:nvPr/>
          </p:nvSpPr>
          <p:spPr bwMode="auto">
            <a:xfrm>
              <a:off x="736738" y="1776475"/>
              <a:ext cx="46183" cy="38761"/>
            </a:xfrm>
            <a:custGeom>
              <a:avLst/>
              <a:gdLst>
                <a:gd name="T0" fmla="*/ 24 w 171"/>
                <a:gd name="T1" fmla="*/ 0 h 147"/>
                <a:gd name="T2" fmla="*/ 171 w 171"/>
                <a:gd name="T3" fmla="*/ 147 h 147"/>
                <a:gd name="T4" fmla="*/ 88 w 171"/>
                <a:gd name="T5" fmla="*/ 147 h 147"/>
                <a:gd name="T6" fmla="*/ 0 w 171"/>
                <a:gd name="T7" fmla="*/ 58 h 147"/>
                <a:gd name="T8" fmla="*/ 24 w 171"/>
                <a:gd name="T9" fmla="*/ 0 h 147"/>
              </a:gdLst>
              <a:ahLst/>
              <a:cxnLst>
                <a:cxn ang="0">
                  <a:pos x="T0" y="T1"/>
                </a:cxn>
                <a:cxn ang="0">
                  <a:pos x="T2" y="T3"/>
                </a:cxn>
                <a:cxn ang="0">
                  <a:pos x="T4" y="T5"/>
                </a:cxn>
                <a:cxn ang="0">
                  <a:pos x="T6" y="T7"/>
                </a:cxn>
                <a:cxn ang="0">
                  <a:pos x="T8" y="T9"/>
                </a:cxn>
              </a:cxnLst>
              <a:rect l="0" t="0" r="r" b="b"/>
              <a:pathLst>
                <a:path w="171" h="147">
                  <a:moveTo>
                    <a:pt x="24" y="0"/>
                  </a:moveTo>
                  <a:lnTo>
                    <a:pt x="171" y="147"/>
                  </a:lnTo>
                  <a:lnTo>
                    <a:pt x="88" y="147"/>
                  </a:lnTo>
                  <a:lnTo>
                    <a:pt x="0" y="58"/>
                  </a:lnTo>
                  <a:cubicBezTo>
                    <a:pt x="0" y="36"/>
                    <a:pt x="9" y="15"/>
                    <a:pt x="24" y="0"/>
                  </a:cubicBez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96" name="Freeform 89">
              <a:extLst>
                <a:ext uri="{FF2B5EF4-FFF2-40B4-BE49-F238E27FC236}">
                  <a16:creationId xmlns="" xmlns:a16="http://schemas.microsoft.com/office/drawing/2014/main" id="{E2560B5D-BDDE-4873-B150-B396278CD592}"/>
                </a:ext>
              </a:extLst>
            </p:cNvPr>
            <p:cNvSpPr>
              <a:spLocks/>
            </p:cNvSpPr>
            <p:nvPr/>
          </p:nvSpPr>
          <p:spPr bwMode="auto">
            <a:xfrm>
              <a:off x="801888" y="1769052"/>
              <a:ext cx="68450" cy="46183"/>
            </a:xfrm>
            <a:custGeom>
              <a:avLst/>
              <a:gdLst>
                <a:gd name="T0" fmla="*/ 257 w 257"/>
                <a:gd name="T1" fmla="*/ 174 h 174"/>
                <a:gd name="T2" fmla="*/ 174 w 257"/>
                <a:gd name="T3" fmla="*/ 174 h 174"/>
                <a:gd name="T4" fmla="*/ 0 w 257"/>
                <a:gd name="T5" fmla="*/ 0 h 174"/>
                <a:gd name="T6" fmla="*/ 83 w 257"/>
                <a:gd name="T7" fmla="*/ 0 h 174"/>
                <a:gd name="T8" fmla="*/ 257 w 257"/>
                <a:gd name="T9" fmla="*/ 174 h 174"/>
              </a:gdLst>
              <a:ahLst/>
              <a:cxnLst>
                <a:cxn ang="0">
                  <a:pos x="T0" y="T1"/>
                </a:cxn>
                <a:cxn ang="0">
                  <a:pos x="T2" y="T3"/>
                </a:cxn>
                <a:cxn ang="0">
                  <a:pos x="T4" y="T5"/>
                </a:cxn>
                <a:cxn ang="0">
                  <a:pos x="T6" y="T7"/>
                </a:cxn>
                <a:cxn ang="0">
                  <a:pos x="T8" y="T9"/>
                </a:cxn>
              </a:cxnLst>
              <a:rect l="0" t="0" r="r" b="b"/>
              <a:pathLst>
                <a:path w="257" h="174">
                  <a:moveTo>
                    <a:pt x="257" y="174"/>
                  </a:moveTo>
                  <a:lnTo>
                    <a:pt x="174" y="174"/>
                  </a:lnTo>
                  <a:lnTo>
                    <a:pt x="0" y="0"/>
                  </a:lnTo>
                  <a:lnTo>
                    <a:pt x="83" y="0"/>
                  </a:lnTo>
                  <a:lnTo>
                    <a:pt x="257" y="174"/>
                  </a:ln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97" name="Freeform 90">
              <a:extLst>
                <a:ext uri="{FF2B5EF4-FFF2-40B4-BE49-F238E27FC236}">
                  <a16:creationId xmlns="" xmlns:a16="http://schemas.microsoft.com/office/drawing/2014/main" id="{044B82AC-E872-4C73-A356-B172A54DB4ED}"/>
                </a:ext>
              </a:extLst>
            </p:cNvPr>
            <p:cNvSpPr>
              <a:spLocks/>
            </p:cNvSpPr>
            <p:nvPr/>
          </p:nvSpPr>
          <p:spPr bwMode="auto">
            <a:xfrm>
              <a:off x="845597" y="1769052"/>
              <a:ext cx="68450" cy="46183"/>
            </a:xfrm>
            <a:custGeom>
              <a:avLst/>
              <a:gdLst>
                <a:gd name="T0" fmla="*/ 257 w 257"/>
                <a:gd name="T1" fmla="*/ 174 h 174"/>
                <a:gd name="T2" fmla="*/ 173 w 257"/>
                <a:gd name="T3" fmla="*/ 174 h 174"/>
                <a:gd name="T4" fmla="*/ 0 w 257"/>
                <a:gd name="T5" fmla="*/ 0 h 174"/>
                <a:gd name="T6" fmla="*/ 83 w 257"/>
                <a:gd name="T7" fmla="*/ 0 h 174"/>
                <a:gd name="T8" fmla="*/ 257 w 257"/>
                <a:gd name="T9" fmla="*/ 174 h 174"/>
              </a:gdLst>
              <a:ahLst/>
              <a:cxnLst>
                <a:cxn ang="0">
                  <a:pos x="T0" y="T1"/>
                </a:cxn>
                <a:cxn ang="0">
                  <a:pos x="T2" y="T3"/>
                </a:cxn>
                <a:cxn ang="0">
                  <a:pos x="T4" y="T5"/>
                </a:cxn>
                <a:cxn ang="0">
                  <a:pos x="T6" y="T7"/>
                </a:cxn>
                <a:cxn ang="0">
                  <a:pos x="T8" y="T9"/>
                </a:cxn>
              </a:cxnLst>
              <a:rect l="0" t="0" r="r" b="b"/>
              <a:pathLst>
                <a:path w="257" h="174">
                  <a:moveTo>
                    <a:pt x="257" y="174"/>
                  </a:moveTo>
                  <a:lnTo>
                    <a:pt x="173" y="174"/>
                  </a:lnTo>
                  <a:lnTo>
                    <a:pt x="0" y="0"/>
                  </a:lnTo>
                  <a:lnTo>
                    <a:pt x="83" y="0"/>
                  </a:lnTo>
                  <a:lnTo>
                    <a:pt x="257" y="174"/>
                  </a:ln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98" name="Freeform 91">
              <a:extLst>
                <a:ext uri="{FF2B5EF4-FFF2-40B4-BE49-F238E27FC236}">
                  <a16:creationId xmlns="" xmlns:a16="http://schemas.microsoft.com/office/drawing/2014/main" id="{42EC9C7B-61F1-412F-BDDF-F32FBC9BB054}"/>
                </a:ext>
              </a:extLst>
            </p:cNvPr>
            <p:cNvSpPr>
              <a:spLocks/>
            </p:cNvSpPr>
            <p:nvPr/>
          </p:nvSpPr>
          <p:spPr bwMode="auto">
            <a:xfrm>
              <a:off x="568502" y="1599992"/>
              <a:ext cx="677894" cy="109684"/>
            </a:xfrm>
            <a:custGeom>
              <a:avLst/>
              <a:gdLst>
                <a:gd name="T0" fmla="*/ 67 w 2543"/>
                <a:gd name="T1" fmla="*/ 409 h 409"/>
                <a:gd name="T2" fmla="*/ 0 w 2543"/>
                <a:gd name="T3" fmla="*/ 391 h 409"/>
                <a:gd name="T4" fmla="*/ 106 w 2543"/>
                <a:gd name="T5" fmla="*/ 0 h 409"/>
                <a:gd name="T6" fmla="*/ 2402 w 2543"/>
                <a:gd name="T7" fmla="*/ 0 h 409"/>
                <a:gd name="T8" fmla="*/ 2543 w 2543"/>
                <a:gd name="T9" fmla="*/ 358 h 409"/>
                <a:gd name="T10" fmla="*/ 2478 w 2543"/>
                <a:gd name="T11" fmla="*/ 384 h 409"/>
                <a:gd name="T12" fmla="*/ 2354 w 2543"/>
                <a:gd name="T13" fmla="*/ 70 h 409"/>
                <a:gd name="T14" fmla="*/ 159 w 2543"/>
                <a:gd name="T15" fmla="*/ 70 h 409"/>
                <a:gd name="T16" fmla="*/ 67 w 2543"/>
                <a:gd name="T1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3" h="409">
                  <a:moveTo>
                    <a:pt x="67" y="409"/>
                  </a:moveTo>
                  <a:lnTo>
                    <a:pt x="0" y="391"/>
                  </a:lnTo>
                  <a:lnTo>
                    <a:pt x="106" y="0"/>
                  </a:lnTo>
                  <a:lnTo>
                    <a:pt x="2402" y="0"/>
                  </a:lnTo>
                  <a:lnTo>
                    <a:pt x="2543" y="358"/>
                  </a:lnTo>
                  <a:lnTo>
                    <a:pt x="2478" y="384"/>
                  </a:lnTo>
                  <a:lnTo>
                    <a:pt x="2354" y="70"/>
                  </a:lnTo>
                  <a:lnTo>
                    <a:pt x="159" y="70"/>
                  </a:lnTo>
                  <a:lnTo>
                    <a:pt x="67" y="409"/>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99" name="Rectangle 92">
              <a:extLst>
                <a:ext uri="{FF2B5EF4-FFF2-40B4-BE49-F238E27FC236}">
                  <a16:creationId xmlns="" xmlns:a16="http://schemas.microsoft.com/office/drawing/2014/main" id="{6B57AB42-EF20-4C68-99A0-F6A6B186F57C}"/>
                </a:ext>
              </a:extLst>
            </p:cNvPr>
            <p:cNvSpPr>
              <a:spLocks noChangeArrowheads="1"/>
            </p:cNvSpPr>
            <p:nvPr/>
          </p:nvSpPr>
          <p:spPr bwMode="auto">
            <a:xfrm>
              <a:off x="577573" y="1685759"/>
              <a:ext cx="691089" cy="23091"/>
            </a:xfrm>
            <a:prstGeom prst="rect">
              <a:avLst/>
            </a:prstGeom>
            <a:solidFill>
              <a:srgbClr val="F9A6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grpSp>
          <p:nvGrpSpPr>
            <p:cNvPr id="5" name="Group 4"/>
            <p:cNvGrpSpPr/>
            <p:nvPr/>
          </p:nvGrpSpPr>
          <p:grpSpPr>
            <a:xfrm>
              <a:off x="1495452" y="1599991"/>
              <a:ext cx="2559956" cy="111334"/>
              <a:chOff x="2132060" y="1644760"/>
              <a:chExt cx="2559956" cy="111334"/>
            </a:xfrm>
          </p:grpSpPr>
          <p:sp>
            <p:nvSpPr>
              <p:cNvPr id="200" name="Freeform 93">
                <a:extLst>
                  <a:ext uri="{FF2B5EF4-FFF2-40B4-BE49-F238E27FC236}">
                    <a16:creationId xmlns="" xmlns:a16="http://schemas.microsoft.com/office/drawing/2014/main" id="{25464DB9-F68B-430B-87FC-CD129AAA0429}"/>
                  </a:ext>
                </a:extLst>
              </p:cNvPr>
              <p:cNvSpPr>
                <a:spLocks/>
              </p:cNvSpPr>
              <p:nvPr/>
            </p:nvSpPr>
            <p:spPr bwMode="auto">
              <a:xfrm>
                <a:off x="2177026" y="1644760"/>
                <a:ext cx="2514990" cy="111334"/>
              </a:xfrm>
              <a:custGeom>
                <a:avLst/>
                <a:gdLst>
                  <a:gd name="T0" fmla="*/ 4956 w 5018"/>
                  <a:gd name="T1" fmla="*/ 416 h 416"/>
                  <a:gd name="T2" fmla="*/ 4768 w 5018"/>
                  <a:gd name="T3" fmla="*/ 70 h 416"/>
                  <a:gd name="T4" fmla="*/ 309 w 5018"/>
                  <a:gd name="T5" fmla="*/ 70 h 416"/>
                  <a:gd name="T6" fmla="*/ 55 w 5018"/>
                  <a:gd name="T7" fmla="*/ 393 h 416"/>
                  <a:gd name="T8" fmla="*/ 0 w 5018"/>
                  <a:gd name="T9" fmla="*/ 349 h 416"/>
                  <a:gd name="T10" fmla="*/ 276 w 5018"/>
                  <a:gd name="T11" fmla="*/ 0 h 416"/>
                  <a:gd name="T12" fmla="*/ 4810 w 5018"/>
                  <a:gd name="T13" fmla="*/ 0 h 416"/>
                  <a:gd name="T14" fmla="*/ 5018 w 5018"/>
                  <a:gd name="T15" fmla="*/ 383 h 416"/>
                  <a:gd name="T16" fmla="*/ 4956 w 5018"/>
                  <a:gd name="T17"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8" h="416">
                    <a:moveTo>
                      <a:pt x="4956" y="416"/>
                    </a:moveTo>
                    <a:lnTo>
                      <a:pt x="4768" y="70"/>
                    </a:lnTo>
                    <a:lnTo>
                      <a:pt x="309" y="70"/>
                    </a:lnTo>
                    <a:lnTo>
                      <a:pt x="55" y="393"/>
                    </a:lnTo>
                    <a:lnTo>
                      <a:pt x="0" y="349"/>
                    </a:lnTo>
                    <a:lnTo>
                      <a:pt x="276" y="0"/>
                    </a:lnTo>
                    <a:lnTo>
                      <a:pt x="4810" y="0"/>
                    </a:lnTo>
                    <a:lnTo>
                      <a:pt x="5018" y="383"/>
                    </a:lnTo>
                    <a:lnTo>
                      <a:pt x="4956" y="416"/>
                    </a:ln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01" name="Freeform 94">
                <a:extLst>
                  <a:ext uri="{FF2B5EF4-FFF2-40B4-BE49-F238E27FC236}">
                    <a16:creationId xmlns="" xmlns:a16="http://schemas.microsoft.com/office/drawing/2014/main" id="{61885E0A-0D98-4AC3-B380-9B9EA9E91E3A}"/>
                  </a:ext>
                </a:extLst>
              </p:cNvPr>
              <p:cNvSpPr>
                <a:spLocks/>
              </p:cNvSpPr>
              <p:nvPr/>
            </p:nvSpPr>
            <p:spPr bwMode="auto">
              <a:xfrm>
                <a:off x="2356889" y="1649708"/>
                <a:ext cx="173662" cy="95664"/>
              </a:xfrm>
              <a:custGeom>
                <a:avLst/>
                <a:gdLst>
                  <a:gd name="T0" fmla="*/ 26 w 347"/>
                  <a:gd name="T1" fmla="*/ 360 h 360"/>
                  <a:gd name="T2" fmla="*/ 0 w 347"/>
                  <a:gd name="T3" fmla="*/ 336 h 360"/>
                  <a:gd name="T4" fmla="*/ 321 w 347"/>
                  <a:gd name="T5" fmla="*/ 0 h 360"/>
                  <a:gd name="T6" fmla="*/ 347 w 347"/>
                  <a:gd name="T7" fmla="*/ 24 h 360"/>
                  <a:gd name="T8" fmla="*/ 26 w 347"/>
                  <a:gd name="T9" fmla="*/ 360 h 360"/>
                </a:gdLst>
                <a:ahLst/>
                <a:cxnLst>
                  <a:cxn ang="0">
                    <a:pos x="T0" y="T1"/>
                  </a:cxn>
                  <a:cxn ang="0">
                    <a:pos x="T2" y="T3"/>
                  </a:cxn>
                  <a:cxn ang="0">
                    <a:pos x="T4" y="T5"/>
                  </a:cxn>
                  <a:cxn ang="0">
                    <a:pos x="T6" y="T7"/>
                  </a:cxn>
                  <a:cxn ang="0">
                    <a:pos x="T8" y="T9"/>
                  </a:cxn>
                </a:cxnLst>
                <a:rect l="0" t="0" r="r" b="b"/>
                <a:pathLst>
                  <a:path w="347" h="360">
                    <a:moveTo>
                      <a:pt x="26" y="360"/>
                    </a:moveTo>
                    <a:lnTo>
                      <a:pt x="0" y="336"/>
                    </a:lnTo>
                    <a:lnTo>
                      <a:pt x="321" y="0"/>
                    </a:lnTo>
                    <a:lnTo>
                      <a:pt x="347" y="24"/>
                    </a:lnTo>
                    <a:lnTo>
                      <a:pt x="26"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02" name="Freeform 95">
                <a:extLst>
                  <a:ext uri="{FF2B5EF4-FFF2-40B4-BE49-F238E27FC236}">
                    <a16:creationId xmlns="" xmlns:a16="http://schemas.microsoft.com/office/drawing/2014/main" id="{4F5FDEBC-4A2E-44EA-B1A2-0C529A17BA95}"/>
                  </a:ext>
                </a:extLst>
              </p:cNvPr>
              <p:cNvSpPr>
                <a:spLocks/>
              </p:cNvSpPr>
              <p:nvPr/>
            </p:nvSpPr>
            <p:spPr bwMode="auto">
              <a:xfrm>
                <a:off x="2513495" y="1649708"/>
                <a:ext cx="173662" cy="95664"/>
              </a:xfrm>
              <a:custGeom>
                <a:avLst/>
                <a:gdLst>
                  <a:gd name="T0" fmla="*/ 321 w 346"/>
                  <a:gd name="T1" fmla="*/ 360 h 360"/>
                  <a:gd name="T2" fmla="*/ 0 w 346"/>
                  <a:gd name="T3" fmla="*/ 24 h 360"/>
                  <a:gd name="T4" fmla="*/ 25 w 346"/>
                  <a:gd name="T5" fmla="*/ 0 h 360"/>
                  <a:gd name="T6" fmla="*/ 346 w 346"/>
                  <a:gd name="T7" fmla="*/ 336 h 360"/>
                  <a:gd name="T8" fmla="*/ 321 w 346"/>
                  <a:gd name="T9" fmla="*/ 360 h 360"/>
                </a:gdLst>
                <a:ahLst/>
                <a:cxnLst>
                  <a:cxn ang="0">
                    <a:pos x="T0" y="T1"/>
                  </a:cxn>
                  <a:cxn ang="0">
                    <a:pos x="T2" y="T3"/>
                  </a:cxn>
                  <a:cxn ang="0">
                    <a:pos x="T4" y="T5"/>
                  </a:cxn>
                  <a:cxn ang="0">
                    <a:pos x="T6" y="T7"/>
                  </a:cxn>
                  <a:cxn ang="0">
                    <a:pos x="T8" y="T9"/>
                  </a:cxn>
                </a:cxnLst>
                <a:rect l="0" t="0" r="r" b="b"/>
                <a:pathLst>
                  <a:path w="346" h="360">
                    <a:moveTo>
                      <a:pt x="321" y="360"/>
                    </a:moveTo>
                    <a:lnTo>
                      <a:pt x="0" y="24"/>
                    </a:lnTo>
                    <a:lnTo>
                      <a:pt x="25" y="0"/>
                    </a:lnTo>
                    <a:lnTo>
                      <a:pt x="346" y="336"/>
                    </a:lnTo>
                    <a:lnTo>
                      <a:pt x="321"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03" name="Freeform 96">
                <a:extLst>
                  <a:ext uri="{FF2B5EF4-FFF2-40B4-BE49-F238E27FC236}">
                    <a16:creationId xmlns="" xmlns:a16="http://schemas.microsoft.com/office/drawing/2014/main" id="{BCFB18EE-3764-48C9-A205-4C6828966773}"/>
                  </a:ext>
                </a:extLst>
              </p:cNvPr>
              <p:cNvSpPr>
                <a:spLocks/>
              </p:cNvSpPr>
              <p:nvPr/>
            </p:nvSpPr>
            <p:spPr bwMode="auto">
              <a:xfrm>
                <a:off x="2673201" y="1649708"/>
                <a:ext cx="173662" cy="95664"/>
              </a:xfrm>
              <a:custGeom>
                <a:avLst/>
                <a:gdLst>
                  <a:gd name="T0" fmla="*/ 25 w 346"/>
                  <a:gd name="T1" fmla="*/ 360 h 360"/>
                  <a:gd name="T2" fmla="*/ 0 w 346"/>
                  <a:gd name="T3" fmla="*/ 336 h 360"/>
                  <a:gd name="T4" fmla="*/ 321 w 346"/>
                  <a:gd name="T5" fmla="*/ 0 h 360"/>
                  <a:gd name="T6" fmla="*/ 346 w 346"/>
                  <a:gd name="T7" fmla="*/ 24 h 360"/>
                  <a:gd name="T8" fmla="*/ 25 w 346"/>
                  <a:gd name="T9" fmla="*/ 360 h 360"/>
                </a:gdLst>
                <a:ahLst/>
                <a:cxnLst>
                  <a:cxn ang="0">
                    <a:pos x="T0" y="T1"/>
                  </a:cxn>
                  <a:cxn ang="0">
                    <a:pos x="T2" y="T3"/>
                  </a:cxn>
                  <a:cxn ang="0">
                    <a:pos x="T4" y="T5"/>
                  </a:cxn>
                  <a:cxn ang="0">
                    <a:pos x="T6" y="T7"/>
                  </a:cxn>
                  <a:cxn ang="0">
                    <a:pos x="T8" y="T9"/>
                  </a:cxn>
                </a:cxnLst>
                <a:rect l="0" t="0" r="r" b="b"/>
                <a:pathLst>
                  <a:path w="346" h="360">
                    <a:moveTo>
                      <a:pt x="25" y="360"/>
                    </a:moveTo>
                    <a:lnTo>
                      <a:pt x="0" y="336"/>
                    </a:lnTo>
                    <a:lnTo>
                      <a:pt x="321" y="0"/>
                    </a:lnTo>
                    <a:lnTo>
                      <a:pt x="346" y="24"/>
                    </a:lnTo>
                    <a:lnTo>
                      <a:pt x="25"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04" name="Freeform 97">
                <a:extLst>
                  <a:ext uri="{FF2B5EF4-FFF2-40B4-BE49-F238E27FC236}">
                    <a16:creationId xmlns="" xmlns:a16="http://schemas.microsoft.com/office/drawing/2014/main" id="{1E186AA6-7A46-4D7B-A800-7813E5B10A8F}"/>
                  </a:ext>
                </a:extLst>
              </p:cNvPr>
              <p:cNvSpPr>
                <a:spLocks/>
              </p:cNvSpPr>
              <p:nvPr/>
            </p:nvSpPr>
            <p:spPr bwMode="auto">
              <a:xfrm>
                <a:off x="2829808" y="1649708"/>
                <a:ext cx="173662" cy="95664"/>
              </a:xfrm>
              <a:custGeom>
                <a:avLst/>
                <a:gdLst>
                  <a:gd name="T0" fmla="*/ 322 w 347"/>
                  <a:gd name="T1" fmla="*/ 360 h 360"/>
                  <a:gd name="T2" fmla="*/ 0 w 347"/>
                  <a:gd name="T3" fmla="*/ 24 h 360"/>
                  <a:gd name="T4" fmla="*/ 26 w 347"/>
                  <a:gd name="T5" fmla="*/ 0 h 360"/>
                  <a:gd name="T6" fmla="*/ 347 w 347"/>
                  <a:gd name="T7" fmla="*/ 336 h 360"/>
                  <a:gd name="T8" fmla="*/ 322 w 347"/>
                  <a:gd name="T9" fmla="*/ 360 h 360"/>
                </a:gdLst>
                <a:ahLst/>
                <a:cxnLst>
                  <a:cxn ang="0">
                    <a:pos x="T0" y="T1"/>
                  </a:cxn>
                  <a:cxn ang="0">
                    <a:pos x="T2" y="T3"/>
                  </a:cxn>
                  <a:cxn ang="0">
                    <a:pos x="T4" y="T5"/>
                  </a:cxn>
                  <a:cxn ang="0">
                    <a:pos x="T6" y="T7"/>
                  </a:cxn>
                  <a:cxn ang="0">
                    <a:pos x="T8" y="T9"/>
                  </a:cxn>
                </a:cxnLst>
                <a:rect l="0" t="0" r="r" b="b"/>
                <a:pathLst>
                  <a:path w="347" h="360">
                    <a:moveTo>
                      <a:pt x="322" y="360"/>
                    </a:moveTo>
                    <a:lnTo>
                      <a:pt x="0" y="24"/>
                    </a:lnTo>
                    <a:lnTo>
                      <a:pt x="26" y="0"/>
                    </a:lnTo>
                    <a:lnTo>
                      <a:pt x="347" y="336"/>
                    </a:lnTo>
                    <a:lnTo>
                      <a:pt x="322"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05" name="Freeform 98">
                <a:extLst>
                  <a:ext uri="{FF2B5EF4-FFF2-40B4-BE49-F238E27FC236}">
                    <a16:creationId xmlns="" xmlns:a16="http://schemas.microsoft.com/office/drawing/2014/main" id="{717D22F2-3AD2-491F-AE47-496946EC5B12}"/>
                  </a:ext>
                </a:extLst>
              </p:cNvPr>
              <p:cNvSpPr>
                <a:spLocks/>
              </p:cNvSpPr>
              <p:nvPr/>
            </p:nvSpPr>
            <p:spPr bwMode="auto">
              <a:xfrm>
                <a:off x="2989513" y="1649708"/>
                <a:ext cx="175212" cy="95664"/>
              </a:xfrm>
              <a:custGeom>
                <a:avLst/>
                <a:gdLst>
                  <a:gd name="T0" fmla="*/ 26 w 347"/>
                  <a:gd name="T1" fmla="*/ 360 h 360"/>
                  <a:gd name="T2" fmla="*/ 0 w 347"/>
                  <a:gd name="T3" fmla="*/ 336 h 360"/>
                  <a:gd name="T4" fmla="*/ 322 w 347"/>
                  <a:gd name="T5" fmla="*/ 0 h 360"/>
                  <a:gd name="T6" fmla="*/ 347 w 347"/>
                  <a:gd name="T7" fmla="*/ 24 h 360"/>
                  <a:gd name="T8" fmla="*/ 26 w 347"/>
                  <a:gd name="T9" fmla="*/ 360 h 360"/>
                </a:gdLst>
                <a:ahLst/>
                <a:cxnLst>
                  <a:cxn ang="0">
                    <a:pos x="T0" y="T1"/>
                  </a:cxn>
                  <a:cxn ang="0">
                    <a:pos x="T2" y="T3"/>
                  </a:cxn>
                  <a:cxn ang="0">
                    <a:pos x="T4" y="T5"/>
                  </a:cxn>
                  <a:cxn ang="0">
                    <a:pos x="T6" y="T7"/>
                  </a:cxn>
                  <a:cxn ang="0">
                    <a:pos x="T8" y="T9"/>
                  </a:cxn>
                </a:cxnLst>
                <a:rect l="0" t="0" r="r" b="b"/>
                <a:pathLst>
                  <a:path w="347" h="360">
                    <a:moveTo>
                      <a:pt x="26" y="360"/>
                    </a:moveTo>
                    <a:lnTo>
                      <a:pt x="0" y="336"/>
                    </a:lnTo>
                    <a:lnTo>
                      <a:pt x="322" y="0"/>
                    </a:lnTo>
                    <a:lnTo>
                      <a:pt x="347" y="24"/>
                    </a:lnTo>
                    <a:lnTo>
                      <a:pt x="26"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06" name="Freeform 99">
                <a:extLst>
                  <a:ext uri="{FF2B5EF4-FFF2-40B4-BE49-F238E27FC236}">
                    <a16:creationId xmlns="" xmlns:a16="http://schemas.microsoft.com/office/drawing/2014/main" id="{F131A033-4517-4E1A-A340-5EBAF2407500}"/>
                  </a:ext>
                </a:extLst>
              </p:cNvPr>
              <p:cNvSpPr>
                <a:spLocks/>
              </p:cNvSpPr>
              <p:nvPr/>
            </p:nvSpPr>
            <p:spPr bwMode="auto">
              <a:xfrm>
                <a:off x="3146120" y="1649708"/>
                <a:ext cx="173662" cy="95664"/>
              </a:xfrm>
              <a:custGeom>
                <a:avLst/>
                <a:gdLst>
                  <a:gd name="T0" fmla="*/ 321 w 346"/>
                  <a:gd name="T1" fmla="*/ 360 h 360"/>
                  <a:gd name="T2" fmla="*/ 0 w 346"/>
                  <a:gd name="T3" fmla="*/ 24 h 360"/>
                  <a:gd name="T4" fmla="*/ 25 w 346"/>
                  <a:gd name="T5" fmla="*/ 0 h 360"/>
                  <a:gd name="T6" fmla="*/ 346 w 346"/>
                  <a:gd name="T7" fmla="*/ 336 h 360"/>
                  <a:gd name="T8" fmla="*/ 321 w 346"/>
                  <a:gd name="T9" fmla="*/ 360 h 360"/>
                </a:gdLst>
                <a:ahLst/>
                <a:cxnLst>
                  <a:cxn ang="0">
                    <a:pos x="T0" y="T1"/>
                  </a:cxn>
                  <a:cxn ang="0">
                    <a:pos x="T2" y="T3"/>
                  </a:cxn>
                  <a:cxn ang="0">
                    <a:pos x="T4" y="T5"/>
                  </a:cxn>
                  <a:cxn ang="0">
                    <a:pos x="T6" y="T7"/>
                  </a:cxn>
                  <a:cxn ang="0">
                    <a:pos x="T8" y="T9"/>
                  </a:cxn>
                </a:cxnLst>
                <a:rect l="0" t="0" r="r" b="b"/>
                <a:pathLst>
                  <a:path w="346" h="360">
                    <a:moveTo>
                      <a:pt x="321" y="360"/>
                    </a:moveTo>
                    <a:lnTo>
                      <a:pt x="0" y="24"/>
                    </a:lnTo>
                    <a:lnTo>
                      <a:pt x="25" y="0"/>
                    </a:lnTo>
                    <a:lnTo>
                      <a:pt x="346" y="336"/>
                    </a:lnTo>
                    <a:lnTo>
                      <a:pt x="321"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07" name="Freeform 100">
                <a:extLst>
                  <a:ext uri="{FF2B5EF4-FFF2-40B4-BE49-F238E27FC236}">
                    <a16:creationId xmlns="" xmlns:a16="http://schemas.microsoft.com/office/drawing/2014/main" id="{271EB5FD-E552-4A54-A91D-A79A88124DCA}"/>
                  </a:ext>
                </a:extLst>
              </p:cNvPr>
              <p:cNvSpPr>
                <a:spLocks/>
              </p:cNvSpPr>
              <p:nvPr/>
            </p:nvSpPr>
            <p:spPr bwMode="auto">
              <a:xfrm>
                <a:off x="3307376" y="1649708"/>
                <a:ext cx="173662" cy="95664"/>
              </a:xfrm>
              <a:custGeom>
                <a:avLst/>
                <a:gdLst>
                  <a:gd name="T0" fmla="*/ 25 w 347"/>
                  <a:gd name="T1" fmla="*/ 360 h 360"/>
                  <a:gd name="T2" fmla="*/ 0 w 347"/>
                  <a:gd name="T3" fmla="*/ 336 h 360"/>
                  <a:gd name="T4" fmla="*/ 321 w 347"/>
                  <a:gd name="T5" fmla="*/ 0 h 360"/>
                  <a:gd name="T6" fmla="*/ 347 w 347"/>
                  <a:gd name="T7" fmla="*/ 24 h 360"/>
                  <a:gd name="T8" fmla="*/ 25 w 347"/>
                  <a:gd name="T9" fmla="*/ 360 h 360"/>
                </a:gdLst>
                <a:ahLst/>
                <a:cxnLst>
                  <a:cxn ang="0">
                    <a:pos x="T0" y="T1"/>
                  </a:cxn>
                  <a:cxn ang="0">
                    <a:pos x="T2" y="T3"/>
                  </a:cxn>
                  <a:cxn ang="0">
                    <a:pos x="T4" y="T5"/>
                  </a:cxn>
                  <a:cxn ang="0">
                    <a:pos x="T6" y="T7"/>
                  </a:cxn>
                  <a:cxn ang="0">
                    <a:pos x="T8" y="T9"/>
                  </a:cxn>
                </a:cxnLst>
                <a:rect l="0" t="0" r="r" b="b"/>
                <a:pathLst>
                  <a:path w="347" h="360">
                    <a:moveTo>
                      <a:pt x="25" y="360"/>
                    </a:moveTo>
                    <a:lnTo>
                      <a:pt x="0" y="336"/>
                    </a:lnTo>
                    <a:lnTo>
                      <a:pt x="321" y="0"/>
                    </a:lnTo>
                    <a:lnTo>
                      <a:pt x="347" y="24"/>
                    </a:lnTo>
                    <a:lnTo>
                      <a:pt x="25"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08" name="Freeform 101">
                <a:extLst>
                  <a:ext uri="{FF2B5EF4-FFF2-40B4-BE49-F238E27FC236}">
                    <a16:creationId xmlns="" xmlns:a16="http://schemas.microsoft.com/office/drawing/2014/main" id="{7C47F9C6-DB70-42BB-9EB9-D0680A1C4BDB}"/>
                  </a:ext>
                </a:extLst>
              </p:cNvPr>
              <p:cNvSpPr>
                <a:spLocks/>
              </p:cNvSpPr>
              <p:nvPr/>
            </p:nvSpPr>
            <p:spPr bwMode="auto">
              <a:xfrm>
                <a:off x="3462431" y="1649708"/>
                <a:ext cx="173662" cy="95664"/>
              </a:xfrm>
              <a:custGeom>
                <a:avLst/>
                <a:gdLst>
                  <a:gd name="T0" fmla="*/ 321 w 346"/>
                  <a:gd name="T1" fmla="*/ 360 h 360"/>
                  <a:gd name="T2" fmla="*/ 0 w 346"/>
                  <a:gd name="T3" fmla="*/ 24 h 360"/>
                  <a:gd name="T4" fmla="*/ 25 w 346"/>
                  <a:gd name="T5" fmla="*/ 0 h 360"/>
                  <a:gd name="T6" fmla="*/ 346 w 346"/>
                  <a:gd name="T7" fmla="*/ 336 h 360"/>
                  <a:gd name="T8" fmla="*/ 321 w 346"/>
                  <a:gd name="T9" fmla="*/ 360 h 360"/>
                </a:gdLst>
                <a:ahLst/>
                <a:cxnLst>
                  <a:cxn ang="0">
                    <a:pos x="T0" y="T1"/>
                  </a:cxn>
                  <a:cxn ang="0">
                    <a:pos x="T2" y="T3"/>
                  </a:cxn>
                  <a:cxn ang="0">
                    <a:pos x="T4" y="T5"/>
                  </a:cxn>
                  <a:cxn ang="0">
                    <a:pos x="T6" y="T7"/>
                  </a:cxn>
                  <a:cxn ang="0">
                    <a:pos x="T8" y="T9"/>
                  </a:cxn>
                </a:cxnLst>
                <a:rect l="0" t="0" r="r" b="b"/>
                <a:pathLst>
                  <a:path w="346" h="360">
                    <a:moveTo>
                      <a:pt x="321" y="360"/>
                    </a:moveTo>
                    <a:lnTo>
                      <a:pt x="0" y="24"/>
                    </a:lnTo>
                    <a:lnTo>
                      <a:pt x="25" y="0"/>
                    </a:lnTo>
                    <a:lnTo>
                      <a:pt x="346" y="336"/>
                    </a:lnTo>
                    <a:lnTo>
                      <a:pt x="321"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09" name="Freeform 102">
                <a:extLst>
                  <a:ext uri="{FF2B5EF4-FFF2-40B4-BE49-F238E27FC236}">
                    <a16:creationId xmlns="" xmlns:a16="http://schemas.microsoft.com/office/drawing/2014/main" id="{49CE1D21-A8AC-4DFE-95B9-6168CA7AB048}"/>
                  </a:ext>
                </a:extLst>
              </p:cNvPr>
              <p:cNvSpPr>
                <a:spLocks/>
              </p:cNvSpPr>
              <p:nvPr/>
            </p:nvSpPr>
            <p:spPr bwMode="auto">
              <a:xfrm>
                <a:off x="3623688" y="1649708"/>
                <a:ext cx="173662" cy="95664"/>
              </a:xfrm>
              <a:custGeom>
                <a:avLst/>
                <a:gdLst>
                  <a:gd name="T0" fmla="*/ 25 w 346"/>
                  <a:gd name="T1" fmla="*/ 360 h 360"/>
                  <a:gd name="T2" fmla="*/ 0 w 346"/>
                  <a:gd name="T3" fmla="*/ 336 h 360"/>
                  <a:gd name="T4" fmla="*/ 321 w 346"/>
                  <a:gd name="T5" fmla="*/ 0 h 360"/>
                  <a:gd name="T6" fmla="*/ 346 w 346"/>
                  <a:gd name="T7" fmla="*/ 24 h 360"/>
                  <a:gd name="T8" fmla="*/ 25 w 346"/>
                  <a:gd name="T9" fmla="*/ 360 h 360"/>
                </a:gdLst>
                <a:ahLst/>
                <a:cxnLst>
                  <a:cxn ang="0">
                    <a:pos x="T0" y="T1"/>
                  </a:cxn>
                  <a:cxn ang="0">
                    <a:pos x="T2" y="T3"/>
                  </a:cxn>
                  <a:cxn ang="0">
                    <a:pos x="T4" y="T5"/>
                  </a:cxn>
                  <a:cxn ang="0">
                    <a:pos x="T6" y="T7"/>
                  </a:cxn>
                  <a:cxn ang="0">
                    <a:pos x="T8" y="T9"/>
                  </a:cxn>
                </a:cxnLst>
                <a:rect l="0" t="0" r="r" b="b"/>
                <a:pathLst>
                  <a:path w="346" h="360">
                    <a:moveTo>
                      <a:pt x="25" y="360"/>
                    </a:moveTo>
                    <a:lnTo>
                      <a:pt x="0" y="336"/>
                    </a:lnTo>
                    <a:lnTo>
                      <a:pt x="321" y="0"/>
                    </a:lnTo>
                    <a:lnTo>
                      <a:pt x="346" y="24"/>
                    </a:lnTo>
                    <a:lnTo>
                      <a:pt x="25"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10" name="Freeform 103">
                <a:extLst>
                  <a:ext uri="{FF2B5EF4-FFF2-40B4-BE49-F238E27FC236}">
                    <a16:creationId xmlns="" xmlns:a16="http://schemas.microsoft.com/office/drawing/2014/main" id="{DFC08BEE-8C09-4A98-A223-0EE658BD75F4}"/>
                  </a:ext>
                </a:extLst>
              </p:cNvPr>
              <p:cNvSpPr>
                <a:spLocks/>
              </p:cNvSpPr>
              <p:nvPr/>
            </p:nvSpPr>
            <p:spPr bwMode="auto">
              <a:xfrm>
                <a:off x="3778743" y="1649708"/>
                <a:ext cx="173662" cy="95664"/>
              </a:xfrm>
              <a:custGeom>
                <a:avLst/>
                <a:gdLst>
                  <a:gd name="T0" fmla="*/ 321 w 347"/>
                  <a:gd name="T1" fmla="*/ 360 h 360"/>
                  <a:gd name="T2" fmla="*/ 0 w 347"/>
                  <a:gd name="T3" fmla="*/ 24 h 360"/>
                  <a:gd name="T4" fmla="*/ 25 w 347"/>
                  <a:gd name="T5" fmla="*/ 0 h 360"/>
                  <a:gd name="T6" fmla="*/ 347 w 347"/>
                  <a:gd name="T7" fmla="*/ 336 h 360"/>
                  <a:gd name="T8" fmla="*/ 321 w 347"/>
                  <a:gd name="T9" fmla="*/ 360 h 360"/>
                </a:gdLst>
                <a:ahLst/>
                <a:cxnLst>
                  <a:cxn ang="0">
                    <a:pos x="T0" y="T1"/>
                  </a:cxn>
                  <a:cxn ang="0">
                    <a:pos x="T2" y="T3"/>
                  </a:cxn>
                  <a:cxn ang="0">
                    <a:pos x="T4" y="T5"/>
                  </a:cxn>
                  <a:cxn ang="0">
                    <a:pos x="T6" y="T7"/>
                  </a:cxn>
                  <a:cxn ang="0">
                    <a:pos x="T8" y="T9"/>
                  </a:cxn>
                </a:cxnLst>
                <a:rect l="0" t="0" r="r" b="b"/>
                <a:pathLst>
                  <a:path w="347" h="360">
                    <a:moveTo>
                      <a:pt x="321" y="360"/>
                    </a:moveTo>
                    <a:lnTo>
                      <a:pt x="0" y="24"/>
                    </a:lnTo>
                    <a:lnTo>
                      <a:pt x="25" y="0"/>
                    </a:lnTo>
                    <a:lnTo>
                      <a:pt x="347" y="336"/>
                    </a:lnTo>
                    <a:lnTo>
                      <a:pt x="321"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11" name="Freeform 104">
                <a:extLst>
                  <a:ext uri="{FF2B5EF4-FFF2-40B4-BE49-F238E27FC236}">
                    <a16:creationId xmlns="" xmlns:a16="http://schemas.microsoft.com/office/drawing/2014/main" id="{E5E8D0F5-F883-4CFE-A242-6D19E7AE6948}"/>
                  </a:ext>
                </a:extLst>
              </p:cNvPr>
              <p:cNvSpPr>
                <a:spLocks/>
              </p:cNvSpPr>
              <p:nvPr/>
            </p:nvSpPr>
            <p:spPr bwMode="auto">
              <a:xfrm>
                <a:off x="3940000" y="1649708"/>
                <a:ext cx="173662" cy="95664"/>
              </a:xfrm>
              <a:custGeom>
                <a:avLst/>
                <a:gdLst>
                  <a:gd name="T0" fmla="*/ 26 w 347"/>
                  <a:gd name="T1" fmla="*/ 360 h 360"/>
                  <a:gd name="T2" fmla="*/ 0 w 347"/>
                  <a:gd name="T3" fmla="*/ 336 h 360"/>
                  <a:gd name="T4" fmla="*/ 322 w 347"/>
                  <a:gd name="T5" fmla="*/ 0 h 360"/>
                  <a:gd name="T6" fmla="*/ 347 w 347"/>
                  <a:gd name="T7" fmla="*/ 24 h 360"/>
                  <a:gd name="T8" fmla="*/ 26 w 347"/>
                  <a:gd name="T9" fmla="*/ 360 h 360"/>
                </a:gdLst>
                <a:ahLst/>
                <a:cxnLst>
                  <a:cxn ang="0">
                    <a:pos x="T0" y="T1"/>
                  </a:cxn>
                  <a:cxn ang="0">
                    <a:pos x="T2" y="T3"/>
                  </a:cxn>
                  <a:cxn ang="0">
                    <a:pos x="T4" y="T5"/>
                  </a:cxn>
                  <a:cxn ang="0">
                    <a:pos x="T6" y="T7"/>
                  </a:cxn>
                  <a:cxn ang="0">
                    <a:pos x="T8" y="T9"/>
                  </a:cxn>
                </a:cxnLst>
                <a:rect l="0" t="0" r="r" b="b"/>
                <a:pathLst>
                  <a:path w="347" h="360">
                    <a:moveTo>
                      <a:pt x="26" y="360"/>
                    </a:moveTo>
                    <a:lnTo>
                      <a:pt x="0" y="336"/>
                    </a:lnTo>
                    <a:lnTo>
                      <a:pt x="322" y="0"/>
                    </a:lnTo>
                    <a:lnTo>
                      <a:pt x="347" y="24"/>
                    </a:lnTo>
                    <a:lnTo>
                      <a:pt x="26"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12" name="Freeform 105">
                <a:extLst>
                  <a:ext uri="{FF2B5EF4-FFF2-40B4-BE49-F238E27FC236}">
                    <a16:creationId xmlns="" xmlns:a16="http://schemas.microsoft.com/office/drawing/2014/main" id="{0B73620C-7E13-405E-941F-99F4C6C0EAA5}"/>
                  </a:ext>
                </a:extLst>
              </p:cNvPr>
              <p:cNvSpPr>
                <a:spLocks/>
              </p:cNvSpPr>
              <p:nvPr/>
            </p:nvSpPr>
            <p:spPr bwMode="auto">
              <a:xfrm>
                <a:off x="4096605" y="1649708"/>
                <a:ext cx="172112" cy="95664"/>
              </a:xfrm>
              <a:custGeom>
                <a:avLst/>
                <a:gdLst>
                  <a:gd name="T0" fmla="*/ 321 w 346"/>
                  <a:gd name="T1" fmla="*/ 360 h 360"/>
                  <a:gd name="T2" fmla="*/ 0 w 346"/>
                  <a:gd name="T3" fmla="*/ 24 h 360"/>
                  <a:gd name="T4" fmla="*/ 25 w 346"/>
                  <a:gd name="T5" fmla="*/ 0 h 360"/>
                  <a:gd name="T6" fmla="*/ 346 w 346"/>
                  <a:gd name="T7" fmla="*/ 336 h 360"/>
                  <a:gd name="T8" fmla="*/ 321 w 346"/>
                  <a:gd name="T9" fmla="*/ 360 h 360"/>
                </a:gdLst>
                <a:ahLst/>
                <a:cxnLst>
                  <a:cxn ang="0">
                    <a:pos x="T0" y="T1"/>
                  </a:cxn>
                  <a:cxn ang="0">
                    <a:pos x="T2" y="T3"/>
                  </a:cxn>
                  <a:cxn ang="0">
                    <a:pos x="T4" y="T5"/>
                  </a:cxn>
                  <a:cxn ang="0">
                    <a:pos x="T6" y="T7"/>
                  </a:cxn>
                  <a:cxn ang="0">
                    <a:pos x="T8" y="T9"/>
                  </a:cxn>
                </a:cxnLst>
                <a:rect l="0" t="0" r="r" b="b"/>
                <a:pathLst>
                  <a:path w="346" h="360">
                    <a:moveTo>
                      <a:pt x="321" y="360"/>
                    </a:moveTo>
                    <a:lnTo>
                      <a:pt x="0" y="24"/>
                    </a:lnTo>
                    <a:lnTo>
                      <a:pt x="25" y="0"/>
                    </a:lnTo>
                    <a:lnTo>
                      <a:pt x="346" y="336"/>
                    </a:lnTo>
                    <a:lnTo>
                      <a:pt x="321"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13" name="Freeform 106">
                <a:extLst>
                  <a:ext uri="{FF2B5EF4-FFF2-40B4-BE49-F238E27FC236}">
                    <a16:creationId xmlns="" xmlns:a16="http://schemas.microsoft.com/office/drawing/2014/main" id="{9B82EE58-80CC-4CD9-B313-300F8E80458A}"/>
                  </a:ext>
                </a:extLst>
              </p:cNvPr>
              <p:cNvSpPr>
                <a:spLocks/>
              </p:cNvSpPr>
              <p:nvPr/>
            </p:nvSpPr>
            <p:spPr bwMode="auto">
              <a:xfrm>
                <a:off x="4256312" y="1649708"/>
                <a:ext cx="173662" cy="95664"/>
              </a:xfrm>
              <a:custGeom>
                <a:avLst/>
                <a:gdLst>
                  <a:gd name="T0" fmla="*/ 25 w 346"/>
                  <a:gd name="T1" fmla="*/ 360 h 360"/>
                  <a:gd name="T2" fmla="*/ 0 w 346"/>
                  <a:gd name="T3" fmla="*/ 336 h 360"/>
                  <a:gd name="T4" fmla="*/ 321 w 346"/>
                  <a:gd name="T5" fmla="*/ 0 h 360"/>
                  <a:gd name="T6" fmla="*/ 346 w 346"/>
                  <a:gd name="T7" fmla="*/ 24 h 360"/>
                  <a:gd name="T8" fmla="*/ 25 w 346"/>
                  <a:gd name="T9" fmla="*/ 360 h 360"/>
                </a:gdLst>
                <a:ahLst/>
                <a:cxnLst>
                  <a:cxn ang="0">
                    <a:pos x="T0" y="T1"/>
                  </a:cxn>
                  <a:cxn ang="0">
                    <a:pos x="T2" y="T3"/>
                  </a:cxn>
                  <a:cxn ang="0">
                    <a:pos x="T4" y="T5"/>
                  </a:cxn>
                  <a:cxn ang="0">
                    <a:pos x="T6" y="T7"/>
                  </a:cxn>
                  <a:cxn ang="0">
                    <a:pos x="T8" y="T9"/>
                  </a:cxn>
                </a:cxnLst>
                <a:rect l="0" t="0" r="r" b="b"/>
                <a:pathLst>
                  <a:path w="346" h="360">
                    <a:moveTo>
                      <a:pt x="25" y="360"/>
                    </a:moveTo>
                    <a:lnTo>
                      <a:pt x="0" y="336"/>
                    </a:lnTo>
                    <a:lnTo>
                      <a:pt x="321" y="0"/>
                    </a:lnTo>
                    <a:lnTo>
                      <a:pt x="346" y="24"/>
                    </a:lnTo>
                    <a:lnTo>
                      <a:pt x="25"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14" name="Freeform 107">
                <a:extLst>
                  <a:ext uri="{FF2B5EF4-FFF2-40B4-BE49-F238E27FC236}">
                    <a16:creationId xmlns="" xmlns:a16="http://schemas.microsoft.com/office/drawing/2014/main" id="{3BCD0A50-6C62-4D6B-A093-04D1B072F075}"/>
                  </a:ext>
                </a:extLst>
              </p:cNvPr>
              <p:cNvSpPr>
                <a:spLocks/>
              </p:cNvSpPr>
              <p:nvPr/>
            </p:nvSpPr>
            <p:spPr bwMode="auto">
              <a:xfrm>
                <a:off x="4412917" y="1649708"/>
                <a:ext cx="173662" cy="95664"/>
              </a:xfrm>
              <a:custGeom>
                <a:avLst/>
                <a:gdLst>
                  <a:gd name="T0" fmla="*/ 322 w 347"/>
                  <a:gd name="T1" fmla="*/ 360 h 360"/>
                  <a:gd name="T2" fmla="*/ 0 w 347"/>
                  <a:gd name="T3" fmla="*/ 24 h 360"/>
                  <a:gd name="T4" fmla="*/ 26 w 347"/>
                  <a:gd name="T5" fmla="*/ 0 h 360"/>
                  <a:gd name="T6" fmla="*/ 347 w 347"/>
                  <a:gd name="T7" fmla="*/ 336 h 360"/>
                  <a:gd name="T8" fmla="*/ 322 w 347"/>
                  <a:gd name="T9" fmla="*/ 360 h 360"/>
                </a:gdLst>
                <a:ahLst/>
                <a:cxnLst>
                  <a:cxn ang="0">
                    <a:pos x="T0" y="T1"/>
                  </a:cxn>
                  <a:cxn ang="0">
                    <a:pos x="T2" y="T3"/>
                  </a:cxn>
                  <a:cxn ang="0">
                    <a:pos x="T4" y="T5"/>
                  </a:cxn>
                  <a:cxn ang="0">
                    <a:pos x="T6" y="T7"/>
                  </a:cxn>
                  <a:cxn ang="0">
                    <a:pos x="T8" y="T9"/>
                  </a:cxn>
                </a:cxnLst>
                <a:rect l="0" t="0" r="r" b="b"/>
                <a:pathLst>
                  <a:path w="347" h="360">
                    <a:moveTo>
                      <a:pt x="322" y="360"/>
                    </a:moveTo>
                    <a:lnTo>
                      <a:pt x="0" y="24"/>
                    </a:lnTo>
                    <a:lnTo>
                      <a:pt x="26" y="0"/>
                    </a:lnTo>
                    <a:lnTo>
                      <a:pt x="347" y="336"/>
                    </a:lnTo>
                    <a:lnTo>
                      <a:pt x="322"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15" name="Rectangle 108">
                <a:extLst>
                  <a:ext uri="{FF2B5EF4-FFF2-40B4-BE49-F238E27FC236}">
                    <a16:creationId xmlns="" xmlns:a16="http://schemas.microsoft.com/office/drawing/2014/main" id="{638FD17F-6517-4E4C-905B-E07D8A02913C}"/>
                  </a:ext>
                </a:extLst>
              </p:cNvPr>
              <p:cNvSpPr>
                <a:spLocks noChangeArrowheads="1"/>
              </p:cNvSpPr>
              <p:nvPr/>
            </p:nvSpPr>
            <p:spPr bwMode="auto">
              <a:xfrm>
                <a:off x="2132060" y="1730528"/>
                <a:ext cx="2535148" cy="23091"/>
              </a:xfrm>
              <a:prstGeom prst="rect">
                <a:avLst/>
              </a:prstGeom>
              <a:solidFill>
                <a:srgbClr val="F9A6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grpSp>
        <p:grpSp>
          <p:nvGrpSpPr>
            <p:cNvPr id="3" name="Group 2"/>
            <p:cNvGrpSpPr/>
            <p:nvPr/>
          </p:nvGrpSpPr>
          <p:grpSpPr>
            <a:xfrm>
              <a:off x="2632539" y="1708851"/>
              <a:ext cx="298538" cy="529450"/>
              <a:chOff x="3269147" y="1753620"/>
              <a:chExt cx="298538" cy="529450"/>
            </a:xfrm>
          </p:grpSpPr>
          <p:sp>
            <p:nvSpPr>
              <p:cNvPr id="216" name="Freeform 109">
                <a:extLst>
                  <a:ext uri="{FF2B5EF4-FFF2-40B4-BE49-F238E27FC236}">
                    <a16:creationId xmlns="" xmlns:a16="http://schemas.microsoft.com/office/drawing/2014/main" id="{12F7FE29-F79A-4C7C-A574-67D7E8F9F6C5}"/>
                  </a:ext>
                </a:extLst>
              </p:cNvPr>
              <p:cNvSpPr>
                <a:spLocks/>
              </p:cNvSpPr>
              <p:nvPr/>
            </p:nvSpPr>
            <p:spPr bwMode="auto">
              <a:xfrm>
                <a:off x="3324401" y="1783309"/>
                <a:ext cx="75871" cy="424715"/>
              </a:xfrm>
              <a:custGeom>
                <a:avLst/>
                <a:gdLst>
                  <a:gd name="T0" fmla="*/ 267 w 286"/>
                  <a:gd name="T1" fmla="*/ 1594 h 1594"/>
                  <a:gd name="T2" fmla="*/ 250 w 286"/>
                  <a:gd name="T3" fmla="*/ 1579 h 1594"/>
                  <a:gd name="T4" fmla="*/ 1 w 286"/>
                  <a:gd name="T5" fmla="*/ 21 h 1594"/>
                  <a:gd name="T6" fmla="*/ 16 w 286"/>
                  <a:gd name="T7" fmla="*/ 1 h 1594"/>
                  <a:gd name="T8" fmla="*/ 36 w 286"/>
                  <a:gd name="T9" fmla="*/ 15 h 1594"/>
                  <a:gd name="T10" fmla="*/ 285 w 286"/>
                  <a:gd name="T11" fmla="*/ 1574 h 1594"/>
                  <a:gd name="T12" fmla="*/ 270 w 286"/>
                  <a:gd name="T13" fmla="*/ 1594 h 1594"/>
                  <a:gd name="T14" fmla="*/ 267 w 286"/>
                  <a:gd name="T15" fmla="*/ 1594 h 1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1594">
                    <a:moveTo>
                      <a:pt x="267" y="1594"/>
                    </a:moveTo>
                    <a:cubicBezTo>
                      <a:pt x="259" y="1594"/>
                      <a:pt x="251" y="1588"/>
                      <a:pt x="250" y="1579"/>
                    </a:cubicBezTo>
                    <a:lnTo>
                      <a:pt x="1" y="21"/>
                    </a:lnTo>
                    <a:cubicBezTo>
                      <a:pt x="0" y="11"/>
                      <a:pt x="6" y="2"/>
                      <a:pt x="16" y="1"/>
                    </a:cubicBezTo>
                    <a:cubicBezTo>
                      <a:pt x="25" y="0"/>
                      <a:pt x="34" y="6"/>
                      <a:pt x="36" y="15"/>
                    </a:cubicBezTo>
                    <a:lnTo>
                      <a:pt x="285" y="1574"/>
                    </a:lnTo>
                    <a:cubicBezTo>
                      <a:pt x="286" y="1583"/>
                      <a:pt x="280" y="1592"/>
                      <a:pt x="270" y="1594"/>
                    </a:cubicBezTo>
                    <a:cubicBezTo>
                      <a:pt x="269" y="1594"/>
                      <a:pt x="268" y="1594"/>
                      <a:pt x="267" y="1594"/>
                    </a:cubicBezTo>
                    <a:close/>
                  </a:path>
                </a:pathLst>
              </a:custGeom>
              <a:solidFill>
                <a:srgbClr val="393A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17" name="Freeform 110">
                <a:extLst>
                  <a:ext uri="{FF2B5EF4-FFF2-40B4-BE49-F238E27FC236}">
                    <a16:creationId xmlns="" xmlns:a16="http://schemas.microsoft.com/office/drawing/2014/main" id="{54E90301-B190-437E-A74D-E533BF1E6FE2}"/>
                  </a:ext>
                </a:extLst>
              </p:cNvPr>
              <p:cNvSpPr>
                <a:spLocks/>
              </p:cNvSpPr>
              <p:nvPr/>
            </p:nvSpPr>
            <p:spPr bwMode="auto">
              <a:xfrm>
                <a:off x="3436559" y="1783309"/>
                <a:ext cx="76696" cy="424715"/>
              </a:xfrm>
              <a:custGeom>
                <a:avLst/>
                <a:gdLst>
                  <a:gd name="T0" fmla="*/ 19 w 286"/>
                  <a:gd name="T1" fmla="*/ 1594 h 1594"/>
                  <a:gd name="T2" fmla="*/ 16 w 286"/>
                  <a:gd name="T3" fmla="*/ 1594 h 1594"/>
                  <a:gd name="T4" fmla="*/ 1 w 286"/>
                  <a:gd name="T5" fmla="*/ 1574 h 1594"/>
                  <a:gd name="T6" fmla="*/ 250 w 286"/>
                  <a:gd name="T7" fmla="*/ 15 h 1594"/>
                  <a:gd name="T8" fmla="*/ 270 w 286"/>
                  <a:gd name="T9" fmla="*/ 1 h 1594"/>
                  <a:gd name="T10" fmla="*/ 285 w 286"/>
                  <a:gd name="T11" fmla="*/ 21 h 1594"/>
                  <a:gd name="T12" fmla="*/ 36 w 286"/>
                  <a:gd name="T13" fmla="*/ 1579 h 1594"/>
                  <a:gd name="T14" fmla="*/ 19 w 286"/>
                  <a:gd name="T15" fmla="*/ 1594 h 1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1594">
                    <a:moveTo>
                      <a:pt x="19" y="1594"/>
                    </a:moveTo>
                    <a:cubicBezTo>
                      <a:pt x="18" y="1594"/>
                      <a:pt x="17" y="1594"/>
                      <a:pt x="16" y="1594"/>
                    </a:cubicBezTo>
                    <a:cubicBezTo>
                      <a:pt x="6" y="1592"/>
                      <a:pt x="0" y="1583"/>
                      <a:pt x="1" y="1574"/>
                    </a:cubicBezTo>
                    <a:lnTo>
                      <a:pt x="250" y="15"/>
                    </a:lnTo>
                    <a:cubicBezTo>
                      <a:pt x="252" y="6"/>
                      <a:pt x="261" y="0"/>
                      <a:pt x="270" y="1"/>
                    </a:cubicBezTo>
                    <a:cubicBezTo>
                      <a:pt x="280" y="2"/>
                      <a:pt x="286" y="11"/>
                      <a:pt x="285" y="21"/>
                    </a:cubicBezTo>
                    <a:lnTo>
                      <a:pt x="36" y="1579"/>
                    </a:lnTo>
                    <a:cubicBezTo>
                      <a:pt x="35" y="1588"/>
                      <a:pt x="27" y="1594"/>
                      <a:pt x="19" y="1594"/>
                    </a:cubicBezTo>
                    <a:close/>
                  </a:path>
                </a:pathLst>
              </a:custGeom>
              <a:solidFill>
                <a:srgbClr val="393A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18" name="Freeform 111">
                <a:extLst>
                  <a:ext uri="{FF2B5EF4-FFF2-40B4-BE49-F238E27FC236}">
                    <a16:creationId xmlns="" xmlns:a16="http://schemas.microsoft.com/office/drawing/2014/main" id="{5A4892FD-30ED-4C19-A329-C833F01AFE88}"/>
                  </a:ext>
                </a:extLst>
              </p:cNvPr>
              <p:cNvSpPr>
                <a:spLocks/>
              </p:cNvSpPr>
              <p:nvPr/>
            </p:nvSpPr>
            <p:spPr bwMode="auto">
              <a:xfrm>
                <a:off x="3317803" y="2199776"/>
                <a:ext cx="200400" cy="46182"/>
              </a:xfrm>
              <a:custGeom>
                <a:avLst/>
                <a:gdLst>
                  <a:gd name="T0" fmla="*/ 711 w 753"/>
                  <a:gd name="T1" fmla="*/ 174 h 174"/>
                  <a:gd name="T2" fmla="*/ 42 w 753"/>
                  <a:gd name="T3" fmla="*/ 174 h 174"/>
                  <a:gd name="T4" fmla="*/ 0 w 753"/>
                  <a:gd name="T5" fmla="*/ 132 h 174"/>
                  <a:gd name="T6" fmla="*/ 0 w 753"/>
                  <a:gd name="T7" fmla="*/ 42 h 174"/>
                  <a:gd name="T8" fmla="*/ 42 w 753"/>
                  <a:gd name="T9" fmla="*/ 0 h 174"/>
                  <a:gd name="T10" fmla="*/ 711 w 753"/>
                  <a:gd name="T11" fmla="*/ 0 h 174"/>
                  <a:gd name="T12" fmla="*/ 753 w 753"/>
                  <a:gd name="T13" fmla="*/ 42 h 174"/>
                  <a:gd name="T14" fmla="*/ 753 w 753"/>
                  <a:gd name="T15" fmla="*/ 132 h 174"/>
                  <a:gd name="T16" fmla="*/ 711 w 753"/>
                  <a:gd name="T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3" h="174">
                    <a:moveTo>
                      <a:pt x="711" y="174"/>
                    </a:moveTo>
                    <a:lnTo>
                      <a:pt x="42" y="174"/>
                    </a:lnTo>
                    <a:cubicBezTo>
                      <a:pt x="19" y="174"/>
                      <a:pt x="0" y="155"/>
                      <a:pt x="0" y="132"/>
                    </a:cubicBezTo>
                    <a:lnTo>
                      <a:pt x="0" y="42"/>
                    </a:lnTo>
                    <a:cubicBezTo>
                      <a:pt x="0" y="19"/>
                      <a:pt x="19" y="0"/>
                      <a:pt x="42" y="0"/>
                    </a:cubicBezTo>
                    <a:lnTo>
                      <a:pt x="711" y="0"/>
                    </a:lnTo>
                    <a:cubicBezTo>
                      <a:pt x="734" y="0"/>
                      <a:pt x="753" y="19"/>
                      <a:pt x="753" y="42"/>
                    </a:cubicBezTo>
                    <a:lnTo>
                      <a:pt x="753" y="132"/>
                    </a:lnTo>
                    <a:cubicBezTo>
                      <a:pt x="753" y="155"/>
                      <a:pt x="734" y="174"/>
                      <a:pt x="711" y="174"/>
                    </a:cubicBezTo>
                    <a:close/>
                  </a:path>
                </a:pathLst>
              </a:custGeom>
              <a:solidFill>
                <a:srgbClr val="F9AD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19" name="Freeform 112">
                <a:extLst>
                  <a:ext uri="{FF2B5EF4-FFF2-40B4-BE49-F238E27FC236}">
                    <a16:creationId xmlns="" xmlns:a16="http://schemas.microsoft.com/office/drawing/2014/main" id="{CB10BFE4-11A5-4175-8EEB-1049A5116F6E}"/>
                  </a:ext>
                </a:extLst>
              </p:cNvPr>
              <p:cNvSpPr>
                <a:spLocks/>
              </p:cNvSpPr>
              <p:nvPr/>
            </p:nvSpPr>
            <p:spPr bwMode="auto">
              <a:xfrm>
                <a:off x="3469547" y="2205549"/>
                <a:ext cx="48657" cy="40410"/>
              </a:xfrm>
              <a:custGeom>
                <a:avLst/>
                <a:gdLst>
                  <a:gd name="T0" fmla="*/ 182 w 182"/>
                  <a:gd name="T1" fmla="*/ 54 h 152"/>
                  <a:gd name="T2" fmla="*/ 152 w 182"/>
                  <a:gd name="T3" fmla="*/ 0 h 152"/>
                  <a:gd name="T4" fmla="*/ 0 w 182"/>
                  <a:gd name="T5" fmla="*/ 152 h 152"/>
                  <a:gd name="T6" fmla="*/ 84 w 182"/>
                  <a:gd name="T7" fmla="*/ 152 h 152"/>
                  <a:gd name="T8" fmla="*/ 182 w 182"/>
                  <a:gd name="T9" fmla="*/ 54 h 152"/>
                </a:gdLst>
                <a:ahLst/>
                <a:cxnLst>
                  <a:cxn ang="0">
                    <a:pos x="T0" y="T1"/>
                  </a:cxn>
                  <a:cxn ang="0">
                    <a:pos x="T2" y="T3"/>
                  </a:cxn>
                  <a:cxn ang="0">
                    <a:pos x="T4" y="T5"/>
                  </a:cxn>
                  <a:cxn ang="0">
                    <a:pos x="T6" y="T7"/>
                  </a:cxn>
                  <a:cxn ang="0">
                    <a:pos x="T8" y="T9"/>
                  </a:cxn>
                </a:cxnLst>
                <a:rect l="0" t="0" r="r" b="b"/>
                <a:pathLst>
                  <a:path w="182" h="152">
                    <a:moveTo>
                      <a:pt x="182" y="54"/>
                    </a:moveTo>
                    <a:cubicBezTo>
                      <a:pt x="179" y="32"/>
                      <a:pt x="168" y="13"/>
                      <a:pt x="152" y="0"/>
                    </a:cubicBezTo>
                    <a:lnTo>
                      <a:pt x="0" y="152"/>
                    </a:lnTo>
                    <a:lnTo>
                      <a:pt x="84" y="152"/>
                    </a:lnTo>
                    <a:lnTo>
                      <a:pt x="182" y="54"/>
                    </a:ln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20" name="Freeform 113">
                <a:extLst>
                  <a:ext uri="{FF2B5EF4-FFF2-40B4-BE49-F238E27FC236}">
                    <a16:creationId xmlns="" xmlns:a16="http://schemas.microsoft.com/office/drawing/2014/main" id="{776C3E09-713D-4B29-B954-A59FF4DE8CEB}"/>
                  </a:ext>
                </a:extLst>
              </p:cNvPr>
              <p:cNvSpPr>
                <a:spLocks/>
              </p:cNvSpPr>
              <p:nvPr/>
            </p:nvSpPr>
            <p:spPr bwMode="auto">
              <a:xfrm>
                <a:off x="3338421" y="2199776"/>
                <a:ext cx="68450" cy="46182"/>
              </a:xfrm>
              <a:custGeom>
                <a:avLst/>
                <a:gdLst>
                  <a:gd name="T0" fmla="*/ 7 w 256"/>
                  <a:gd name="T1" fmla="*/ 174 h 174"/>
                  <a:gd name="T2" fmla="*/ 82 w 256"/>
                  <a:gd name="T3" fmla="*/ 174 h 174"/>
                  <a:gd name="T4" fmla="*/ 256 w 256"/>
                  <a:gd name="T5" fmla="*/ 0 h 174"/>
                  <a:gd name="T6" fmla="*/ 172 w 256"/>
                  <a:gd name="T7" fmla="*/ 0 h 174"/>
                  <a:gd name="T8" fmla="*/ 0 w 256"/>
                  <a:gd name="T9" fmla="*/ 173 h 174"/>
                  <a:gd name="T10" fmla="*/ 7 w 256"/>
                  <a:gd name="T11" fmla="*/ 174 h 174"/>
                </a:gdLst>
                <a:ahLst/>
                <a:cxnLst>
                  <a:cxn ang="0">
                    <a:pos x="T0" y="T1"/>
                  </a:cxn>
                  <a:cxn ang="0">
                    <a:pos x="T2" y="T3"/>
                  </a:cxn>
                  <a:cxn ang="0">
                    <a:pos x="T4" y="T5"/>
                  </a:cxn>
                  <a:cxn ang="0">
                    <a:pos x="T6" y="T7"/>
                  </a:cxn>
                  <a:cxn ang="0">
                    <a:pos x="T8" y="T9"/>
                  </a:cxn>
                  <a:cxn ang="0">
                    <a:pos x="T10" y="T11"/>
                  </a:cxn>
                </a:cxnLst>
                <a:rect l="0" t="0" r="r" b="b"/>
                <a:pathLst>
                  <a:path w="256" h="174">
                    <a:moveTo>
                      <a:pt x="7" y="174"/>
                    </a:moveTo>
                    <a:lnTo>
                      <a:pt x="82" y="174"/>
                    </a:lnTo>
                    <a:lnTo>
                      <a:pt x="256" y="0"/>
                    </a:lnTo>
                    <a:lnTo>
                      <a:pt x="172" y="0"/>
                    </a:lnTo>
                    <a:lnTo>
                      <a:pt x="0" y="173"/>
                    </a:lnTo>
                    <a:cubicBezTo>
                      <a:pt x="2" y="173"/>
                      <a:pt x="5" y="174"/>
                      <a:pt x="7" y="174"/>
                    </a:cubicBez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21" name="Freeform 114">
                <a:extLst>
                  <a:ext uri="{FF2B5EF4-FFF2-40B4-BE49-F238E27FC236}">
                    <a16:creationId xmlns="" xmlns:a16="http://schemas.microsoft.com/office/drawing/2014/main" id="{58D9E991-7B13-4AD5-9766-382975BCCEA4}"/>
                  </a:ext>
                </a:extLst>
              </p:cNvPr>
              <p:cNvSpPr>
                <a:spLocks/>
              </p:cNvSpPr>
              <p:nvPr/>
            </p:nvSpPr>
            <p:spPr bwMode="auto">
              <a:xfrm>
                <a:off x="3317803" y="2199776"/>
                <a:ext cx="45358" cy="39585"/>
              </a:xfrm>
              <a:custGeom>
                <a:avLst/>
                <a:gdLst>
                  <a:gd name="T0" fmla="*/ 25 w 172"/>
                  <a:gd name="T1" fmla="*/ 147 h 147"/>
                  <a:gd name="T2" fmla="*/ 172 w 172"/>
                  <a:gd name="T3" fmla="*/ 0 h 147"/>
                  <a:gd name="T4" fmla="*/ 89 w 172"/>
                  <a:gd name="T5" fmla="*/ 0 h 147"/>
                  <a:gd name="T6" fmla="*/ 0 w 172"/>
                  <a:gd name="T7" fmla="*/ 89 h 147"/>
                  <a:gd name="T8" fmla="*/ 25 w 172"/>
                  <a:gd name="T9" fmla="*/ 147 h 147"/>
                </a:gdLst>
                <a:ahLst/>
                <a:cxnLst>
                  <a:cxn ang="0">
                    <a:pos x="T0" y="T1"/>
                  </a:cxn>
                  <a:cxn ang="0">
                    <a:pos x="T2" y="T3"/>
                  </a:cxn>
                  <a:cxn ang="0">
                    <a:pos x="T4" y="T5"/>
                  </a:cxn>
                  <a:cxn ang="0">
                    <a:pos x="T6" y="T7"/>
                  </a:cxn>
                  <a:cxn ang="0">
                    <a:pos x="T8" y="T9"/>
                  </a:cxn>
                </a:cxnLst>
                <a:rect l="0" t="0" r="r" b="b"/>
                <a:pathLst>
                  <a:path w="172" h="147">
                    <a:moveTo>
                      <a:pt x="25" y="147"/>
                    </a:moveTo>
                    <a:lnTo>
                      <a:pt x="172" y="0"/>
                    </a:lnTo>
                    <a:lnTo>
                      <a:pt x="89" y="0"/>
                    </a:lnTo>
                    <a:lnTo>
                      <a:pt x="0" y="89"/>
                    </a:lnTo>
                    <a:cubicBezTo>
                      <a:pt x="1" y="111"/>
                      <a:pt x="10" y="132"/>
                      <a:pt x="25" y="147"/>
                    </a:cubicBez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22" name="Freeform 115">
                <a:extLst>
                  <a:ext uri="{FF2B5EF4-FFF2-40B4-BE49-F238E27FC236}">
                    <a16:creationId xmlns="" xmlns:a16="http://schemas.microsoft.com/office/drawing/2014/main" id="{A0A420A2-C00B-4AEB-862C-4125EF24461A}"/>
                  </a:ext>
                </a:extLst>
              </p:cNvPr>
              <p:cNvSpPr>
                <a:spLocks/>
              </p:cNvSpPr>
              <p:nvPr/>
            </p:nvSpPr>
            <p:spPr bwMode="auto">
              <a:xfrm>
                <a:off x="3382129" y="2199776"/>
                <a:ext cx="68450" cy="46182"/>
              </a:xfrm>
              <a:custGeom>
                <a:avLst/>
                <a:gdLst>
                  <a:gd name="T0" fmla="*/ 256 w 256"/>
                  <a:gd name="T1" fmla="*/ 0 h 174"/>
                  <a:gd name="T2" fmla="*/ 173 w 256"/>
                  <a:gd name="T3" fmla="*/ 0 h 174"/>
                  <a:gd name="T4" fmla="*/ 0 w 256"/>
                  <a:gd name="T5" fmla="*/ 174 h 174"/>
                  <a:gd name="T6" fmla="*/ 83 w 256"/>
                  <a:gd name="T7" fmla="*/ 174 h 174"/>
                  <a:gd name="T8" fmla="*/ 256 w 256"/>
                  <a:gd name="T9" fmla="*/ 0 h 174"/>
                </a:gdLst>
                <a:ahLst/>
                <a:cxnLst>
                  <a:cxn ang="0">
                    <a:pos x="T0" y="T1"/>
                  </a:cxn>
                  <a:cxn ang="0">
                    <a:pos x="T2" y="T3"/>
                  </a:cxn>
                  <a:cxn ang="0">
                    <a:pos x="T4" y="T5"/>
                  </a:cxn>
                  <a:cxn ang="0">
                    <a:pos x="T6" y="T7"/>
                  </a:cxn>
                  <a:cxn ang="0">
                    <a:pos x="T8" y="T9"/>
                  </a:cxn>
                </a:cxnLst>
                <a:rect l="0" t="0" r="r" b="b"/>
                <a:pathLst>
                  <a:path w="256" h="174">
                    <a:moveTo>
                      <a:pt x="256" y="0"/>
                    </a:moveTo>
                    <a:lnTo>
                      <a:pt x="173" y="0"/>
                    </a:lnTo>
                    <a:lnTo>
                      <a:pt x="0" y="174"/>
                    </a:lnTo>
                    <a:lnTo>
                      <a:pt x="83" y="174"/>
                    </a:lnTo>
                    <a:lnTo>
                      <a:pt x="256" y="0"/>
                    </a:ln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23" name="Freeform 116">
                <a:extLst>
                  <a:ext uri="{FF2B5EF4-FFF2-40B4-BE49-F238E27FC236}">
                    <a16:creationId xmlns="" xmlns:a16="http://schemas.microsoft.com/office/drawing/2014/main" id="{6C8E291D-B27E-4F68-B220-97A6A990EE21}"/>
                  </a:ext>
                </a:extLst>
              </p:cNvPr>
              <p:cNvSpPr>
                <a:spLocks/>
              </p:cNvSpPr>
              <p:nvPr/>
            </p:nvSpPr>
            <p:spPr bwMode="auto">
              <a:xfrm>
                <a:off x="3425838" y="2199776"/>
                <a:ext cx="68450" cy="46182"/>
              </a:xfrm>
              <a:custGeom>
                <a:avLst/>
                <a:gdLst>
                  <a:gd name="T0" fmla="*/ 256 w 256"/>
                  <a:gd name="T1" fmla="*/ 0 h 174"/>
                  <a:gd name="T2" fmla="*/ 173 w 256"/>
                  <a:gd name="T3" fmla="*/ 0 h 174"/>
                  <a:gd name="T4" fmla="*/ 0 w 256"/>
                  <a:gd name="T5" fmla="*/ 174 h 174"/>
                  <a:gd name="T6" fmla="*/ 83 w 256"/>
                  <a:gd name="T7" fmla="*/ 174 h 174"/>
                  <a:gd name="T8" fmla="*/ 256 w 256"/>
                  <a:gd name="T9" fmla="*/ 0 h 174"/>
                </a:gdLst>
                <a:ahLst/>
                <a:cxnLst>
                  <a:cxn ang="0">
                    <a:pos x="T0" y="T1"/>
                  </a:cxn>
                  <a:cxn ang="0">
                    <a:pos x="T2" y="T3"/>
                  </a:cxn>
                  <a:cxn ang="0">
                    <a:pos x="T4" y="T5"/>
                  </a:cxn>
                  <a:cxn ang="0">
                    <a:pos x="T6" y="T7"/>
                  </a:cxn>
                  <a:cxn ang="0">
                    <a:pos x="T8" y="T9"/>
                  </a:cxn>
                </a:cxnLst>
                <a:rect l="0" t="0" r="r" b="b"/>
                <a:pathLst>
                  <a:path w="256" h="174">
                    <a:moveTo>
                      <a:pt x="256" y="0"/>
                    </a:moveTo>
                    <a:lnTo>
                      <a:pt x="173" y="0"/>
                    </a:lnTo>
                    <a:lnTo>
                      <a:pt x="0" y="174"/>
                    </a:lnTo>
                    <a:lnTo>
                      <a:pt x="83" y="174"/>
                    </a:lnTo>
                    <a:lnTo>
                      <a:pt x="256" y="0"/>
                    </a:lnTo>
                    <a:close/>
                  </a:path>
                </a:pathLst>
              </a:custGeom>
              <a:solidFill>
                <a:srgbClr val="332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24" name="Rectangle 117">
                <a:extLst>
                  <a:ext uri="{FF2B5EF4-FFF2-40B4-BE49-F238E27FC236}">
                    <a16:creationId xmlns="" xmlns:a16="http://schemas.microsoft.com/office/drawing/2014/main" id="{84C55F23-9C3D-4018-BAEE-2EE1B48EEC07}"/>
                  </a:ext>
                </a:extLst>
              </p:cNvPr>
              <p:cNvSpPr>
                <a:spLocks noChangeArrowheads="1"/>
              </p:cNvSpPr>
              <p:nvPr/>
            </p:nvSpPr>
            <p:spPr bwMode="auto">
              <a:xfrm>
                <a:off x="3340895" y="2245958"/>
                <a:ext cx="150919" cy="37112"/>
              </a:xfrm>
              <a:prstGeom prst="rect">
                <a:avLst/>
              </a:prstGeom>
              <a:solidFill>
                <a:srgbClr val="3E40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228" name="Freeform 121">
                <a:extLst>
                  <a:ext uri="{FF2B5EF4-FFF2-40B4-BE49-F238E27FC236}">
                    <a16:creationId xmlns="" xmlns:a16="http://schemas.microsoft.com/office/drawing/2014/main" id="{99BA7D50-60C2-4DB6-9ABB-959C108FF480}"/>
                  </a:ext>
                </a:extLst>
              </p:cNvPr>
              <p:cNvSpPr>
                <a:spLocks/>
              </p:cNvSpPr>
              <p:nvPr/>
            </p:nvSpPr>
            <p:spPr bwMode="auto">
              <a:xfrm>
                <a:off x="3269147" y="1753620"/>
                <a:ext cx="298538" cy="47832"/>
              </a:xfrm>
              <a:custGeom>
                <a:avLst/>
                <a:gdLst>
                  <a:gd name="T0" fmla="*/ 1023 w 1120"/>
                  <a:gd name="T1" fmla="*/ 179 h 179"/>
                  <a:gd name="T2" fmla="*/ 97 w 1120"/>
                  <a:gd name="T3" fmla="*/ 179 h 179"/>
                  <a:gd name="T4" fmla="*/ 0 w 1120"/>
                  <a:gd name="T5" fmla="*/ 0 h 179"/>
                  <a:gd name="T6" fmla="*/ 1120 w 1120"/>
                  <a:gd name="T7" fmla="*/ 0 h 179"/>
                  <a:gd name="T8" fmla="*/ 1023 w 1120"/>
                  <a:gd name="T9" fmla="*/ 179 h 179"/>
                </a:gdLst>
                <a:ahLst/>
                <a:cxnLst>
                  <a:cxn ang="0">
                    <a:pos x="T0" y="T1"/>
                  </a:cxn>
                  <a:cxn ang="0">
                    <a:pos x="T2" y="T3"/>
                  </a:cxn>
                  <a:cxn ang="0">
                    <a:pos x="T4" y="T5"/>
                  </a:cxn>
                  <a:cxn ang="0">
                    <a:pos x="T6" y="T7"/>
                  </a:cxn>
                  <a:cxn ang="0">
                    <a:pos x="T8" y="T9"/>
                  </a:cxn>
                </a:cxnLst>
                <a:rect l="0" t="0" r="r" b="b"/>
                <a:pathLst>
                  <a:path w="1120" h="179">
                    <a:moveTo>
                      <a:pt x="1023" y="179"/>
                    </a:moveTo>
                    <a:lnTo>
                      <a:pt x="97" y="179"/>
                    </a:lnTo>
                    <a:lnTo>
                      <a:pt x="0" y="0"/>
                    </a:lnTo>
                    <a:lnTo>
                      <a:pt x="1120" y="0"/>
                    </a:lnTo>
                    <a:lnTo>
                      <a:pt x="1023" y="179"/>
                    </a:lnTo>
                    <a:close/>
                  </a:path>
                </a:pathLst>
              </a:custGeom>
              <a:solidFill>
                <a:srgbClr val="D884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grpSp>
        <p:sp>
          <p:nvSpPr>
            <p:cNvPr id="229" name="Freeform 122">
              <a:extLst>
                <a:ext uri="{FF2B5EF4-FFF2-40B4-BE49-F238E27FC236}">
                  <a16:creationId xmlns="" xmlns:a16="http://schemas.microsoft.com/office/drawing/2014/main" id="{D7D169E1-C005-4FDF-8AE7-AD9BB420F09F}"/>
                </a:ext>
              </a:extLst>
            </p:cNvPr>
            <p:cNvSpPr>
              <a:spLocks/>
            </p:cNvSpPr>
            <p:nvPr/>
          </p:nvSpPr>
          <p:spPr bwMode="auto">
            <a:xfrm>
              <a:off x="1309072" y="1302278"/>
              <a:ext cx="98963" cy="37112"/>
            </a:xfrm>
            <a:custGeom>
              <a:avLst/>
              <a:gdLst>
                <a:gd name="T0" fmla="*/ 338 w 371"/>
                <a:gd name="T1" fmla="*/ 139 h 139"/>
                <a:gd name="T2" fmla="*/ 34 w 371"/>
                <a:gd name="T3" fmla="*/ 139 h 139"/>
                <a:gd name="T4" fmla="*/ 0 w 371"/>
                <a:gd name="T5" fmla="*/ 106 h 139"/>
                <a:gd name="T6" fmla="*/ 0 w 371"/>
                <a:gd name="T7" fmla="*/ 33 h 139"/>
                <a:gd name="T8" fmla="*/ 34 w 371"/>
                <a:gd name="T9" fmla="*/ 0 h 139"/>
                <a:gd name="T10" fmla="*/ 338 w 371"/>
                <a:gd name="T11" fmla="*/ 0 h 139"/>
                <a:gd name="T12" fmla="*/ 371 w 371"/>
                <a:gd name="T13" fmla="*/ 33 h 139"/>
                <a:gd name="T14" fmla="*/ 371 w 371"/>
                <a:gd name="T15" fmla="*/ 106 h 139"/>
                <a:gd name="T16" fmla="*/ 338 w 371"/>
                <a:gd name="T1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39">
                  <a:moveTo>
                    <a:pt x="338" y="139"/>
                  </a:moveTo>
                  <a:lnTo>
                    <a:pt x="34" y="139"/>
                  </a:lnTo>
                  <a:cubicBezTo>
                    <a:pt x="15" y="139"/>
                    <a:pt x="0" y="124"/>
                    <a:pt x="0" y="106"/>
                  </a:cubicBezTo>
                  <a:lnTo>
                    <a:pt x="0" y="33"/>
                  </a:lnTo>
                  <a:cubicBezTo>
                    <a:pt x="0" y="15"/>
                    <a:pt x="15" y="0"/>
                    <a:pt x="34" y="0"/>
                  </a:cubicBezTo>
                  <a:lnTo>
                    <a:pt x="338" y="0"/>
                  </a:lnTo>
                  <a:cubicBezTo>
                    <a:pt x="356" y="0"/>
                    <a:pt x="371" y="15"/>
                    <a:pt x="371" y="33"/>
                  </a:cubicBezTo>
                  <a:lnTo>
                    <a:pt x="371" y="106"/>
                  </a:lnTo>
                  <a:cubicBezTo>
                    <a:pt x="371" y="124"/>
                    <a:pt x="356" y="139"/>
                    <a:pt x="338" y="139"/>
                  </a:cubicBezTo>
                  <a:close/>
                </a:path>
              </a:pathLst>
            </a:custGeom>
            <a:solidFill>
              <a:srgbClr val="F4A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107" name="Freeform 273">
              <a:extLst>
                <a:ext uri="{FF2B5EF4-FFF2-40B4-BE49-F238E27FC236}">
                  <a16:creationId xmlns="" xmlns:a16="http://schemas.microsoft.com/office/drawing/2014/main" id="{94E69137-C9EE-4513-AD5A-019034AD1154}"/>
                </a:ext>
              </a:extLst>
            </p:cNvPr>
            <p:cNvSpPr>
              <a:spLocks/>
            </p:cNvSpPr>
            <p:nvPr/>
          </p:nvSpPr>
          <p:spPr bwMode="auto">
            <a:xfrm>
              <a:off x="3907711" y="4250412"/>
              <a:ext cx="29468" cy="20539"/>
            </a:xfrm>
            <a:custGeom>
              <a:avLst/>
              <a:gdLst>
                <a:gd name="T0" fmla="*/ 78 w 101"/>
                <a:gd name="T1" fmla="*/ 56 h 69"/>
                <a:gd name="T2" fmla="*/ 99 w 101"/>
                <a:gd name="T3" fmla="*/ 58 h 69"/>
                <a:gd name="T4" fmla="*/ 101 w 101"/>
                <a:gd name="T5" fmla="*/ 46 h 69"/>
                <a:gd name="T6" fmla="*/ 56 w 101"/>
                <a:gd name="T7" fmla="*/ 42 h 69"/>
                <a:gd name="T8" fmla="*/ 54 w 101"/>
                <a:gd name="T9" fmla="*/ 35 h 69"/>
                <a:gd name="T10" fmla="*/ 68 w 101"/>
                <a:gd name="T11" fmla="*/ 18 h 69"/>
                <a:gd name="T12" fmla="*/ 50 w 101"/>
                <a:gd name="T13" fmla="*/ 0 h 69"/>
                <a:gd name="T14" fmla="*/ 33 w 101"/>
                <a:gd name="T15" fmla="*/ 18 h 69"/>
                <a:gd name="T16" fmla="*/ 47 w 101"/>
                <a:gd name="T17" fmla="*/ 35 h 69"/>
                <a:gd name="T18" fmla="*/ 49 w 101"/>
                <a:gd name="T19" fmla="*/ 43 h 69"/>
                <a:gd name="T20" fmla="*/ 0 w 101"/>
                <a:gd name="T21" fmla="*/ 57 h 69"/>
                <a:gd name="T22" fmla="*/ 4 w 101"/>
                <a:gd name="T23" fmla="*/ 69 h 69"/>
                <a:gd name="T24" fmla="*/ 48 w 101"/>
                <a:gd name="T25" fmla="*/ 58 h 69"/>
                <a:gd name="T26" fmla="*/ 78 w 101"/>
                <a:gd name="T27" fmla="*/ 5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69">
                  <a:moveTo>
                    <a:pt x="78" y="56"/>
                  </a:moveTo>
                  <a:cubicBezTo>
                    <a:pt x="86" y="56"/>
                    <a:pt x="92" y="57"/>
                    <a:pt x="99" y="58"/>
                  </a:cubicBezTo>
                  <a:lnTo>
                    <a:pt x="101" y="46"/>
                  </a:lnTo>
                  <a:cubicBezTo>
                    <a:pt x="101" y="46"/>
                    <a:pt x="82" y="40"/>
                    <a:pt x="56" y="42"/>
                  </a:cubicBezTo>
                  <a:lnTo>
                    <a:pt x="54" y="35"/>
                  </a:lnTo>
                  <a:cubicBezTo>
                    <a:pt x="62" y="33"/>
                    <a:pt x="68" y="26"/>
                    <a:pt x="68" y="18"/>
                  </a:cubicBezTo>
                  <a:cubicBezTo>
                    <a:pt x="68" y="8"/>
                    <a:pt x="60" y="0"/>
                    <a:pt x="50" y="0"/>
                  </a:cubicBezTo>
                  <a:cubicBezTo>
                    <a:pt x="41" y="0"/>
                    <a:pt x="33" y="8"/>
                    <a:pt x="33" y="18"/>
                  </a:cubicBezTo>
                  <a:cubicBezTo>
                    <a:pt x="33" y="26"/>
                    <a:pt x="39" y="33"/>
                    <a:pt x="47" y="35"/>
                  </a:cubicBezTo>
                  <a:lnTo>
                    <a:pt x="49" y="43"/>
                  </a:lnTo>
                  <a:cubicBezTo>
                    <a:pt x="22" y="46"/>
                    <a:pt x="0" y="57"/>
                    <a:pt x="0" y="57"/>
                  </a:cubicBezTo>
                  <a:lnTo>
                    <a:pt x="4" y="69"/>
                  </a:lnTo>
                  <a:cubicBezTo>
                    <a:pt x="20" y="63"/>
                    <a:pt x="35" y="60"/>
                    <a:pt x="48" y="58"/>
                  </a:cubicBezTo>
                  <a:cubicBezTo>
                    <a:pt x="60" y="57"/>
                    <a:pt x="70" y="56"/>
                    <a:pt x="78"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latin typeface="+mj-lt"/>
              </a:endParaRPr>
            </a:p>
          </p:txBody>
        </p:sp>
        <p:sp>
          <p:nvSpPr>
            <p:cNvPr id="320" name="Freeform: Shape 319">
              <a:extLst>
                <a:ext uri="{FF2B5EF4-FFF2-40B4-BE49-F238E27FC236}">
                  <a16:creationId xmlns="" xmlns:a16="http://schemas.microsoft.com/office/drawing/2014/main" id="{E0EEAE29-CB08-44DB-A7B6-ECE4AB02405F}"/>
                </a:ext>
              </a:extLst>
            </p:cNvPr>
            <p:cNvSpPr>
              <a:spLocks noChangeArrowheads="1"/>
            </p:cNvSpPr>
            <p:nvPr/>
          </p:nvSpPr>
          <p:spPr bwMode="auto">
            <a:xfrm>
              <a:off x="2733976" y="2215210"/>
              <a:ext cx="94839" cy="136073"/>
            </a:xfrm>
            <a:custGeom>
              <a:avLst/>
              <a:gdLst>
                <a:gd name="connsiteX0" fmla="*/ 83589 w 168603"/>
                <a:gd name="connsiteY0" fmla="*/ 73305 h 241908"/>
                <a:gd name="connsiteX1" fmla="*/ 168603 w 168603"/>
                <a:gd name="connsiteY1" fmla="*/ 157370 h 241908"/>
                <a:gd name="connsiteX2" fmla="*/ 83589 w 168603"/>
                <a:gd name="connsiteY2" fmla="*/ 241908 h 241908"/>
                <a:gd name="connsiteX3" fmla="*/ 0 w 168603"/>
                <a:gd name="connsiteY3" fmla="*/ 170122 h 241908"/>
                <a:gd name="connsiteX4" fmla="*/ 27546 w 168603"/>
                <a:gd name="connsiteY4" fmla="*/ 170122 h 241908"/>
                <a:gd name="connsiteX5" fmla="*/ 83589 w 168603"/>
                <a:gd name="connsiteY5" fmla="*/ 214988 h 241908"/>
                <a:gd name="connsiteX6" fmla="*/ 141532 w 168603"/>
                <a:gd name="connsiteY6" fmla="*/ 157370 h 241908"/>
                <a:gd name="connsiteX7" fmla="*/ 83589 w 168603"/>
                <a:gd name="connsiteY7" fmla="*/ 99753 h 241908"/>
                <a:gd name="connsiteX8" fmla="*/ 63044 w 168603"/>
                <a:gd name="connsiteY8" fmla="*/ 0 h 241908"/>
                <a:gd name="connsiteX9" fmla="*/ 83570 w 168603"/>
                <a:gd name="connsiteY9" fmla="*/ 0 h 241908"/>
                <a:gd name="connsiteX10" fmla="*/ 83570 w 168603"/>
                <a:gd name="connsiteY10" fmla="*/ 99696 h 241908"/>
                <a:gd name="connsiteX11" fmla="*/ 63044 w 168603"/>
                <a:gd name="connsiteY11" fmla="*/ 99696 h 2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603" h="241908">
                  <a:moveTo>
                    <a:pt x="83589" y="73305"/>
                  </a:moveTo>
                  <a:cubicBezTo>
                    <a:pt x="130608" y="73305"/>
                    <a:pt x="168603" y="111087"/>
                    <a:pt x="168603" y="157370"/>
                  </a:cubicBezTo>
                  <a:cubicBezTo>
                    <a:pt x="168603" y="204126"/>
                    <a:pt x="130608" y="241908"/>
                    <a:pt x="83589" y="241908"/>
                  </a:cubicBezTo>
                  <a:cubicBezTo>
                    <a:pt x="41319" y="241908"/>
                    <a:pt x="6174" y="210738"/>
                    <a:pt x="0" y="170122"/>
                  </a:cubicBezTo>
                  <a:lnTo>
                    <a:pt x="27546" y="170122"/>
                  </a:lnTo>
                  <a:cubicBezTo>
                    <a:pt x="33246" y="195625"/>
                    <a:pt x="56043" y="214988"/>
                    <a:pt x="83589" y="214988"/>
                  </a:cubicBezTo>
                  <a:cubicBezTo>
                    <a:pt x="115885" y="214988"/>
                    <a:pt x="141532" y="189485"/>
                    <a:pt x="141532" y="157370"/>
                  </a:cubicBezTo>
                  <a:cubicBezTo>
                    <a:pt x="141532" y="125728"/>
                    <a:pt x="115885" y="99753"/>
                    <a:pt x="83589" y="99753"/>
                  </a:cubicBezTo>
                  <a:close/>
                  <a:moveTo>
                    <a:pt x="63044" y="0"/>
                  </a:moveTo>
                  <a:lnTo>
                    <a:pt x="83570" y="0"/>
                  </a:lnTo>
                  <a:lnTo>
                    <a:pt x="83570" y="99696"/>
                  </a:lnTo>
                  <a:lnTo>
                    <a:pt x="63044" y="99696"/>
                  </a:lnTo>
                  <a:close/>
                </a:path>
              </a:pathLst>
            </a:custGeom>
            <a:solidFill>
              <a:srgbClr val="3E40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endParaRPr lang="en-US" sz="1013">
                <a:latin typeface="+mj-lt"/>
              </a:endParaRPr>
            </a:p>
          </p:txBody>
        </p:sp>
      </p:grpSp>
      <p:sp>
        <p:nvSpPr>
          <p:cNvPr id="235" name="TextBox 234">
            <a:extLst>
              <a:ext uri="{FF2B5EF4-FFF2-40B4-BE49-F238E27FC236}">
                <a16:creationId xmlns="" xmlns:a16="http://schemas.microsoft.com/office/drawing/2014/main" id="{73AD1591-F069-4B94-AD0C-1CFC01C5B0EE}"/>
              </a:ext>
            </a:extLst>
          </p:cNvPr>
          <p:cNvSpPr txBox="1"/>
          <p:nvPr/>
        </p:nvSpPr>
        <p:spPr>
          <a:xfrm>
            <a:off x="4172055" y="2196685"/>
            <a:ext cx="2136194" cy="1446550"/>
          </a:xfrm>
          <a:prstGeom prst="rect">
            <a:avLst/>
          </a:prstGeom>
          <a:noFill/>
        </p:spPr>
        <p:txBody>
          <a:bodyPr wrap="square" lIns="0" rIns="0" rtlCol="0" anchor="b">
            <a:spAutoFit/>
          </a:bodyPr>
          <a:lstStyle/>
          <a:p>
            <a:endParaRPr lang="es-ES_tradnl" sz="1500" b="1" dirty="0">
              <a:solidFill>
                <a:srgbClr val="92D050"/>
              </a:solidFill>
              <a:latin typeface="+mj-lt"/>
            </a:endParaRPr>
          </a:p>
          <a:p>
            <a:pPr algn="ctr"/>
            <a:r>
              <a:rPr lang="es-ES_tradnl" sz="4000" b="1" dirty="0">
                <a:solidFill>
                  <a:srgbClr val="0070C0"/>
                </a:solidFill>
                <a:latin typeface="+mj-lt"/>
                <a:ea typeface="Avenir Next" charset="0"/>
                <a:cs typeface="Avenir Next" charset="0"/>
              </a:rPr>
              <a:t>30,3</a:t>
            </a:r>
          </a:p>
          <a:p>
            <a:pPr algn="ctr"/>
            <a:r>
              <a:rPr lang="es-ES_tradnl" sz="1100" dirty="0">
                <a:latin typeface="+mj-lt"/>
                <a:ea typeface="Avenir Next" charset="0"/>
                <a:cs typeface="Avenir Next" charset="0"/>
              </a:rPr>
              <a:t>Conexiones a internet  de banda </a:t>
            </a:r>
            <a:r>
              <a:rPr lang="es-ES_tradnl" sz="1100" dirty="0" err="1">
                <a:latin typeface="+mj-lt"/>
                <a:ea typeface="Avenir Next" charset="0"/>
                <a:cs typeface="Avenir Next" charset="0"/>
              </a:rPr>
              <a:t>acha</a:t>
            </a:r>
            <a:r>
              <a:rPr lang="es-ES_tradnl" sz="1100" dirty="0">
                <a:latin typeface="+mj-lt"/>
                <a:ea typeface="Avenir Next" charset="0"/>
                <a:cs typeface="Avenir Next" charset="0"/>
              </a:rPr>
              <a:t>  </a:t>
            </a:r>
            <a:r>
              <a:rPr lang="es-ES_tradnl" sz="900" dirty="0">
                <a:latin typeface="+mj-lt"/>
                <a:ea typeface="Avenir Next" charset="0"/>
                <a:cs typeface="Avenir Next" charset="0"/>
              </a:rPr>
              <a:t>(2)</a:t>
            </a:r>
          </a:p>
          <a:p>
            <a:r>
              <a:rPr lang="es-ES_tradnl" sz="1100" dirty="0">
                <a:latin typeface="+mj-lt"/>
                <a:ea typeface="Avenir Next" charset="0"/>
                <a:cs typeface="Avenir Next" charset="0"/>
              </a:rPr>
              <a:t> </a:t>
            </a:r>
          </a:p>
        </p:txBody>
      </p:sp>
      <p:sp>
        <p:nvSpPr>
          <p:cNvPr id="238" name="TextBox 237">
            <a:extLst>
              <a:ext uri="{FF2B5EF4-FFF2-40B4-BE49-F238E27FC236}">
                <a16:creationId xmlns="" xmlns:a16="http://schemas.microsoft.com/office/drawing/2014/main" id="{19013A12-D5A9-42A9-BD77-1F9600A637B9}"/>
              </a:ext>
            </a:extLst>
          </p:cNvPr>
          <p:cNvSpPr txBox="1"/>
          <p:nvPr/>
        </p:nvSpPr>
        <p:spPr>
          <a:xfrm>
            <a:off x="4094960" y="1251486"/>
            <a:ext cx="2432923" cy="1046440"/>
          </a:xfrm>
          <a:prstGeom prst="rect">
            <a:avLst/>
          </a:prstGeom>
          <a:noFill/>
        </p:spPr>
        <p:txBody>
          <a:bodyPr wrap="square" lIns="0" rIns="0" rtlCol="0" anchor="b">
            <a:spAutoFit/>
          </a:bodyPr>
          <a:lstStyle/>
          <a:p>
            <a:pPr algn="ctr"/>
            <a:r>
              <a:rPr lang="es-ES_tradnl" sz="4000" b="1" dirty="0">
                <a:solidFill>
                  <a:srgbClr val="990000"/>
                </a:solidFill>
                <a:latin typeface="+mj-lt"/>
                <a:ea typeface="Avenir Next" charset="0"/>
                <a:cs typeface="Avenir Next" charset="0"/>
              </a:rPr>
              <a:t>100%</a:t>
            </a:r>
          </a:p>
          <a:p>
            <a:pPr algn="ctr"/>
            <a:r>
              <a:rPr lang="es-ES_tradnl" sz="1100" dirty="0">
                <a:latin typeface="+mj-lt"/>
                <a:ea typeface="Avenir Next" charset="0"/>
                <a:cs typeface="Avenir Next" charset="0"/>
              </a:rPr>
              <a:t>De los municipios en Colombia cuenta con presencia financiera </a:t>
            </a:r>
            <a:r>
              <a:rPr lang="es-ES_tradnl" sz="900" dirty="0">
                <a:latin typeface="+mj-lt"/>
                <a:ea typeface="Avenir Next" charset="0"/>
                <a:cs typeface="Avenir Next" charset="0"/>
              </a:rPr>
              <a:t>(1)</a:t>
            </a:r>
            <a:r>
              <a:rPr lang="es-ES_tradnl" sz="1100" dirty="0">
                <a:latin typeface="+mj-lt"/>
                <a:ea typeface="Avenir Next" charset="0"/>
                <a:cs typeface="Avenir Next" charset="0"/>
              </a:rPr>
              <a:t> </a:t>
            </a:r>
          </a:p>
        </p:txBody>
      </p:sp>
      <p:sp>
        <p:nvSpPr>
          <p:cNvPr id="225" name="TextBox 224">
            <a:extLst>
              <a:ext uri="{FF2B5EF4-FFF2-40B4-BE49-F238E27FC236}">
                <a16:creationId xmlns="" xmlns:a16="http://schemas.microsoft.com/office/drawing/2014/main" id="{19013A12-D5A9-42A9-BD77-1F9600A637B9}"/>
              </a:ext>
            </a:extLst>
          </p:cNvPr>
          <p:cNvSpPr txBox="1"/>
          <p:nvPr/>
        </p:nvSpPr>
        <p:spPr>
          <a:xfrm>
            <a:off x="6766742" y="1267460"/>
            <a:ext cx="2140662" cy="1046440"/>
          </a:xfrm>
          <a:prstGeom prst="rect">
            <a:avLst/>
          </a:prstGeom>
          <a:noFill/>
        </p:spPr>
        <p:txBody>
          <a:bodyPr wrap="square" lIns="0" rIns="0" rtlCol="0" anchor="b">
            <a:spAutoFit/>
          </a:bodyPr>
          <a:lstStyle/>
          <a:p>
            <a:pPr algn="ctr"/>
            <a:r>
              <a:rPr lang="es-ES_tradnl" sz="4000" dirty="0">
                <a:solidFill>
                  <a:srgbClr val="FF0000"/>
                </a:solidFill>
                <a:latin typeface="+mj-lt"/>
                <a:ea typeface="Avenir Next" charset="0"/>
                <a:cs typeface="Avenir Next" charset="0"/>
              </a:rPr>
              <a:t> </a:t>
            </a:r>
            <a:r>
              <a:rPr lang="es-CO" sz="4000" b="1" dirty="0">
                <a:solidFill>
                  <a:srgbClr val="990000"/>
                </a:solidFill>
                <a:latin typeface="+mj-lt"/>
                <a:ea typeface="Avenir Next" charset="0"/>
                <a:cs typeface="Avenir Next" charset="0"/>
              </a:rPr>
              <a:t>10,7%</a:t>
            </a:r>
            <a:endParaRPr lang="es-ES_tradnl" sz="4000" b="1" dirty="0">
              <a:solidFill>
                <a:srgbClr val="990000"/>
              </a:solidFill>
              <a:latin typeface="+mj-lt"/>
              <a:ea typeface="Avenir Next" charset="0"/>
              <a:cs typeface="Avenir Next" charset="0"/>
            </a:endParaRPr>
          </a:p>
          <a:p>
            <a:pPr algn="ctr"/>
            <a:r>
              <a:rPr lang="es-ES_tradnl" sz="1100" dirty="0">
                <a:latin typeface="+mj-lt"/>
                <a:ea typeface="Avenir Next" charset="0"/>
                <a:cs typeface="Avenir Next" charset="0"/>
              </a:rPr>
              <a:t>Fue el crecimiento de los POS en Colombia entre 2016 y 2017 </a:t>
            </a:r>
            <a:r>
              <a:rPr lang="es-ES_tradnl" sz="900" dirty="0">
                <a:latin typeface="+mj-lt"/>
                <a:ea typeface="Avenir Next" charset="0"/>
                <a:cs typeface="Avenir Next" charset="0"/>
              </a:rPr>
              <a:t>(1)</a:t>
            </a:r>
            <a:endParaRPr lang="es-ES_tradnl" sz="1100" dirty="0">
              <a:latin typeface="+mj-lt"/>
              <a:ea typeface="Avenir Next" charset="0"/>
              <a:cs typeface="Avenir Next" charset="0"/>
            </a:endParaRPr>
          </a:p>
        </p:txBody>
      </p:sp>
      <p:sp>
        <p:nvSpPr>
          <p:cNvPr id="226" name="TextBox 225">
            <a:extLst>
              <a:ext uri="{FF2B5EF4-FFF2-40B4-BE49-F238E27FC236}">
                <a16:creationId xmlns="" xmlns:a16="http://schemas.microsoft.com/office/drawing/2014/main" id="{73AD1591-F069-4B94-AD0C-1CFC01C5B0EE}"/>
              </a:ext>
            </a:extLst>
          </p:cNvPr>
          <p:cNvSpPr txBox="1"/>
          <p:nvPr/>
        </p:nvSpPr>
        <p:spPr>
          <a:xfrm>
            <a:off x="6534749" y="2196685"/>
            <a:ext cx="2416372" cy="1446550"/>
          </a:xfrm>
          <a:prstGeom prst="rect">
            <a:avLst/>
          </a:prstGeom>
          <a:noFill/>
        </p:spPr>
        <p:txBody>
          <a:bodyPr wrap="square" lIns="0" rIns="0" rtlCol="0" anchor="b">
            <a:spAutoFit/>
          </a:bodyPr>
          <a:lstStyle/>
          <a:p>
            <a:endParaRPr lang="es-ES_tradnl" sz="1500" b="1" dirty="0">
              <a:solidFill>
                <a:srgbClr val="92D050"/>
              </a:solidFill>
              <a:latin typeface="+mj-lt"/>
            </a:endParaRPr>
          </a:p>
          <a:p>
            <a:pPr algn="ctr"/>
            <a:r>
              <a:rPr lang="es-ES_tradnl" sz="4000" b="1" dirty="0">
                <a:solidFill>
                  <a:schemeClr val="accent6"/>
                </a:solidFill>
                <a:latin typeface="+mj-lt"/>
                <a:ea typeface="Avenir Next" charset="0"/>
                <a:cs typeface="Avenir Next" charset="0"/>
              </a:rPr>
              <a:t>61,4%</a:t>
            </a:r>
          </a:p>
          <a:p>
            <a:pPr algn="ctr"/>
            <a:r>
              <a:rPr lang="es-ES_tradnl" sz="1100" dirty="0">
                <a:latin typeface="+mj-lt"/>
                <a:ea typeface="Avenir Next" charset="0"/>
                <a:cs typeface="Avenir Next" charset="0"/>
              </a:rPr>
              <a:t>Es la penetración de conexiones de internet de banda ancha</a:t>
            </a:r>
            <a:r>
              <a:rPr lang="es-ES_tradnl" sz="900" dirty="0">
                <a:latin typeface="+mj-lt"/>
                <a:ea typeface="Avenir Next" charset="0"/>
                <a:cs typeface="Avenir Next" charset="0"/>
              </a:rPr>
              <a:t>(2) </a:t>
            </a:r>
          </a:p>
          <a:p>
            <a:r>
              <a:rPr lang="es-ES_tradnl" sz="1100" dirty="0">
                <a:latin typeface="+mj-lt"/>
                <a:ea typeface="Avenir Next" charset="0"/>
                <a:cs typeface="Avenir Next" charset="0"/>
              </a:rPr>
              <a:t> </a:t>
            </a:r>
          </a:p>
        </p:txBody>
      </p:sp>
      <p:sp>
        <p:nvSpPr>
          <p:cNvPr id="227" name="TextBox 226">
            <a:extLst>
              <a:ext uri="{FF2B5EF4-FFF2-40B4-BE49-F238E27FC236}">
                <a16:creationId xmlns="" xmlns:a16="http://schemas.microsoft.com/office/drawing/2014/main" id="{73AD1591-F069-4B94-AD0C-1CFC01C5B0EE}"/>
              </a:ext>
            </a:extLst>
          </p:cNvPr>
          <p:cNvSpPr txBox="1"/>
          <p:nvPr/>
        </p:nvSpPr>
        <p:spPr>
          <a:xfrm>
            <a:off x="4161471" y="3360038"/>
            <a:ext cx="2237505" cy="1446550"/>
          </a:xfrm>
          <a:prstGeom prst="rect">
            <a:avLst/>
          </a:prstGeom>
          <a:noFill/>
        </p:spPr>
        <p:txBody>
          <a:bodyPr wrap="square" lIns="0" rIns="0" rtlCol="0" anchor="b">
            <a:spAutoFit/>
          </a:bodyPr>
          <a:lstStyle/>
          <a:p>
            <a:endParaRPr lang="es-ES_tradnl" sz="1500" b="1" dirty="0">
              <a:solidFill>
                <a:srgbClr val="92D050"/>
              </a:solidFill>
              <a:latin typeface="+mj-lt"/>
            </a:endParaRPr>
          </a:p>
          <a:p>
            <a:pPr algn="ctr"/>
            <a:r>
              <a:rPr lang="es-ES_tradnl" sz="4000" b="1" dirty="0">
                <a:solidFill>
                  <a:srgbClr val="495800"/>
                </a:solidFill>
                <a:latin typeface="+mj-lt"/>
                <a:ea typeface="Avenir Next" charset="0"/>
                <a:cs typeface="Avenir Next" charset="0"/>
              </a:rPr>
              <a:t>8.928</a:t>
            </a:r>
          </a:p>
          <a:p>
            <a:pPr algn="ctr"/>
            <a:r>
              <a:rPr lang="es-ES_tradnl" sz="1100" dirty="0">
                <a:latin typeface="+mj-lt"/>
                <a:ea typeface="Avenir Next" charset="0"/>
                <a:cs typeface="Avenir Next" charset="0"/>
              </a:rPr>
              <a:t>Datos de Gobierno en datosabiertos.gov.co </a:t>
            </a:r>
            <a:r>
              <a:rPr lang="es-ES_tradnl" sz="900" dirty="0">
                <a:latin typeface="+mj-lt"/>
                <a:ea typeface="Avenir Next" charset="0"/>
                <a:cs typeface="Avenir Next" charset="0"/>
              </a:rPr>
              <a:t>(3)</a:t>
            </a:r>
          </a:p>
          <a:p>
            <a:r>
              <a:rPr lang="es-ES_tradnl" sz="1100" dirty="0">
                <a:latin typeface="+mj-lt"/>
                <a:ea typeface="Avenir Next" charset="0"/>
                <a:cs typeface="Avenir Next" charset="0"/>
              </a:rPr>
              <a:t> </a:t>
            </a:r>
          </a:p>
        </p:txBody>
      </p:sp>
      <p:sp>
        <p:nvSpPr>
          <p:cNvPr id="240" name="TextBox 239">
            <a:extLst>
              <a:ext uri="{FF2B5EF4-FFF2-40B4-BE49-F238E27FC236}">
                <a16:creationId xmlns="" xmlns:a16="http://schemas.microsoft.com/office/drawing/2014/main" id="{73AD1591-F069-4B94-AD0C-1CFC01C5B0EE}"/>
              </a:ext>
            </a:extLst>
          </p:cNvPr>
          <p:cNvSpPr txBox="1"/>
          <p:nvPr/>
        </p:nvSpPr>
        <p:spPr>
          <a:xfrm>
            <a:off x="6534749" y="3347690"/>
            <a:ext cx="2416372" cy="1446550"/>
          </a:xfrm>
          <a:prstGeom prst="rect">
            <a:avLst/>
          </a:prstGeom>
          <a:noFill/>
        </p:spPr>
        <p:txBody>
          <a:bodyPr wrap="square" lIns="0" rIns="0" rtlCol="0" anchor="b">
            <a:spAutoFit/>
          </a:bodyPr>
          <a:lstStyle/>
          <a:p>
            <a:endParaRPr lang="es-ES_tradnl" sz="1500" b="1" dirty="0">
              <a:solidFill>
                <a:srgbClr val="92D050"/>
              </a:solidFill>
              <a:latin typeface="+mj-lt"/>
            </a:endParaRPr>
          </a:p>
          <a:p>
            <a:pPr algn="ctr"/>
            <a:r>
              <a:rPr lang="es-ES_tradnl" sz="4000" b="1" dirty="0">
                <a:solidFill>
                  <a:srgbClr val="495800"/>
                </a:solidFill>
                <a:latin typeface="+mj-lt"/>
                <a:ea typeface="Avenir Next" charset="0"/>
                <a:cs typeface="Avenir Next" charset="0"/>
              </a:rPr>
              <a:t>1.112</a:t>
            </a:r>
          </a:p>
          <a:p>
            <a:pPr algn="ctr"/>
            <a:r>
              <a:rPr lang="es-ES_tradnl" sz="1100" dirty="0">
                <a:latin typeface="+mj-lt"/>
                <a:ea typeface="Avenir Next" charset="0"/>
                <a:cs typeface="Avenir Next" charset="0"/>
              </a:rPr>
              <a:t>Entidades publican sus  datos en datosabiertos.gov.co</a:t>
            </a:r>
          </a:p>
          <a:p>
            <a:r>
              <a:rPr lang="es-ES_tradnl" sz="1100" dirty="0">
                <a:latin typeface="+mj-lt"/>
                <a:ea typeface="Avenir Next" charset="0"/>
                <a:cs typeface="Avenir Next" charset="0"/>
              </a:rPr>
              <a:t> </a:t>
            </a:r>
          </a:p>
        </p:txBody>
      </p:sp>
      <p:sp>
        <p:nvSpPr>
          <p:cNvPr id="14" name="Rectangle 13"/>
          <p:cNvSpPr/>
          <p:nvPr/>
        </p:nvSpPr>
        <p:spPr>
          <a:xfrm>
            <a:off x="314359" y="4792857"/>
            <a:ext cx="7542449" cy="246221"/>
          </a:xfrm>
          <a:prstGeom prst="rect">
            <a:avLst/>
          </a:prstGeom>
        </p:spPr>
        <p:txBody>
          <a:bodyPr wrap="none">
            <a:spAutoFit/>
          </a:bodyPr>
          <a:lstStyle/>
          <a:p>
            <a:r>
              <a:rPr lang="en-US" sz="1000" dirty="0">
                <a:latin typeface="+mj-lt"/>
                <a:ea typeface="Arial" charset="0"/>
                <a:cs typeface="Arial" charset="0"/>
              </a:rPr>
              <a:t>Fuentes: (1) </a:t>
            </a:r>
            <a:r>
              <a:rPr lang="en-US" sz="1000" dirty="0" err="1">
                <a:latin typeface="+mj-lt"/>
                <a:ea typeface="Arial" charset="0"/>
                <a:cs typeface="Arial" charset="0"/>
              </a:rPr>
              <a:t>Reporte</a:t>
            </a:r>
            <a:r>
              <a:rPr lang="en-US" sz="1000" dirty="0">
                <a:latin typeface="+mj-lt"/>
                <a:ea typeface="Arial" charset="0"/>
                <a:cs typeface="Arial" charset="0"/>
              </a:rPr>
              <a:t> de </a:t>
            </a:r>
            <a:r>
              <a:rPr lang="en-US" sz="1000" dirty="0" err="1">
                <a:latin typeface="+mj-lt"/>
                <a:ea typeface="Arial" charset="0"/>
                <a:cs typeface="Arial" charset="0"/>
              </a:rPr>
              <a:t>Inclusión</a:t>
            </a:r>
            <a:r>
              <a:rPr lang="en-US" sz="1000" dirty="0">
                <a:latin typeface="+mj-lt"/>
                <a:ea typeface="Arial" charset="0"/>
                <a:cs typeface="Arial" charset="0"/>
              </a:rPr>
              <a:t> </a:t>
            </a:r>
            <a:r>
              <a:rPr lang="en-US" sz="1000" dirty="0" err="1">
                <a:latin typeface="+mj-lt"/>
                <a:ea typeface="Arial" charset="0"/>
                <a:cs typeface="Arial" charset="0"/>
              </a:rPr>
              <a:t>Financiera</a:t>
            </a:r>
            <a:r>
              <a:rPr lang="en-US" sz="1000" dirty="0">
                <a:latin typeface="+mj-lt"/>
                <a:ea typeface="Arial" charset="0"/>
                <a:cs typeface="Arial" charset="0"/>
              </a:rPr>
              <a:t>. 2017. (2) </a:t>
            </a:r>
            <a:r>
              <a:rPr lang="en-US" sz="1000" dirty="0" err="1">
                <a:latin typeface="+mj-lt"/>
                <a:ea typeface="Arial" charset="0"/>
                <a:cs typeface="Arial" charset="0"/>
              </a:rPr>
              <a:t>Reporte</a:t>
            </a:r>
            <a:r>
              <a:rPr lang="en-US" sz="1000" dirty="0">
                <a:latin typeface="+mj-lt"/>
                <a:ea typeface="Arial" charset="0"/>
                <a:cs typeface="Arial" charset="0"/>
              </a:rPr>
              <a:t> TIC MINTIC. </a:t>
            </a:r>
            <a:r>
              <a:rPr lang="en-US" sz="1000" dirty="0" err="1">
                <a:latin typeface="+mj-lt"/>
                <a:ea typeface="Arial" charset="0"/>
                <a:cs typeface="Arial" charset="0"/>
              </a:rPr>
              <a:t>Cifras</a:t>
            </a:r>
            <a:r>
              <a:rPr lang="en-US" sz="1000" dirty="0">
                <a:latin typeface="+mj-lt"/>
                <a:ea typeface="Arial" charset="0"/>
                <a:cs typeface="Arial" charset="0"/>
              </a:rPr>
              <a:t> 4T2017. (3) </a:t>
            </a:r>
            <a:r>
              <a:rPr lang="en-US" sz="1000" dirty="0" err="1">
                <a:latin typeface="+mj-lt"/>
                <a:ea typeface="Arial" charset="0"/>
                <a:cs typeface="Arial" charset="0"/>
              </a:rPr>
              <a:t>Datos</a:t>
            </a:r>
            <a:r>
              <a:rPr lang="en-US" sz="1000" dirty="0">
                <a:latin typeface="+mj-lt"/>
                <a:ea typeface="Arial" charset="0"/>
                <a:cs typeface="Arial" charset="0"/>
              </a:rPr>
              <a:t> </a:t>
            </a:r>
            <a:r>
              <a:rPr lang="en-US" sz="1000" dirty="0" err="1">
                <a:latin typeface="+mj-lt"/>
                <a:ea typeface="Arial" charset="0"/>
                <a:cs typeface="Arial" charset="0"/>
              </a:rPr>
              <a:t>Abiertos</a:t>
            </a:r>
            <a:r>
              <a:rPr lang="en-US" sz="1000" dirty="0">
                <a:latin typeface="+mj-lt"/>
                <a:ea typeface="Arial" charset="0"/>
                <a:cs typeface="Arial" charset="0"/>
              </a:rPr>
              <a:t>. 2018 https://</a:t>
            </a:r>
            <a:r>
              <a:rPr lang="en-US" sz="1000" dirty="0" err="1">
                <a:latin typeface="+mj-lt"/>
                <a:ea typeface="Arial" charset="0"/>
                <a:cs typeface="Arial" charset="0"/>
              </a:rPr>
              <a:t>www.datos.gov.co</a:t>
            </a:r>
            <a:r>
              <a:rPr lang="en-US" sz="1000" dirty="0">
                <a:latin typeface="+mj-lt"/>
                <a:ea typeface="Arial" charset="0"/>
                <a:cs typeface="Arial" charset="0"/>
              </a:rPr>
              <a:t>/</a:t>
            </a:r>
          </a:p>
        </p:txBody>
      </p:sp>
      <p:sp>
        <p:nvSpPr>
          <p:cNvPr id="2" name="Marcador de número de diapositiva 1">
            <a:extLst>
              <a:ext uri="{FF2B5EF4-FFF2-40B4-BE49-F238E27FC236}">
                <a16:creationId xmlns="" xmlns:a16="http://schemas.microsoft.com/office/drawing/2014/main" id="{C2DCCD79-CA95-4E2C-8D6D-5C7F7FF3F3AC}"/>
              </a:ext>
            </a:extLst>
          </p:cNvPr>
          <p:cNvSpPr>
            <a:spLocks noGrp="1"/>
          </p:cNvSpPr>
          <p:nvPr>
            <p:ph type="sldNum" sz="quarter" idx="4"/>
          </p:nvPr>
        </p:nvSpPr>
        <p:spPr/>
        <p:txBody>
          <a:bodyPr/>
          <a:lstStyle/>
          <a:p>
            <a:fld id="{E98621A4-F840-4FB5-ADAC-B68FE90EA2B3}" type="slidenum">
              <a:rPr lang="es-CO" smtClean="0"/>
              <a:pPr/>
              <a:t>11</a:t>
            </a:fld>
            <a:endParaRPr lang="es-CO" dirty="0"/>
          </a:p>
        </p:txBody>
      </p:sp>
    </p:spTree>
    <p:extLst>
      <p:ext uri="{BB962C8B-B14F-4D97-AF65-F5344CB8AC3E}">
        <p14:creationId xmlns:p14="http://schemas.microsoft.com/office/powerpoint/2010/main" val="3805672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3195"/>
            <a:ext cx="9137758" cy="937057"/>
          </a:xfrm>
        </p:spPr>
        <p:txBody>
          <a:bodyPr/>
          <a:lstStyle/>
          <a:p>
            <a:r>
              <a:rPr lang="es-ES_tradnl" dirty="0">
                <a:latin typeface="Calibri Light" charset="0"/>
                <a:ea typeface="Calibri Light" charset="0"/>
                <a:cs typeface="Calibri Light" charset="0"/>
              </a:rPr>
              <a:t>Acceso a capital: los Fondos de Venture Capital lideran la financiación de </a:t>
            </a:r>
            <a:r>
              <a:rPr lang="es-ES_tradnl" dirty="0" err="1">
                <a:latin typeface="Calibri Light" charset="0"/>
                <a:ea typeface="Calibri Light" charset="0"/>
                <a:cs typeface="Calibri Light" charset="0"/>
              </a:rPr>
              <a:t>start</a:t>
            </a:r>
            <a:r>
              <a:rPr lang="es-ES_tradnl" dirty="0">
                <a:latin typeface="Calibri Light" charset="0"/>
                <a:ea typeface="Calibri Light" charset="0"/>
                <a:cs typeface="Calibri Light" charset="0"/>
              </a:rPr>
              <a:t>-ups colombianas</a:t>
            </a:r>
          </a:p>
        </p:txBody>
      </p:sp>
      <p:cxnSp>
        <p:nvCxnSpPr>
          <p:cNvPr id="11" name="Straight Connector 10"/>
          <p:cNvCxnSpPr/>
          <p:nvPr/>
        </p:nvCxnSpPr>
        <p:spPr>
          <a:xfrm>
            <a:off x="4572000" y="1520119"/>
            <a:ext cx="0" cy="2376264"/>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9552" y="3896383"/>
            <a:ext cx="8064896" cy="0"/>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32194" y="2744134"/>
            <a:ext cx="1433209" cy="923330"/>
          </a:xfrm>
          <a:prstGeom prst="rect">
            <a:avLst/>
          </a:prstGeom>
          <a:noFill/>
        </p:spPr>
        <p:txBody>
          <a:bodyPr wrap="square" rtlCol="0" anchor="ctr">
            <a:spAutoFit/>
          </a:bodyPr>
          <a:lstStyle/>
          <a:p>
            <a:pPr algn="ctr"/>
            <a:r>
              <a:rPr lang="en-US" altLang="ko-KR" sz="5400" b="1" dirty="0">
                <a:solidFill>
                  <a:schemeClr val="accent5"/>
                </a:solidFill>
                <a:latin typeface="+mj-lt"/>
                <a:ea typeface="Avenir Next" charset="0"/>
                <a:cs typeface="Avenir Next" charset="0"/>
              </a:rPr>
              <a:t>72%</a:t>
            </a:r>
            <a:endParaRPr lang="ko-KR" altLang="en-US" sz="5400" b="1" dirty="0">
              <a:solidFill>
                <a:schemeClr val="accent5"/>
              </a:solidFill>
              <a:latin typeface="+mj-lt"/>
              <a:ea typeface="Avenir Next" charset="0"/>
              <a:cs typeface="Avenir Next" charset="0"/>
            </a:endParaRPr>
          </a:p>
        </p:txBody>
      </p:sp>
      <p:sp>
        <p:nvSpPr>
          <p:cNvPr id="23" name="TextBox 22"/>
          <p:cNvSpPr txBox="1"/>
          <p:nvPr/>
        </p:nvSpPr>
        <p:spPr>
          <a:xfrm>
            <a:off x="6125595" y="1713066"/>
            <a:ext cx="2805045" cy="584775"/>
          </a:xfrm>
          <a:prstGeom prst="rect">
            <a:avLst/>
          </a:prstGeom>
          <a:noFill/>
        </p:spPr>
        <p:txBody>
          <a:bodyPr wrap="square" rtlCol="0">
            <a:spAutoFit/>
          </a:bodyPr>
          <a:lstStyle/>
          <a:p>
            <a:r>
              <a:rPr lang="es-ES_tradnl" sz="1600" dirty="0">
                <a:latin typeface="+mj-lt"/>
                <a:ea typeface="Avenir Next" charset="0"/>
                <a:cs typeface="Avenir Next" charset="0"/>
              </a:rPr>
              <a:t>de la inversión privada proviene de fondos de Venture Capital </a:t>
            </a:r>
            <a:r>
              <a:rPr lang="es-ES_tradnl" sz="900" dirty="0">
                <a:latin typeface="+mj-lt"/>
                <a:ea typeface="Avenir Next" charset="0"/>
                <a:cs typeface="Avenir Next" charset="0"/>
              </a:rPr>
              <a:t>(2)</a:t>
            </a:r>
            <a:endParaRPr lang="es-ES_tradnl" altLang="ko-KR" sz="1600" b="1" dirty="0">
              <a:solidFill>
                <a:schemeClr val="tx1">
                  <a:lumMod val="75000"/>
                  <a:lumOff val="25000"/>
                </a:schemeClr>
              </a:solidFill>
              <a:latin typeface="+mj-lt"/>
              <a:ea typeface="Avenir Next" charset="0"/>
              <a:cs typeface="Avenir Next" charset="0"/>
            </a:endParaRPr>
          </a:p>
        </p:txBody>
      </p:sp>
      <p:sp>
        <p:nvSpPr>
          <p:cNvPr id="26" name="TextBox 25"/>
          <p:cNvSpPr txBox="1"/>
          <p:nvPr/>
        </p:nvSpPr>
        <p:spPr>
          <a:xfrm>
            <a:off x="6065403" y="2777696"/>
            <a:ext cx="2468853" cy="1077218"/>
          </a:xfrm>
          <a:prstGeom prst="rect">
            <a:avLst/>
          </a:prstGeom>
          <a:noFill/>
        </p:spPr>
        <p:txBody>
          <a:bodyPr wrap="square" rtlCol="0">
            <a:spAutoFit/>
          </a:bodyPr>
          <a:lstStyle/>
          <a:p>
            <a:r>
              <a:rPr lang="es-ES_tradnl" altLang="ko-KR" sz="1600" dirty="0">
                <a:latin typeface="+mj-lt"/>
                <a:ea typeface="Avenir Next" charset="0"/>
                <a:cs typeface="Avenir Next" charset="0"/>
              </a:rPr>
              <a:t>de los inversionistas en </a:t>
            </a:r>
            <a:r>
              <a:rPr lang="es-ES_tradnl" altLang="ko-KR" sz="1600" i="1" dirty="0">
                <a:latin typeface="+mj-lt"/>
                <a:ea typeface="Avenir Next" charset="0"/>
                <a:cs typeface="Avenir Next" charset="0"/>
              </a:rPr>
              <a:t>startups</a:t>
            </a:r>
            <a:r>
              <a:rPr lang="es-ES_tradnl" altLang="ko-KR" sz="1600" dirty="0">
                <a:latin typeface="+mj-lt"/>
                <a:ea typeface="Avenir Next" charset="0"/>
                <a:cs typeface="Avenir Next" charset="0"/>
              </a:rPr>
              <a:t> colombianas son de locales </a:t>
            </a:r>
            <a:r>
              <a:rPr lang="es-ES_tradnl" sz="900" dirty="0">
                <a:ea typeface="Avenir Next" charset="0"/>
                <a:cs typeface="Avenir Next" charset="0"/>
              </a:rPr>
              <a:t>(2)</a:t>
            </a:r>
            <a:endParaRPr lang="es-ES_tradnl" altLang="ko-KR" sz="900" b="1" dirty="0">
              <a:solidFill>
                <a:schemeClr val="tx1">
                  <a:lumMod val="75000"/>
                  <a:lumOff val="25000"/>
                </a:schemeClr>
              </a:solidFill>
              <a:ea typeface="Avenir Next" charset="0"/>
              <a:cs typeface="Avenir Next" charset="0"/>
            </a:endParaRPr>
          </a:p>
          <a:p>
            <a:endParaRPr lang="es-ES_tradnl" altLang="ko-KR" sz="1600" dirty="0">
              <a:latin typeface="+mj-lt"/>
              <a:ea typeface="Avenir Next" charset="0"/>
              <a:cs typeface="Avenir Next" charset="0"/>
            </a:endParaRPr>
          </a:p>
        </p:txBody>
      </p:sp>
      <p:pic>
        <p:nvPicPr>
          <p:cNvPr id="28" name="Picture 2" descr="https://s3.amazonaws.com/cbi-research-portal-uploads/2018/07/12162839/LAdeals-1024x768.jpg">
            <a:extLst>
              <a:ext uri="{FF2B5EF4-FFF2-40B4-BE49-F238E27FC236}">
                <a16:creationId xmlns="" xmlns:a16="http://schemas.microsoft.com/office/drawing/2014/main" id="{B7F26837-1A4C-4221-8A00-C4E66F3260B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93" b="16680"/>
          <a:stretch/>
        </p:blipFill>
        <p:spPr bwMode="auto">
          <a:xfrm>
            <a:off x="524153" y="1520119"/>
            <a:ext cx="3997304" cy="226128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35440" y="4778187"/>
            <a:ext cx="4645824" cy="246221"/>
          </a:xfrm>
          <a:prstGeom prst="rect">
            <a:avLst/>
          </a:prstGeom>
        </p:spPr>
        <p:txBody>
          <a:bodyPr wrap="none">
            <a:spAutoFit/>
          </a:bodyPr>
          <a:lstStyle/>
          <a:p>
            <a:r>
              <a:rPr lang="es-ES_tradnl" sz="1000" dirty="0">
                <a:latin typeface="+mj-lt"/>
                <a:ea typeface="Arial" charset="0"/>
                <a:cs typeface="Arial" charset="0"/>
              </a:rPr>
              <a:t>Fuentes: (1) </a:t>
            </a:r>
            <a:r>
              <a:rPr lang="es-ES_tradnl" sz="1000" dirty="0" err="1">
                <a:latin typeface="+mj-lt"/>
                <a:ea typeface="Arial" charset="0"/>
                <a:cs typeface="Arial" charset="0"/>
              </a:rPr>
              <a:t>cbsinsights.com</a:t>
            </a:r>
            <a:r>
              <a:rPr lang="es-ES_tradnl" sz="1000" dirty="0">
                <a:latin typeface="+mj-lt"/>
                <a:ea typeface="Arial" charset="0"/>
                <a:cs typeface="Arial" charset="0"/>
              </a:rPr>
              <a:t>. 2018.  (2) </a:t>
            </a:r>
            <a:r>
              <a:rPr lang="es-ES_tradnl" sz="1000" dirty="0" err="1">
                <a:latin typeface="+mj-lt"/>
                <a:ea typeface="Arial" charset="0"/>
                <a:cs typeface="Arial" charset="0"/>
              </a:rPr>
              <a:t>Innpulsor</a:t>
            </a:r>
            <a:r>
              <a:rPr lang="es-ES_tradnl" sz="1000" dirty="0">
                <a:latin typeface="+mj-lt"/>
                <a:ea typeface="Arial" charset="0"/>
                <a:cs typeface="Arial" charset="0"/>
              </a:rPr>
              <a:t>. Datos del twitter de </a:t>
            </a:r>
            <a:r>
              <a:rPr lang="es-ES_tradnl" sz="1000" dirty="0" err="1">
                <a:latin typeface="+mj-lt"/>
                <a:ea typeface="Arial" charset="0"/>
                <a:cs typeface="Arial" charset="0"/>
              </a:rPr>
              <a:t>Innpulsa</a:t>
            </a:r>
            <a:r>
              <a:rPr lang="es-ES_tradnl" sz="1000" dirty="0">
                <a:latin typeface="+mj-lt"/>
                <a:ea typeface="Arial" charset="0"/>
                <a:cs typeface="Arial" charset="0"/>
              </a:rPr>
              <a:t>. 2017.</a:t>
            </a:r>
          </a:p>
        </p:txBody>
      </p:sp>
      <p:sp>
        <p:nvSpPr>
          <p:cNvPr id="10" name="TextBox 9"/>
          <p:cNvSpPr txBox="1"/>
          <p:nvPr/>
        </p:nvSpPr>
        <p:spPr>
          <a:xfrm>
            <a:off x="570810" y="1451456"/>
            <a:ext cx="3940997" cy="523220"/>
          </a:xfrm>
          <a:prstGeom prst="rect">
            <a:avLst/>
          </a:prstGeom>
          <a:solidFill>
            <a:schemeClr val="bg1"/>
          </a:solidFill>
        </p:spPr>
        <p:txBody>
          <a:bodyPr wrap="square" rtlCol="0">
            <a:spAutoFit/>
          </a:bodyPr>
          <a:lstStyle/>
          <a:p>
            <a:r>
              <a:rPr lang="en-US" sz="1400" b="1" dirty="0" err="1">
                <a:solidFill>
                  <a:srgbClr val="990000"/>
                </a:solidFill>
                <a:latin typeface="+mj-lt"/>
                <a:ea typeface="Avenir Next" charset="0"/>
                <a:cs typeface="Avenir Next" charset="0"/>
              </a:rPr>
              <a:t>Número</a:t>
            </a:r>
            <a:r>
              <a:rPr lang="en-US" sz="1400" b="1" dirty="0">
                <a:solidFill>
                  <a:srgbClr val="990000"/>
                </a:solidFill>
                <a:latin typeface="+mj-lt"/>
                <a:ea typeface="Avenir Next" charset="0"/>
                <a:cs typeface="Avenir Next" charset="0"/>
              </a:rPr>
              <a:t> de </a:t>
            </a:r>
            <a:r>
              <a:rPr lang="en-US" sz="1400" b="1" dirty="0" err="1">
                <a:solidFill>
                  <a:srgbClr val="990000"/>
                </a:solidFill>
                <a:latin typeface="+mj-lt"/>
                <a:ea typeface="Avenir Next" charset="0"/>
                <a:cs typeface="Avenir Next" charset="0"/>
              </a:rPr>
              <a:t>inversiones</a:t>
            </a:r>
            <a:r>
              <a:rPr lang="en-US" sz="1400" b="1" dirty="0">
                <a:solidFill>
                  <a:srgbClr val="990000"/>
                </a:solidFill>
                <a:latin typeface="+mj-lt"/>
                <a:ea typeface="Avenir Next" charset="0"/>
                <a:cs typeface="Avenir Next" charset="0"/>
              </a:rPr>
              <a:t> </a:t>
            </a:r>
            <a:r>
              <a:rPr lang="en-US" sz="1400" b="1" dirty="0" err="1">
                <a:solidFill>
                  <a:srgbClr val="990000"/>
                </a:solidFill>
                <a:latin typeface="+mj-lt"/>
                <a:ea typeface="Avenir Next" charset="0"/>
                <a:cs typeface="Avenir Next" charset="0"/>
              </a:rPr>
              <a:t>en</a:t>
            </a:r>
            <a:r>
              <a:rPr lang="en-US" sz="1400" b="1" dirty="0">
                <a:solidFill>
                  <a:srgbClr val="990000"/>
                </a:solidFill>
                <a:latin typeface="+mj-lt"/>
                <a:ea typeface="Avenir Next" charset="0"/>
                <a:cs typeface="Avenir Next" charset="0"/>
              </a:rPr>
              <a:t> </a:t>
            </a:r>
            <a:r>
              <a:rPr lang="en-US" sz="1400" b="1" dirty="0" err="1">
                <a:solidFill>
                  <a:srgbClr val="990000"/>
                </a:solidFill>
                <a:latin typeface="+mj-lt"/>
                <a:ea typeface="Avenir Next" charset="0"/>
                <a:cs typeface="Avenir Next" charset="0"/>
              </a:rPr>
              <a:t>empresas</a:t>
            </a:r>
            <a:r>
              <a:rPr lang="en-US" sz="1400" b="1" dirty="0">
                <a:solidFill>
                  <a:srgbClr val="990000"/>
                </a:solidFill>
                <a:latin typeface="+mj-lt"/>
                <a:ea typeface="Avenir Next" charset="0"/>
                <a:cs typeface="Avenir Next" charset="0"/>
              </a:rPr>
              <a:t> de </a:t>
            </a:r>
            <a:r>
              <a:rPr lang="en-US" sz="1400" b="1" dirty="0" err="1">
                <a:solidFill>
                  <a:srgbClr val="990000"/>
                </a:solidFill>
                <a:latin typeface="+mj-lt"/>
                <a:ea typeface="Avenir Next" charset="0"/>
                <a:cs typeface="Avenir Next" charset="0"/>
              </a:rPr>
              <a:t>tecnología</a:t>
            </a:r>
            <a:r>
              <a:rPr lang="en-US" sz="1400" b="1" dirty="0">
                <a:solidFill>
                  <a:srgbClr val="990000"/>
                </a:solidFill>
                <a:latin typeface="+mj-lt"/>
                <a:ea typeface="Avenir Next" charset="0"/>
                <a:cs typeface="Avenir Next" charset="0"/>
              </a:rPr>
              <a:t> </a:t>
            </a:r>
            <a:r>
              <a:rPr lang="en-US" sz="1400" b="1" dirty="0" err="1">
                <a:solidFill>
                  <a:srgbClr val="990000"/>
                </a:solidFill>
                <a:latin typeface="+mj-lt"/>
                <a:ea typeface="Avenir Next" charset="0"/>
                <a:cs typeface="Avenir Next" charset="0"/>
              </a:rPr>
              <a:t>en</a:t>
            </a:r>
            <a:r>
              <a:rPr lang="en-US" sz="1400" b="1" dirty="0">
                <a:solidFill>
                  <a:srgbClr val="990000"/>
                </a:solidFill>
                <a:latin typeface="+mj-lt"/>
                <a:ea typeface="Avenir Next" charset="0"/>
                <a:cs typeface="Avenir Next" charset="0"/>
              </a:rPr>
              <a:t> </a:t>
            </a:r>
            <a:r>
              <a:rPr lang="en-US" sz="1400" b="1" dirty="0" err="1">
                <a:solidFill>
                  <a:srgbClr val="990000"/>
                </a:solidFill>
                <a:latin typeface="+mj-lt"/>
                <a:ea typeface="Avenir Next" charset="0"/>
                <a:cs typeface="Avenir Next" charset="0"/>
              </a:rPr>
              <a:t>América</a:t>
            </a:r>
            <a:r>
              <a:rPr lang="en-US" sz="1400" b="1" dirty="0">
                <a:solidFill>
                  <a:srgbClr val="990000"/>
                </a:solidFill>
                <a:latin typeface="+mj-lt"/>
                <a:ea typeface="Avenir Next" charset="0"/>
                <a:cs typeface="Avenir Next" charset="0"/>
              </a:rPr>
              <a:t> Latina (2012 -</a:t>
            </a:r>
            <a:r>
              <a:rPr lang="en-US" sz="1400" b="1" dirty="0" err="1">
                <a:solidFill>
                  <a:srgbClr val="990000"/>
                </a:solidFill>
                <a:latin typeface="+mj-lt"/>
                <a:ea typeface="Avenir Next" charset="0"/>
                <a:cs typeface="Avenir Next" charset="0"/>
              </a:rPr>
              <a:t>junio</a:t>
            </a:r>
            <a:r>
              <a:rPr lang="en-US" sz="1400" b="1" dirty="0">
                <a:solidFill>
                  <a:srgbClr val="990000"/>
                </a:solidFill>
                <a:latin typeface="+mj-lt"/>
                <a:ea typeface="Avenir Next" charset="0"/>
                <a:cs typeface="Avenir Next" charset="0"/>
              </a:rPr>
              <a:t> 2018)</a:t>
            </a:r>
            <a:r>
              <a:rPr lang="en-US" sz="1000" b="1" dirty="0">
                <a:solidFill>
                  <a:srgbClr val="990000"/>
                </a:solidFill>
                <a:latin typeface="+mj-lt"/>
                <a:ea typeface="Avenir Next" charset="0"/>
                <a:cs typeface="Avenir Next" charset="0"/>
              </a:rPr>
              <a:t>(1)</a:t>
            </a:r>
            <a:endParaRPr lang="en-US" sz="1400" b="1" dirty="0">
              <a:solidFill>
                <a:srgbClr val="990000"/>
              </a:solidFill>
              <a:latin typeface="+mj-lt"/>
              <a:ea typeface="Avenir Next" charset="0"/>
              <a:cs typeface="Avenir Next" charset="0"/>
            </a:endParaRPr>
          </a:p>
        </p:txBody>
      </p:sp>
      <p:sp>
        <p:nvSpPr>
          <p:cNvPr id="15" name="TextBox 19">
            <a:extLst>
              <a:ext uri="{FF2B5EF4-FFF2-40B4-BE49-F238E27FC236}">
                <a16:creationId xmlns="" xmlns:a16="http://schemas.microsoft.com/office/drawing/2014/main" id="{EFE7CF17-6E6F-4F9B-8B86-E018F6E3E4F9}"/>
              </a:ext>
            </a:extLst>
          </p:cNvPr>
          <p:cNvSpPr txBox="1"/>
          <p:nvPr/>
        </p:nvSpPr>
        <p:spPr>
          <a:xfrm>
            <a:off x="4632194" y="1520119"/>
            <a:ext cx="1433209" cy="923330"/>
          </a:xfrm>
          <a:prstGeom prst="rect">
            <a:avLst/>
          </a:prstGeom>
          <a:noFill/>
        </p:spPr>
        <p:txBody>
          <a:bodyPr wrap="square" rtlCol="0" anchor="ctr">
            <a:spAutoFit/>
          </a:bodyPr>
          <a:lstStyle/>
          <a:p>
            <a:pPr algn="ctr"/>
            <a:r>
              <a:rPr lang="en-US" altLang="ko-KR" sz="5400" b="1" dirty="0">
                <a:solidFill>
                  <a:srgbClr val="0070C0"/>
                </a:solidFill>
                <a:latin typeface="+mj-lt"/>
                <a:ea typeface="Avenir Next" charset="0"/>
                <a:cs typeface="Avenir Next" charset="0"/>
              </a:rPr>
              <a:t>79%</a:t>
            </a:r>
            <a:endParaRPr lang="ko-KR" altLang="en-US" sz="5400" b="1" dirty="0">
              <a:solidFill>
                <a:srgbClr val="0070C0"/>
              </a:solidFill>
              <a:latin typeface="+mj-lt"/>
              <a:ea typeface="Avenir Next" charset="0"/>
              <a:cs typeface="Avenir Next" charset="0"/>
            </a:endParaRPr>
          </a:p>
        </p:txBody>
      </p:sp>
      <p:sp>
        <p:nvSpPr>
          <p:cNvPr id="2" name="Marcador de número de diapositiva 1">
            <a:extLst>
              <a:ext uri="{FF2B5EF4-FFF2-40B4-BE49-F238E27FC236}">
                <a16:creationId xmlns="" xmlns:a16="http://schemas.microsoft.com/office/drawing/2014/main" id="{ADD2736F-5153-4F25-8F7D-7251081172E0}"/>
              </a:ext>
            </a:extLst>
          </p:cNvPr>
          <p:cNvSpPr>
            <a:spLocks noGrp="1"/>
          </p:cNvSpPr>
          <p:nvPr>
            <p:ph type="sldNum" sz="quarter" idx="4"/>
          </p:nvPr>
        </p:nvSpPr>
        <p:spPr/>
        <p:txBody>
          <a:bodyPr/>
          <a:lstStyle/>
          <a:p>
            <a:fld id="{E98621A4-F840-4FB5-ADAC-B68FE90EA2B3}" type="slidenum">
              <a:rPr lang="es-CO" smtClean="0"/>
              <a:pPr/>
              <a:t>12</a:t>
            </a:fld>
            <a:endParaRPr lang="es-CO" dirty="0"/>
          </a:p>
        </p:txBody>
      </p:sp>
    </p:spTree>
    <p:extLst>
      <p:ext uri="{BB962C8B-B14F-4D97-AF65-F5344CB8AC3E}">
        <p14:creationId xmlns:p14="http://schemas.microsoft.com/office/powerpoint/2010/main" val="2553539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2BFAE1-45D3-4B3B-81D2-0BF25FA84FB8}"/>
              </a:ext>
            </a:extLst>
          </p:cNvPr>
          <p:cNvSpPr>
            <a:spLocks noGrp="1"/>
          </p:cNvSpPr>
          <p:nvPr>
            <p:ph type="title"/>
          </p:nvPr>
        </p:nvSpPr>
        <p:spPr/>
        <p:txBody>
          <a:bodyPr/>
          <a:lstStyle/>
          <a:p>
            <a:r>
              <a:rPr lang="es-CO" dirty="0">
                <a:latin typeface="Calibri Light" charset="0"/>
                <a:ea typeface="Calibri Light" charset="0"/>
                <a:cs typeface="Calibri Light" charset="0"/>
              </a:rPr>
              <a:t>Desde la demanda: la tendencia hacia la digitalización es clara </a:t>
            </a:r>
            <a:br>
              <a:rPr lang="es-CO" dirty="0">
                <a:latin typeface="Calibri Light" charset="0"/>
                <a:ea typeface="Calibri Light" charset="0"/>
                <a:cs typeface="Calibri Light" charset="0"/>
              </a:rPr>
            </a:br>
            <a:r>
              <a:rPr lang="es-CO" dirty="0">
                <a:latin typeface="Calibri Light" charset="0"/>
                <a:ea typeface="Calibri Light" charset="0"/>
                <a:cs typeface="Calibri Light" charset="0"/>
              </a:rPr>
              <a:t>y se sigue consolidando</a:t>
            </a:r>
            <a:endParaRPr lang="en-US" dirty="0">
              <a:latin typeface="Calibri Light" charset="0"/>
              <a:ea typeface="Calibri Light" charset="0"/>
              <a:cs typeface="Calibri Light" charset="0"/>
            </a:endParaRPr>
          </a:p>
        </p:txBody>
      </p:sp>
      <p:grpSp>
        <p:nvGrpSpPr>
          <p:cNvPr id="28" name="Group 27">
            <a:extLst>
              <a:ext uri="{FF2B5EF4-FFF2-40B4-BE49-F238E27FC236}">
                <a16:creationId xmlns="" xmlns:a16="http://schemas.microsoft.com/office/drawing/2014/main" id="{3D4DA8DC-9098-41A6-B054-E00030D80D73}"/>
              </a:ext>
            </a:extLst>
          </p:cNvPr>
          <p:cNvGrpSpPr/>
          <p:nvPr/>
        </p:nvGrpSpPr>
        <p:grpSpPr>
          <a:xfrm>
            <a:off x="3118000" y="1870400"/>
            <a:ext cx="3213833" cy="2866654"/>
            <a:chOff x="3135857" y="2755233"/>
            <a:chExt cx="3174367" cy="2831451"/>
          </a:xfrm>
        </p:grpSpPr>
        <p:grpSp>
          <p:nvGrpSpPr>
            <p:cNvPr id="29" name="Group 28">
              <a:extLst>
                <a:ext uri="{FF2B5EF4-FFF2-40B4-BE49-F238E27FC236}">
                  <a16:creationId xmlns="" xmlns:a16="http://schemas.microsoft.com/office/drawing/2014/main" id="{71C90C38-73E9-4BA2-AFE5-4EFEF998CC90}"/>
                </a:ext>
              </a:extLst>
            </p:cNvPr>
            <p:cNvGrpSpPr/>
            <p:nvPr/>
          </p:nvGrpSpPr>
          <p:grpSpPr>
            <a:xfrm>
              <a:off x="3135857" y="2755233"/>
              <a:ext cx="3174367" cy="2831450"/>
              <a:chOff x="4184316" y="2499371"/>
              <a:chExt cx="4232490" cy="3775267"/>
            </a:xfrm>
          </p:grpSpPr>
          <p:sp>
            <p:nvSpPr>
              <p:cNvPr id="32" name="Freeform 7">
                <a:extLst>
                  <a:ext uri="{FF2B5EF4-FFF2-40B4-BE49-F238E27FC236}">
                    <a16:creationId xmlns="" xmlns:a16="http://schemas.microsoft.com/office/drawing/2014/main" id="{1FBEA23D-6659-4C83-B798-73D9F47CBFFD}"/>
                  </a:ext>
                </a:extLst>
              </p:cNvPr>
              <p:cNvSpPr>
                <a:spLocks/>
              </p:cNvSpPr>
              <p:nvPr/>
            </p:nvSpPr>
            <p:spPr bwMode="auto">
              <a:xfrm>
                <a:off x="4184316" y="3747129"/>
                <a:ext cx="1621020" cy="2527509"/>
              </a:xfrm>
              <a:custGeom>
                <a:avLst/>
                <a:gdLst>
                  <a:gd name="T0" fmla="*/ 120 w 174"/>
                  <a:gd name="T1" fmla="*/ 23 h 271"/>
                  <a:gd name="T2" fmla="*/ 79 w 174"/>
                  <a:gd name="T3" fmla="*/ 23 h 271"/>
                  <a:gd name="T4" fmla="*/ 79 w 174"/>
                  <a:gd name="T5" fmla="*/ 0 h 271"/>
                  <a:gd name="T6" fmla="*/ 0 w 174"/>
                  <a:gd name="T7" fmla="*/ 46 h 271"/>
                  <a:gd name="T8" fmla="*/ 79 w 174"/>
                  <a:gd name="T9" fmla="*/ 92 h 271"/>
                  <a:gd name="T10" fmla="*/ 79 w 174"/>
                  <a:gd name="T11" fmla="*/ 69 h 271"/>
                  <a:gd name="T12" fmla="*/ 120 w 174"/>
                  <a:gd name="T13" fmla="*/ 69 h 271"/>
                  <a:gd name="T14" fmla="*/ 129 w 174"/>
                  <a:gd name="T15" fmla="*/ 78 h 271"/>
                  <a:gd name="T16" fmla="*/ 129 w 174"/>
                  <a:gd name="T17" fmla="*/ 271 h 271"/>
                  <a:gd name="T18" fmla="*/ 151 w 174"/>
                  <a:gd name="T19" fmla="*/ 271 h 271"/>
                  <a:gd name="T20" fmla="*/ 174 w 174"/>
                  <a:gd name="T21" fmla="*/ 271 h 271"/>
                  <a:gd name="T22" fmla="*/ 174 w 174"/>
                  <a:gd name="T23" fmla="*/ 78 h 271"/>
                  <a:gd name="T24" fmla="*/ 120 w 174"/>
                  <a:gd name="T25" fmla="*/ 2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71">
                    <a:moveTo>
                      <a:pt x="120" y="23"/>
                    </a:moveTo>
                    <a:cubicBezTo>
                      <a:pt x="79" y="23"/>
                      <a:pt x="79" y="23"/>
                      <a:pt x="79" y="23"/>
                    </a:cubicBezTo>
                    <a:cubicBezTo>
                      <a:pt x="79" y="0"/>
                      <a:pt x="79" y="0"/>
                      <a:pt x="79" y="0"/>
                    </a:cubicBezTo>
                    <a:cubicBezTo>
                      <a:pt x="0" y="46"/>
                      <a:pt x="0" y="46"/>
                      <a:pt x="0" y="46"/>
                    </a:cubicBezTo>
                    <a:cubicBezTo>
                      <a:pt x="79" y="92"/>
                      <a:pt x="79" y="92"/>
                      <a:pt x="79" y="92"/>
                    </a:cubicBezTo>
                    <a:cubicBezTo>
                      <a:pt x="79" y="69"/>
                      <a:pt x="79" y="69"/>
                      <a:pt x="79" y="69"/>
                    </a:cubicBezTo>
                    <a:cubicBezTo>
                      <a:pt x="120" y="69"/>
                      <a:pt x="120" y="69"/>
                      <a:pt x="120" y="69"/>
                    </a:cubicBezTo>
                    <a:cubicBezTo>
                      <a:pt x="125" y="69"/>
                      <a:pt x="129" y="73"/>
                      <a:pt x="129" y="78"/>
                    </a:cubicBezTo>
                    <a:cubicBezTo>
                      <a:pt x="129" y="271"/>
                      <a:pt x="129" y="271"/>
                      <a:pt x="129" y="271"/>
                    </a:cubicBezTo>
                    <a:cubicBezTo>
                      <a:pt x="151" y="271"/>
                      <a:pt x="151" y="271"/>
                      <a:pt x="151" y="271"/>
                    </a:cubicBezTo>
                    <a:cubicBezTo>
                      <a:pt x="174" y="271"/>
                      <a:pt x="174" y="271"/>
                      <a:pt x="174" y="271"/>
                    </a:cubicBezTo>
                    <a:cubicBezTo>
                      <a:pt x="174" y="78"/>
                      <a:pt x="174" y="78"/>
                      <a:pt x="174" y="78"/>
                    </a:cubicBezTo>
                    <a:cubicBezTo>
                      <a:pt x="174" y="48"/>
                      <a:pt x="150" y="23"/>
                      <a:pt x="120" y="23"/>
                    </a:cubicBezTo>
                    <a:close/>
                  </a:path>
                </a:pathLst>
              </a:custGeom>
              <a:solidFill>
                <a:schemeClr val="accent5"/>
              </a:solidFill>
              <a:ln>
                <a:noFill/>
              </a:ln>
            </p:spPr>
            <p:txBody>
              <a:bodyPr vert="horz" wrap="square" lIns="102870" tIns="51435" rIns="102870" bIns="51435" numCol="1" anchor="t" anchorCtr="0" compatLnSpc="1">
                <a:prstTxWarp prst="textNoShape">
                  <a:avLst/>
                </a:prstTxWarp>
              </a:bodyPr>
              <a:lstStyle/>
              <a:p>
                <a:endParaRPr lang="en-US" sz="2025">
                  <a:latin typeface="+mj-lt"/>
                </a:endParaRPr>
              </a:p>
            </p:txBody>
          </p:sp>
          <p:sp>
            <p:nvSpPr>
              <p:cNvPr id="33" name="Freeform 8">
                <a:extLst>
                  <a:ext uri="{FF2B5EF4-FFF2-40B4-BE49-F238E27FC236}">
                    <a16:creationId xmlns="" xmlns:a16="http://schemas.microsoft.com/office/drawing/2014/main" id="{1D53540F-CAA4-46BD-9042-97AF03901E07}"/>
                  </a:ext>
                </a:extLst>
              </p:cNvPr>
              <p:cNvSpPr>
                <a:spLocks/>
              </p:cNvSpPr>
              <p:nvPr/>
            </p:nvSpPr>
            <p:spPr bwMode="auto">
              <a:xfrm>
                <a:off x="6299768" y="2499371"/>
                <a:ext cx="1295750" cy="3775267"/>
              </a:xfrm>
              <a:custGeom>
                <a:avLst/>
                <a:gdLst>
                  <a:gd name="T0" fmla="*/ 139 w 139"/>
                  <a:gd name="T1" fmla="*/ 0 h 405"/>
                  <a:gd name="T2" fmla="*/ 139 w 139"/>
                  <a:gd name="T3" fmla="*/ 0 h 405"/>
                  <a:gd name="T4" fmla="*/ 52 w 139"/>
                  <a:gd name="T5" fmla="*/ 27 h 405"/>
                  <a:gd name="T6" fmla="*/ 68 w 139"/>
                  <a:gd name="T7" fmla="*/ 42 h 405"/>
                  <a:gd name="T8" fmla="*/ 35 w 139"/>
                  <a:gd name="T9" fmla="*/ 79 h 405"/>
                  <a:gd name="T10" fmla="*/ 0 w 139"/>
                  <a:gd name="T11" fmla="*/ 169 h 405"/>
                  <a:gd name="T12" fmla="*/ 0 w 139"/>
                  <a:gd name="T13" fmla="*/ 405 h 405"/>
                  <a:gd name="T14" fmla="*/ 23 w 139"/>
                  <a:gd name="T15" fmla="*/ 405 h 405"/>
                  <a:gd name="T16" fmla="*/ 46 w 139"/>
                  <a:gd name="T17" fmla="*/ 405 h 405"/>
                  <a:gd name="T18" fmla="*/ 46 w 139"/>
                  <a:gd name="T19" fmla="*/ 169 h 405"/>
                  <a:gd name="T20" fmla="*/ 68 w 139"/>
                  <a:gd name="T21" fmla="*/ 110 h 405"/>
                  <a:gd name="T22" fmla="*/ 102 w 139"/>
                  <a:gd name="T23" fmla="*/ 73 h 405"/>
                  <a:gd name="T24" fmla="*/ 119 w 139"/>
                  <a:gd name="T25" fmla="*/ 89 h 405"/>
                  <a:gd name="T26" fmla="*/ 139 w 139"/>
                  <a:gd name="T2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405">
                    <a:moveTo>
                      <a:pt x="139" y="0"/>
                    </a:moveTo>
                    <a:cubicBezTo>
                      <a:pt x="139" y="0"/>
                      <a:pt x="139" y="0"/>
                      <a:pt x="139" y="0"/>
                    </a:cubicBezTo>
                    <a:cubicBezTo>
                      <a:pt x="52" y="27"/>
                      <a:pt x="52" y="27"/>
                      <a:pt x="52" y="27"/>
                    </a:cubicBezTo>
                    <a:cubicBezTo>
                      <a:pt x="68" y="42"/>
                      <a:pt x="68" y="42"/>
                      <a:pt x="68" y="42"/>
                    </a:cubicBezTo>
                    <a:cubicBezTo>
                      <a:pt x="35" y="79"/>
                      <a:pt x="35" y="79"/>
                      <a:pt x="35" y="79"/>
                    </a:cubicBezTo>
                    <a:cubicBezTo>
                      <a:pt x="12" y="103"/>
                      <a:pt x="0" y="135"/>
                      <a:pt x="0" y="169"/>
                    </a:cubicBezTo>
                    <a:cubicBezTo>
                      <a:pt x="0" y="405"/>
                      <a:pt x="0" y="405"/>
                      <a:pt x="0" y="405"/>
                    </a:cubicBezTo>
                    <a:cubicBezTo>
                      <a:pt x="23" y="405"/>
                      <a:pt x="23" y="405"/>
                      <a:pt x="23" y="405"/>
                    </a:cubicBezTo>
                    <a:cubicBezTo>
                      <a:pt x="46" y="405"/>
                      <a:pt x="46" y="405"/>
                      <a:pt x="46" y="405"/>
                    </a:cubicBezTo>
                    <a:cubicBezTo>
                      <a:pt x="46" y="169"/>
                      <a:pt x="46" y="169"/>
                      <a:pt x="46" y="169"/>
                    </a:cubicBezTo>
                    <a:cubicBezTo>
                      <a:pt x="46" y="147"/>
                      <a:pt x="54" y="125"/>
                      <a:pt x="68" y="110"/>
                    </a:cubicBezTo>
                    <a:cubicBezTo>
                      <a:pt x="102" y="73"/>
                      <a:pt x="102" y="73"/>
                      <a:pt x="102" y="73"/>
                    </a:cubicBezTo>
                    <a:cubicBezTo>
                      <a:pt x="119" y="89"/>
                      <a:pt x="119" y="89"/>
                      <a:pt x="119" y="89"/>
                    </a:cubicBezTo>
                    <a:cubicBezTo>
                      <a:pt x="139" y="0"/>
                      <a:pt x="139" y="0"/>
                      <a:pt x="139" y="0"/>
                    </a:cubicBezTo>
                    <a:close/>
                  </a:path>
                </a:pathLst>
              </a:custGeom>
              <a:solidFill>
                <a:srgbClr val="FFC000"/>
              </a:solidFill>
              <a:ln>
                <a:noFill/>
              </a:ln>
            </p:spPr>
            <p:txBody>
              <a:bodyPr vert="horz" wrap="square" lIns="102870" tIns="51435" rIns="102870" bIns="51435" numCol="1" anchor="t" anchorCtr="0" compatLnSpc="1">
                <a:prstTxWarp prst="textNoShape">
                  <a:avLst/>
                </a:prstTxWarp>
              </a:bodyPr>
              <a:lstStyle/>
              <a:p>
                <a:endParaRPr lang="en-US" sz="2025">
                  <a:latin typeface="+mj-lt"/>
                </a:endParaRPr>
              </a:p>
            </p:txBody>
          </p:sp>
          <p:sp>
            <p:nvSpPr>
              <p:cNvPr id="34" name="Freeform 9">
                <a:extLst>
                  <a:ext uri="{FF2B5EF4-FFF2-40B4-BE49-F238E27FC236}">
                    <a16:creationId xmlns="" xmlns:a16="http://schemas.microsoft.com/office/drawing/2014/main" id="{5B8FAC85-E88E-4D71-BF50-28561BA50836}"/>
                  </a:ext>
                </a:extLst>
              </p:cNvPr>
              <p:cNvSpPr>
                <a:spLocks/>
              </p:cNvSpPr>
              <p:nvPr/>
            </p:nvSpPr>
            <p:spPr bwMode="auto">
              <a:xfrm>
                <a:off x="6795788" y="3747129"/>
                <a:ext cx="1621018" cy="2527509"/>
              </a:xfrm>
              <a:custGeom>
                <a:avLst/>
                <a:gdLst>
                  <a:gd name="T0" fmla="*/ 174 w 174"/>
                  <a:gd name="T1" fmla="*/ 46 h 271"/>
                  <a:gd name="T2" fmla="*/ 95 w 174"/>
                  <a:gd name="T3" fmla="*/ 0 h 271"/>
                  <a:gd name="T4" fmla="*/ 95 w 174"/>
                  <a:gd name="T5" fmla="*/ 23 h 271"/>
                  <a:gd name="T6" fmla="*/ 54 w 174"/>
                  <a:gd name="T7" fmla="*/ 23 h 271"/>
                  <a:gd name="T8" fmla="*/ 49 w 174"/>
                  <a:gd name="T9" fmla="*/ 23 h 271"/>
                  <a:gd name="T10" fmla="*/ 0 w 174"/>
                  <a:gd name="T11" fmla="*/ 78 h 271"/>
                  <a:gd name="T12" fmla="*/ 0 w 174"/>
                  <a:gd name="T13" fmla="*/ 271 h 271"/>
                  <a:gd name="T14" fmla="*/ 0 w 174"/>
                  <a:gd name="T15" fmla="*/ 271 h 271"/>
                  <a:gd name="T16" fmla="*/ 23 w 174"/>
                  <a:gd name="T17" fmla="*/ 271 h 271"/>
                  <a:gd name="T18" fmla="*/ 46 w 174"/>
                  <a:gd name="T19" fmla="*/ 271 h 271"/>
                  <a:gd name="T20" fmla="*/ 46 w 174"/>
                  <a:gd name="T21" fmla="*/ 78 h 271"/>
                  <a:gd name="T22" fmla="*/ 54 w 174"/>
                  <a:gd name="T23" fmla="*/ 69 h 271"/>
                  <a:gd name="T24" fmla="*/ 95 w 174"/>
                  <a:gd name="T25" fmla="*/ 69 h 271"/>
                  <a:gd name="T26" fmla="*/ 95 w 174"/>
                  <a:gd name="T27" fmla="*/ 92 h 271"/>
                  <a:gd name="T28" fmla="*/ 174 w 174"/>
                  <a:gd name="T29" fmla="*/ 4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71">
                    <a:moveTo>
                      <a:pt x="174" y="46"/>
                    </a:moveTo>
                    <a:cubicBezTo>
                      <a:pt x="95" y="0"/>
                      <a:pt x="95" y="0"/>
                      <a:pt x="95" y="0"/>
                    </a:cubicBezTo>
                    <a:cubicBezTo>
                      <a:pt x="95" y="23"/>
                      <a:pt x="95" y="23"/>
                      <a:pt x="95" y="23"/>
                    </a:cubicBezTo>
                    <a:cubicBezTo>
                      <a:pt x="54" y="23"/>
                      <a:pt x="54" y="23"/>
                      <a:pt x="54" y="23"/>
                    </a:cubicBezTo>
                    <a:cubicBezTo>
                      <a:pt x="52" y="23"/>
                      <a:pt x="51" y="23"/>
                      <a:pt x="49" y="23"/>
                    </a:cubicBezTo>
                    <a:cubicBezTo>
                      <a:pt x="21" y="26"/>
                      <a:pt x="0" y="50"/>
                      <a:pt x="0" y="78"/>
                    </a:cubicBezTo>
                    <a:cubicBezTo>
                      <a:pt x="0" y="271"/>
                      <a:pt x="0" y="271"/>
                      <a:pt x="0" y="271"/>
                    </a:cubicBezTo>
                    <a:cubicBezTo>
                      <a:pt x="0" y="271"/>
                      <a:pt x="0" y="271"/>
                      <a:pt x="0" y="271"/>
                    </a:cubicBezTo>
                    <a:cubicBezTo>
                      <a:pt x="23" y="271"/>
                      <a:pt x="23" y="271"/>
                      <a:pt x="23" y="271"/>
                    </a:cubicBezTo>
                    <a:cubicBezTo>
                      <a:pt x="46" y="271"/>
                      <a:pt x="46" y="271"/>
                      <a:pt x="46" y="271"/>
                    </a:cubicBezTo>
                    <a:cubicBezTo>
                      <a:pt x="46" y="78"/>
                      <a:pt x="46" y="78"/>
                      <a:pt x="46" y="78"/>
                    </a:cubicBezTo>
                    <a:cubicBezTo>
                      <a:pt x="46" y="73"/>
                      <a:pt x="49" y="69"/>
                      <a:pt x="54" y="69"/>
                    </a:cubicBezTo>
                    <a:cubicBezTo>
                      <a:pt x="95" y="69"/>
                      <a:pt x="95" y="69"/>
                      <a:pt x="95" y="69"/>
                    </a:cubicBezTo>
                    <a:cubicBezTo>
                      <a:pt x="95" y="92"/>
                      <a:pt x="95" y="92"/>
                      <a:pt x="95" y="92"/>
                    </a:cubicBezTo>
                    <a:lnTo>
                      <a:pt x="174" y="46"/>
                    </a:lnTo>
                    <a:close/>
                  </a:path>
                </a:pathLst>
              </a:custGeom>
              <a:solidFill>
                <a:srgbClr val="337BB7"/>
              </a:solidFill>
              <a:ln>
                <a:noFill/>
              </a:ln>
            </p:spPr>
            <p:txBody>
              <a:bodyPr vert="horz" wrap="square" lIns="102870" tIns="51435" rIns="102870" bIns="51435" numCol="1" anchor="t" anchorCtr="0" compatLnSpc="1">
                <a:prstTxWarp prst="textNoShape">
                  <a:avLst/>
                </a:prstTxWarp>
              </a:bodyPr>
              <a:lstStyle/>
              <a:p>
                <a:endParaRPr lang="en-US" sz="2025">
                  <a:latin typeface="+mj-lt"/>
                </a:endParaRPr>
              </a:p>
            </p:txBody>
          </p:sp>
          <p:sp>
            <p:nvSpPr>
              <p:cNvPr id="35" name="Freeform 8">
                <a:extLst>
                  <a:ext uri="{FF2B5EF4-FFF2-40B4-BE49-F238E27FC236}">
                    <a16:creationId xmlns="" xmlns:a16="http://schemas.microsoft.com/office/drawing/2014/main" id="{D05CB079-4ECA-4A33-A122-6D99744CF857}"/>
                  </a:ext>
                </a:extLst>
              </p:cNvPr>
              <p:cNvSpPr>
                <a:spLocks/>
              </p:cNvSpPr>
              <p:nvPr/>
            </p:nvSpPr>
            <p:spPr bwMode="auto">
              <a:xfrm flipH="1">
                <a:off x="4964782" y="2499371"/>
                <a:ext cx="1298449" cy="3775267"/>
              </a:xfrm>
              <a:custGeom>
                <a:avLst/>
                <a:gdLst>
                  <a:gd name="T0" fmla="*/ 139 w 139"/>
                  <a:gd name="T1" fmla="*/ 0 h 405"/>
                  <a:gd name="T2" fmla="*/ 139 w 139"/>
                  <a:gd name="T3" fmla="*/ 0 h 405"/>
                  <a:gd name="T4" fmla="*/ 52 w 139"/>
                  <a:gd name="T5" fmla="*/ 27 h 405"/>
                  <a:gd name="T6" fmla="*/ 68 w 139"/>
                  <a:gd name="T7" fmla="*/ 42 h 405"/>
                  <a:gd name="T8" fmla="*/ 35 w 139"/>
                  <a:gd name="T9" fmla="*/ 79 h 405"/>
                  <a:gd name="T10" fmla="*/ 0 w 139"/>
                  <a:gd name="T11" fmla="*/ 169 h 405"/>
                  <a:gd name="T12" fmla="*/ 0 w 139"/>
                  <a:gd name="T13" fmla="*/ 405 h 405"/>
                  <a:gd name="T14" fmla="*/ 23 w 139"/>
                  <a:gd name="T15" fmla="*/ 405 h 405"/>
                  <a:gd name="T16" fmla="*/ 46 w 139"/>
                  <a:gd name="T17" fmla="*/ 405 h 405"/>
                  <a:gd name="T18" fmla="*/ 46 w 139"/>
                  <a:gd name="T19" fmla="*/ 169 h 405"/>
                  <a:gd name="T20" fmla="*/ 68 w 139"/>
                  <a:gd name="T21" fmla="*/ 110 h 405"/>
                  <a:gd name="T22" fmla="*/ 102 w 139"/>
                  <a:gd name="T23" fmla="*/ 73 h 405"/>
                  <a:gd name="T24" fmla="*/ 119 w 139"/>
                  <a:gd name="T25" fmla="*/ 89 h 405"/>
                  <a:gd name="T26" fmla="*/ 139 w 139"/>
                  <a:gd name="T2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405">
                    <a:moveTo>
                      <a:pt x="139" y="0"/>
                    </a:moveTo>
                    <a:cubicBezTo>
                      <a:pt x="139" y="0"/>
                      <a:pt x="139" y="0"/>
                      <a:pt x="139" y="0"/>
                    </a:cubicBezTo>
                    <a:cubicBezTo>
                      <a:pt x="52" y="27"/>
                      <a:pt x="52" y="27"/>
                      <a:pt x="52" y="27"/>
                    </a:cubicBezTo>
                    <a:cubicBezTo>
                      <a:pt x="68" y="42"/>
                      <a:pt x="68" y="42"/>
                      <a:pt x="68" y="42"/>
                    </a:cubicBezTo>
                    <a:cubicBezTo>
                      <a:pt x="35" y="79"/>
                      <a:pt x="35" y="79"/>
                      <a:pt x="35" y="79"/>
                    </a:cubicBezTo>
                    <a:cubicBezTo>
                      <a:pt x="12" y="103"/>
                      <a:pt x="0" y="135"/>
                      <a:pt x="0" y="169"/>
                    </a:cubicBezTo>
                    <a:cubicBezTo>
                      <a:pt x="0" y="405"/>
                      <a:pt x="0" y="405"/>
                      <a:pt x="0" y="405"/>
                    </a:cubicBezTo>
                    <a:cubicBezTo>
                      <a:pt x="23" y="405"/>
                      <a:pt x="23" y="405"/>
                      <a:pt x="23" y="405"/>
                    </a:cubicBezTo>
                    <a:cubicBezTo>
                      <a:pt x="46" y="405"/>
                      <a:pt x="46" y="405"/>
                      <a:pt x="46" y="405"/>
                    </a:cubicBezTo>
                    <a:cubicBezTo>
                      <a:pt x="46" y="169"/>
                      <a:pt x="46" y="169"/>
                      <a:pt x="46" y="169"/>
                    </a:cubicBezTo>
                    <a:cubicBezTo>
                      <a:pt x="46" y="147"/>
                      <a:pt x="54" y="125"/>
                      <a:pt x="68" y="110"/>
                    </a:cubicBezTo>
                    <a:cubicBezTo>
                      <a:pt x="102" y="73"/>
                      <a:pt x="102" y="73"/>
                      <a:pt x="102" y="73"/>
                    </a:cubicBezTo>
                    <a:cubicBezTo>
                      <a:pt x="119" y="89"/>
                      <a:pt x="119" y="89"/>
                      <a:pt x="119" y="89"/>
                    </a:cubicBezTo>
                    <a:cubicBezTo>
                      <a:pt x="139" y="0"/>
                      <a:pt x="139" y="0"/>
                      <a:pt x="139" y="0"/>
                    </a:cubicBezTo>
                    <a:close/>
                  </a:path>
                </a:pathLst>
              </a:custGeom>
              <a:solidFill>
                <a:srgbClr val="FF0000"/>
              </a:solidFill>
              <a:ln>
                <a:noFill/>
              </a:ln>
            </p:spPr>
            <p:txBody>
              <a:bodyPr vert="horz" wrap="square" lIns="102870" tIns="51435" rIns="102870" bIns="51435" numCol="1" anchor="t" anchorCtr="0" compatLnSpc="1">
                <a:prstTxWarp prst="textNoShape">
                  <a:avLst/>
                </a:prstTxWarp>
              </a:bodyPr>
              <a:lstStyle/>
              <a:p>
                <a:endParaRPr lang="en-US" sz="2025">
                  <a:latin typeface="+mj-lt"/>
                </a:endParaRPr>
              </a:p>
            </p:txBody>
          </p:sp>
        </p:grpSp>
        <p:sp>
          <p:nvSpPr>
            <p:cNvPr id="30" name="Freeform: Shape 29">
              <a:extLst>
                <a:ext uri="{FF2B5EF4-FFF2-40B4-BE49-F238E27FC236}">
                  <a16:creationId xmlns="" xmlns:a16="http://schemas.microsoft.com/office/drawing/2014/main" id="{C0A6461D-6EB1-4956-9275-E016ABCC1ABC}"/>
                </a:ext>
              </a:extLst>
            </p:cNvPr>
            <p:cNvSpPr/>
            <p:nvPr/>
          </p:nvSpPr>
          <p:spPr>
            <a:xfrm>
              <a:off x="4004895" y="4757737"/>
              <a:ext cx="1363117" cy="828947"/>
            </a:xfrm>
            <a:custGeom>
              <a:avLst/>
              <a:gdLst>
                <a:gd name="connsiteX0" fmla="*/ 1684837 w 2113381"/>
                <a:gd name="connsiteY0" fmla="*/ 0 h 318965"/>
                <a:gd name="connsiteX1" fmla="*/ 1690961 w 2113381"/>
                <a:gd name="connsiteY1" fmla="*/ 0 h 318965"/>
                <a:gd name="connsiteX2" fmla="*/ 1690962 w 2113381"/>
                <a:gd name="connsiteY2" fmla="*/ 0 h 318965"/>
                <a:gd name="connsiteX3" fmla="*/ 2113381 w 2113381"/>
                <a:gd name="connsiteY3" fmla="*/ 0 h 318965"/>
                <a:gd name="connsiteX4" fmla="*/ 2113381 w 2113381"/>
                <a:gd name="connsiteY4" fmla="*/ 110654 h 318965"/>
                <a:gd name="connsiteX5" fmla="*/ 2113381 w 2113381"/>
                <a:gd name="connsiteY5" fmla="*/ 254083 h 318965"/>
                <a:gd name="connsiteX6" fmla="*/ 2113381 w 2113381"/>
                <a:gd name="connsiteY6" fmla="*/ 318965 h 318965"/>
                <a:gd name="connsiteX7" fmla="*/ 1690962 w 2113381"/>
                <a:gd name="connsiteY7" fmla="*/ 318965 h 318965"/>
                <a:gd name="connsiteX8" fmla="*/ 1690961 w 2113381"/>
                <a:gd name="connsiteY8" fmla="*/ 318965 h 318965"/>
                <a:gd name="connsiteX9" fmla="*/ 1684837 w 2113381"/>
                <a:gd name="connsiteY9" fmla="*/ 318965 h 318965"/>
                <a:gd name="connsiteX10" fmla="*/ 1684837 w 2113381"/>
                <a:gd name="connsiteY10" fmla="*/ 250568 h 318965"/>
                <a:gd name="connsiteX11" fmla="*/ 1684837 w 2113381"/>
                <a:gd name="connsiteY11" fmla="*/ 131474 h 318965"/>
                <a:gd name="connsiteX12" fmla="*/ 835568 w 2113381"/>
                <a:gd name="connsiteY12" fmla="*/ 0 h 318965"/>
                <a:gd name="connsiteX13" fmla="*/ 841916 w 2113381"/>
                <a:gd name="connsiteY13" fmla="*/ 0 h 318965"/>
                <a:gd name="connsiteX14" fmla="*/ 841917 w 2113381"/>
                <a:gd name="connsiteY14" fmla="*/ 0 h 318965"/>
                <a:gd name="connsiteX15" fmla="*/ 1262151 w 2113381"/>
                <a:gd name="connsiteY15" fmla="*/ 0 h 318965"/>
                <a:gd name="connsiteX16" fmla="*/ 1684836 w 2113381"/>
                <a:gd name="connsiteY16" fmla="*/ 0 h 318965"/>
                <a:gd name="connsiteX17" fmla="*/ 1684836 w 2113381"/>
                <a:gd name="connsiteY17" fmla="*/ 131474 h 318965"/>
                <a:gd name="connsiteX18" fmla="*/ 1684836 w 2113381"/>
                <a:gd name="connsiteY18" fmla="*/ 250568 h 318965"/>
                <a:gd name="connsiteX19" fmla="*/ 1684836 w 2113381"/>
                <a:gd name="connsiteY19" fmla="*/ 318965 h 318965"/>
                <a:gd name="connsiteX20" fmla="*/ 1262151 w 2113381"/>
                <a:gd name="connsiteY20" fmla="*/ 318965 h 318965"/>
                <a:gd name="connsiteX21" fmla="*/ 841917 w 2113381"/>
                <a:gd name="connsiteY21" fmla="*/ 318965 h 318965"/>
                <a:gd name="connsiteX22" fmla="*/ 841916 w 2113381"/>
                <a:gd name="connsiteY22" fmla="*/ 318965 h 318965"/>
                <a:gd name="connsiteX23" fmla="*/ 835568 w 2113381"/>
                <a:gd name="connsiteY23" fmla="*/ 318965 h 318965"/>
                <a:gd name="connsiteX24" fmla="*/ 412215 w 2113381"/>
                <a:gd name="connsiteY24" fmla="*/ 0 h 318965"/>
                <a:gd name="connsiteX25" fmla="*/ 419229 w 2113381"/>
                <a:gd name="connsiteY25" fmla="*/ 0 h 318965"/>
                <a:gd name="connsiteX26" fmla="*/ 419230 w 2113381"/>
                <a:gd name="connsiteY26" fmla="*/ 0 h 318965"/>
                <a:gd name="connsiteX27" fmla="*/ 835567 w 2113381"/>
                <a:gd name="connsiteY27" fmla="*/ 0 h 318965"/>
                <a:gd name="connsiteX28" fmla="*/ 835567 w 2113381"/>
                <a:gd name="connsiteY28" fmla="*/ 318965 h 318965"/>
                <a:gd name="connsiteX29" fmla="*/ 419230 w 2113381"/>
                <a:gd name="connsiteY29" fmla="*/ 318965 h 318965"/>
                <a:gd name="connsiteX30" fmla="*/ 419229 w 2113381"/>
                <a:gd name="connsiteY30" fmla="*/ 318965 h 318965"/>
                <a:gd name="connsiteX31" fmla="*/ 412215 w 2113381"/>
                <a:gd name="connsiteY31" fmla="*/ 318965 h 318965"/>
                <a:gd name="connsiteX32" fmla="*/ 412215 w 2113381"/>
                <a:gd name="connsiteY32" fmla="*/ 183696 h 318965"/>
                <a:gd name="connsiteX33" fmla="*/ 412215 w 2113381"/>
                <a:gd name="connsiteY33" fmla="*/ 8405 h 318965"/>
                <a:gd name="connsiteX34" fmla="*/ 0 w 2113381"/>
                <a:gd name="connsiteY34" fmla="*/ 0 h 318965"/>
                <a:gd name="connsiteX35" fmla="*/ 412214 w 2113381"/>
                <a:gd name="connsiteY35" fmla="*/ 0 h 318965"/>
                <a:gd name="connsiteX36" fmla="*/ 412214 w 2113381"/>
                <a:gd name="connsiteY36" fmla="*/ 8405 h 318965"/>
                <a:gd name="connsiteX37" fmla="*/ 412214 w 2113381"/>
                <a:gd name="connsiteY37" fmla="*/ 183696 h 318965"/>
                <a:gd name="connsiteX38" fmla="*/ 412214 w 2113381"/>
                <a:gd name="connsiteY38" fmla="*/ 318965 h 318965"/>
                <a:gd name="connsiteX39" fmla="*/ 0 w 2113381"/>
                <a:gd name="connsiteY39" fmla="*/ 318965 h 318965"/>
                <a:gd name="connsiteX40" fmla="*/ 0 w 2113381"/>
                <a:gd name="connsiteY40" fmla="*/ 250568 h 318965"/>
                <a:gd name="connsiteX41" fmla="*/ 0 w 2113381"/>
                <a:gd name="connsiteY41" fmla="*/ 131474 h 3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3381" h="318965">
                  <a:moveTo>
                    <a:pt x="1684837" y="0"/>
                  </a:moveTo>
                  <a:lnTo>
                    <a:pt x="1690961" y="0"/>
                  </a:lnTo>
                  <a:lnTo>
                    <a:pt x="1690962" y="0"/>
                  </a:lnTo>
                  <a:lnTo>
                    <a:pt x="2113381" y="0"/>
                  </a:lnTo>
                  <a:lnTo>
                    <a:pt x="2113381" y="110654"/>
                  </a:lnTo>
                  <a:cubicBezTo>
                    <a:pt x="2113381" y="156853"/>
                    <a:pt x="2113381" y="204644"/>
                    <a:pt x="2113381" y="254083"/>
                  </a:cubicBezTo>
                  <a:lnTo>
                    <a:pt x="2113381" y="318965"/>
                  </a:lnTo>
                  <a:lnTo>
                    <a:pt x="1690962" y="318965"/>
                  </a:lnTo>
                  <a:lnTo>
                    <a:pt x="1690961" y="318965"/>
                  </a:lnTo>
                  <a:lnTo>
                    <a:pt x="1684837" y="318965"/>
                  </a:lnTo>
                  <a:lnTo>
                    <a:pt x="1684837" y="250568"/>
                  </a:lnTo>
                  <a:cubicBezTo>
                    <a:pt x="1684837" y="214971"/>
                    <a:pt x="1684837" y="175420"/>
                    <a:pt x="1684837" y="131474"/>
                  </a:cubicBezTo>
                  <a:close/>
                  <a:moveTo>
                    <a:pt x="835568" y="0"/>
                  </a:moveTo>
                  <a:lnTo>
                    <a:pt x="841916" y="0"/>
                  </a:lnTo>
                  <a:lnTo>
                    <a:pt x="841917" y="0"/>
                  </a:lnTo>
                  <a:lnTo>
                    <a:pt x="1262151" y="0"/>
                  </a:lnTo>
                  <a:lnTo>
                    <a:pt x="1684836" y="0"/>
                  </a:lnTo>
                  <a:lnTo>
                    <a:pt x="1684836" y="131474"/>
                  </a:lnTo>
                  <a:cubicBezTo>
                    <a:pt x="1684836" y="175420"/>
                    <a:pt x="1684836" y="214971"/>
                    <a:pt x="1684836" y="250568"/>
                  </a:cubicBezTo>
                  <a:lnTo>
                    <a:pt x="1684836" y="318965"/>
                  </a:lnTo>
                  <a:lnTo>
                    <a:pt x="1262151" y="318965"/>
                  </a:lnTo>
                  <a:lnTo>
                    <a:pt x="841917" y="318965"/>
                  </a:lnTo>
                  <a:lnTo>
                    <a:pt x="841916" y="318965"/>
                  </a:lnTo>
                  <a:lnTo>
                    <a:pt x="835568" y="318965"/>
                  </a:lnTo>
                  <a:close/>
                  <a:moveTo>
                    <a:pt x="412215" y="0"/>
                  </a:moveTo>
                  <a:lnTo>
                    <a:pt x="419229" y="0"/>
                  </a:lnTo>
                  <a:lnTo>
                    <a:pt x="419230" y="0"/>
                  </a:lnTo>
                  <a:lnTo>
                    <a:pt x="835567" y="0"/>
                  </a:lnTo>
                  <a:lnTo>
                    <a:pt x="835567" y="318965"/>
                  </a:lnTo>
                  <a:lnTo>
                    <a:pt x="419230" y="318965"/>
                  </a:lnTo>
                  <a:lnTo>
                    <a:pt x="419229" y="318965"/>
                  </a:lnTo>
                  <a:lnTo>
                    <a:pt x="412215" y="318965"/>
                  </a:lnTo>
                  <a:lnTo>
                    <a:pt x="412215" y="183696"/>
                  </a:lnTo>
                  <a:cubicBezTo>
                    <a:pt x="412215" y="123274"/>
                    <a:pt x="412215" y="64866"/>
                    <a:pt x="412215" y="8405"/>
                  </a:cubicBezTo>
                  <a:close/>
                  <a:moveTo>
                    <a:pt x="0" y="0"/>
                  </a:moveTo>
                  <a:lnTo>
                    <a:pt x="412214" y="0"/>
                  </a:lnTo>
                  <a:lnTo>
                    <a:pt x="412214" y="8405"/>
                  </a:lnTo>
                  <a:cubicBezTo>
                    <a:pt x="412214" y="64866"/>
                    <a:pt x="412214" y="123274"/>
                    <a:pt x="412214" y="183696"/>
                  </a:cubicBezTo>
                  <a:lnTo>
                    <a:pt x="412214" y="318965"/>
                  </a:lnTo>
                  <a:lnTo>
                    <a:pt x="0" y="318965"/>
                  </a:lnTo>
                  <a:lnTo>
                    <a:pt x="0" y="250568"/>
                  </a:lnTo>
                  <a:cubicBezTo>
                    <a:pt x="0" y="214971"/>
                    <a:pt x="0" y="175420"/>
                    <a:pt x="0" y="131474"/>
                  </a:cubicBezTo>
                  <a:close/>
                </a:path>
              </a:pathLst>
            </a:custGeom>
            <a:gradFill flip="none" rotWithShape="1">
              <a:gsLst>
                <a:gs pos="17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latin typeface="+mj-lt"/>
              </a:endParaRPr>
            </a:p>
          </p:txBody>
        </p:sp>
      </p:grpSp>
      <p:sp>
        <p:nvSpPr>
          <p:cNvPr id="36" name="TextBox 89"/>
          <p:cNvSpPr txBox="1"/>
          <p:nvPr/>
        </p:nvSpPr>
        <p:spPr>
          <a:xfrm>
            <a:off x="964649" y="2920568"/>
            <a:ext cx="924230" cy="365935"/>
          </a:xfrm>
          <a:prstGeom prst="rect">
            <a:avLst/>
          </a:prstGeom>
          <a:noFill/>
        </p:spPr>
        <p:txBody>
          <a:bodyPr wrap="none" lIns="57596" tIns="28798" rIns="57596" bIns="28798" rtlCol="0">
            <a:spAutoFit/>
          </a:bodyPr>
          <a:lstStyle/>
          <a:p>
            <a:r>
              <a:rPr lang="es-CO" sz="2000" b="1" dirty="0">
                <a:solidFill>
                  <a:srgbClr val="6C3D9C"/>
                </a:solidFill>
                <a:latin typeface="+mj-lt"/>
                <a:ea typeface="Avenir Next" charset="0"/>
                <a:cs typeface="Avenir Next" charset="0"/>
              </a:rPr>
              <a:t>Oficinas</a:t>
            </a:r>
          </a:p>
        </p:txBody>
      </p:sp>
      <p:sp>
        <p:nvSpPr>
          <p:cNvPr id="37" name="TextBox 88"/>
          <p:cNvSpPr txBox="1"/>
          <p:nvPr/>
        </p:nvSpPr>
        <p:spPr>
          <a:xfrm>
            <a:off x="288342" y="3775817"/>
            <a:ext cx="2385394" cy="669509"/>
          </a:xfrm>
          <a:prstGeom prst="rect">
            <a:avLst/>
          </a:prstGeom>
          <a:noFill/>
        </p:spPr>
        <p:txBody>
          <a:bodyPr wrap="square" lIns="69117" tIns="34559" rIns="69117" bIns="34559" rtlCol="0">
            <a:spAutoFit/>
          </a:bodyPr>
          <a:lstStyle/>
          <a:p>
            <a:pPr algn="ctr"/>
            <a:r>
              <a:rPr lang="es-CO" sz="1400" dirty="0">
                <a:latin typeface="+mj-lt"/>
                <a:ea typeface="Avenir Next" charset="0"/>
                <a:cs typeface="Avenir Next" charset="0"/>
              </a:rPr>
              <a:t>del total de transacciones fueron en las oficinas</a:t>
            </a:r>
            <a:r>
              <a:rPr lang="es-CO" sz="1200" dirty="0">
                <a:latin typeface="+mj-lt"/>
                <a:ea typeface="Avenir Next" charset="0"/>
                <a:cs typeface="Calibri Light" panose="020F0302020204030204" pitchFamily="34" charset="0"/>
              </a:rPr>
              <a:t> </a:t>
            </a:r>
          </a:p>
          <a:p>
            <a:pPr marL="128588" indent="-128588" algn="ctr">
              <a:lnSpc>
                <a:spcPct val="110000"/>
              </a:lnSpc>
              <a:buFont typeface="Arial" panose="020B0604020202020204" pitchFamily="34" charset="0"/>
              <a:buChar char="•"/>
            </a:pPr>
            <a:endParaRPr lang="es-CO" sz="1050" dirty="0">
              <a:latin typeface="+mj-lt"/>
              <a:cs typeface="Arial" panose="020B0604020202020204" pitchFamily="34" charset="0"/>
            </a:endParaRPr>
          </a:p>
        </p:txBody>
      </p:sp>
      <p:sp>
        <p:nvSpPr>
          <p:cNvPr id="38" name="TextBox 92"/>
          <p:cNvSpPr txBox="1"/>
          <p:nvPr/>
        </p:nvSpPr>
        <p:spPr>
          <a:xfrm>
            <a:off x="362595" y="1928870"/>
            <a:ext cx="2236889" cy="500680"/>
          </a:xfrm>
          <a:prstGeom prst="rect">
            <a:avLst/>
          </a:prstGeom>
          <a:noFill/>
        </p:spPr>
        <p:txBody>
          <a:bodyPr wrap="square" lIns="69117" tIns="34559" rIns="69117" bIns="34559" rtlCol="0">
            <a:spAutoFit/>
          </a:bodyPr>
          <a:lstStyle/>
          <a:p>
            <a:pPr algn="ctr">
              <a:buClr>
                <a:schemeClr val="dk1"/>
              </a:buClr>
              <a:buSzPts val="1100"/>
            </a:pPr>
            <a:r>
              <a:rPr lang="es-ES" sz="1400" dirty="0">
                <a:latin typeface="+mj-lt"/>
                <a:ea typeface="Avenir Next" charset="0"/>
                <a:cs typeface="Calibri Light" panose="020F0302020204030204" pitchFamily="34" charset="0"/>
              </a:rPr>
              <a:t>del total de transacciones en primer semestre de 2018</a:t>
            </a:r>
          </a:p>
        </p:txBody>
      </p:sp>
      <p:sp>
        <p:nvSpPr>
          <p:cNvPr id="39" name="TextBox 93"/>
          <p:cNvSpPr txBox="1"/>
          <p:nvPr/>
        </p:nvSpPr>
        <p:spPr>
          <a:xfrm>
            <a:off x="614222" y="1041812"/>
            <a:ext cx="1693801" cy="365935"/>
          </a:xfrm>
          <a:prstGeom prst="rect">
            <a:avLst/>
          </a:prstGeom>
          <a:noFill/>
        </p:spPr>
        <p:txBody>
          <a:bodyPr wrap="none" lIns="57596" tIns="28798" rIns="57596" bIns="28798" rtlCol="0">
            <a:spAutoFit/>
          </a:bodyPr>
          <a:lstStyle/>
          <a:p>
            <a:pPr algn="ctr"/>
            <a:r>
              <a:rPr lang="es-CO" sz="2000" b="1" dirty="0">
                <a:solidFill>
                  <a:srgbClr val="990000"/>
                </a:solidFill>
                <a:latin typeface="+mj-lt"/>
                <a:ea typeface="Avenir Next" charset="0"/>
                <a:cs typeface="Avenir Next" charset="0"/>
              </a:rPr>
              <a:t>Telefonía móvil </a:t>
            </a:r>
          </a:p>
        </p:txBody>
      </p:sp>
      <p:sp>
        <p:nvSpPr>
          <p:cNvPr id="40" name="TextBox 88"/>
          <p:cNvSpPr txBox="1"/>
          <p:nvPr/>
        </p:nvSpPr>
        <p:spPr>
          <a:xfrm>
            <a:off x="6708473" y="3403245"/>
            <a:ext cx="2196349" cy="915730"/>
          </a:xfrm>
          <a:prstGeom prst="rect">
            <a:avLst/>
          </a:prstGeom>
          <a:noFill/>
        </p:spPr>
        <p:txBody>
          <a:bodyPr wrap="square" lIns="69117" tIns="34559" rIns="69117" bIns="34559" rtlCol="0">
            <a:spAutoFit/>
          </a:bodyPr>
          <a:lstStyle/>
          <a:p>
            <a:pPr algn="ctr"/>
            <a:r>
              <a:rPr lang="es-CO" sz="1600" dirty="0">
                <a:latin typeface="+mj-lt"/>
                <a:ea typeface="Avenir Next" charset="0"/>
                <a:cs typeface="Avenir Next" charset="0"/>
              </a:rPr>
              <a:t> </a:t>
            </a:r>
          </a:p>
          <a:p>
            <a:pPr algn="ctr"/>
            <a:r>
              <a:rPr lang="es-CO" sz="1400" dirty="0">
                <a:latin typeface="+mj-lt"/>
                <a:ea typeface="Avenir Next" charset="0"/>
                <a:cs typeface="Avenir Next" charset="0"/>
              </a:rPr>
              <a:t>de las operaciones del período fue por este canal</a:t>
            </a:r>
          </a:p>
          <a:p>
            <a:pPr marL="128588" indent="-128588" algn="ctr">
              <a:lnSpc>
                <a:spcPct val="110000"/>
              </a:lnSpc>
              <a:buFont typeface="Arial" panose="020B0604020202020204" pitchFamily="34" charset="0"/>
              <a:buChar char="•"/>
            </a:pPr>
            <a:endParaRPr lang="es-CO" sz="1050" dirty="0">
              <a:latin typeface="+mj-lt"/>
              <a:cs typeface="Arial" panose="020B0604020202020204" pitchFamily="34" charset="0"/>
            </a:endParaRPr>
          </a:p>
        </p:txBody>
      </p:sp>
      <p:sp>
        <p:nvSpPr>
          <p:cNvPr id="41" name="TextBox 90"/>
          <p:cNvSpPr txBox="1"/>
          <p:nvPr/>
        </p:nvSpPr>
        <p:spPr>
          <a:xfrm>
            <a:off x="6466217" y="1748506"/>
            <a:ext cx="2196349" cy="500680"/>
          </a:xfrm>
          <a:prstGeom prst="rect">
            <a:avLst/>
          </a:prstGeom>
          <a:noFill/>
        </p:spPr>
        <p:txBody>
          <a:bodyPr wrap="square" lIns="69117" tIns="34559" rIns="69117" bIns="34559" rtlCol="0">
            <a:spAutoFit/>
          </a:bodyPr>
          <a:lstStyle/>
          <a:p>
            <a:pPr algn="ctr"/>
            <a:r>
              <a:rPr lang="es-ES" sz="1400" dirty="0">
                <a:latin typeface="+mj-lt"/>
                <a:ea typeface="Avenir Next" charset="0"/>
                <a:cs typeface="Avenir Next" charset="0"/>
              </a:rPr>
              <a:t>de las transacciones se realizó por internet</a:t>
            </a:r>
          </a:p>
        </p:txBody>
      </p:sp>
      <p:sp>
        <p:nvSpPr>
          <p:cNvPr id="42" name="TextBox 89"/>
          <p:cNvSpPr txBox="1"/>
          <p:nvPr/>
        </p:nvSpPr>
        <p:spPr>
          <a:xfrm>
            <a:off x="6663576" y="2970587"/>
            <a:ext cx="2196349" cy="365935"/>
          </a:xfrm>
          <a:prstGeom prst="rect">
            <a:avLst/>
          </a:prstGeom>
          <a:noFill/>
        </p:spPr>
        <p:txBody>
          <a:bodyPr wrap="square" lIns="57596" tIns="28798" rIns="57596" bIns="28798" rtlCol="0">
            <a:spAutoFit/>
          </a:bodyPr>
          <a:lstStyle/>
          <a:p>
            <a:pPr algn="ctr"/>
            <a:r>
              <a:rPr lang="es-CO" sz="2000" b="1" dirty="0">
                <a:solidFill>
                  <a:srgbClr val="0070C0"/>
                </a:solidFill>
                <a:latin typeface="+mj-lt"/>
                <a:ea typeface="Avenir Next" charset="0"/>
                <a:cs typeface="Avenir Next" charset="0"/>
              </a:rPr>
              <a:t>Corresponsales</a:t>
            </a:r>
          </a:p>
        </p:txBody>
      </p:sp>
      <p:sp>
        <p:nvSpPr>
          <p:cNvPr id="43" name="TextBox 91"/>
          <p:cNvSpPr txBox="1"/>
          <p:nvPr/>
        </p:nvSpPr>
        <p:spPr>
          <a:xfrm>
            <a:off x="7063696" y="988122"/>
            <a:ext cx="937184" cy="365935"/>
          </a:xfrm>
          <a:prstGeom prst="rect">
            <a:avLst/>
          </a:prstGeom>
          <a:noFill/>
        </p:spPr>
        <p:txBody>
          <a:bodyPr wrap="none" lIns="57596" tIns="28798" rIns="57596" bIns="28798" rtlCol="0">
            <a:spAutoFit/>
          </a:bodyPr>
          <a:lstStyle/>
          <a:p>
            <a:pPr algn="ctr"/>
            <a:r>
              <a:rPr lang="es-CO" sz="2000" b="1" dirty="0">
                <a:solidFill>
                  <a:srgbClr val="C36518"/>
                </a:solidFill>
                <a:latin typeface="+mj-lt"/>
                <a:ea typeface="Avenir Next" charset="0"/>
                <a:cs typeface="Avenir Next" charset="0"/>
              </a:rPr>
              <a:t>Internet</a:t>
            </a:r>
          </a:p>
        </p:txBody>
      </p:sp>
      <p:sp>
        <p:nvSpPr>
          <p:cNvPr id="44" name="Rectangle 43"/>
          <p:cNvSpPr/>
          <p:nvPr/>
        </p:nvSpPr>
        <p:spPr>
          <a:xfrm>
            <a:off x="127622" y="4792857"/>
            <a:ext cx="6338595" cy="246221"/>
          </a:xfrm>
          <a:prstGeom prst="rect">
            <a:avLst/>
          </a:prstGeom>
        </p:spPr>
        <p:txBody>
          <a:bodyPr wrap="none">
            <a:spAutoFit/>
          </a:bodyPr>
          <a:lstStyle/>
          <a:p>
            <a:r>
              <a:rPr lang="es-ES_tradnl" sz="1000" dirty="0">
                <a:latin typeface="+mj-lt"/>
                <a:ea typeface="Arial" charset="0"/>
                <a:cs typeface="Arial" charset="0"/>
              </a:rPr>
              <a:t>Fuente: Informe de Operaciones . 2018. No se grafican las transacciones realizadas por otros canales como POS, ATMS.</a:t>
            </a:r>
          </a:p>
        </p:txBody>
      </p:sp>
      <p:sp>
        <p:nvSpPr>
          <p:cNvPr id="4" name="TextBox 3"/>
          <p:cNvSpPr txBox="1"/>
          <p:nvPr/>
        </p:nvSpPr>
        <p:spPr>
          <a:xfrm>
            <a:off x="3460872" y="1043974"/>
            <a:ext cx="2454005" cy="584775"/>
          </a:xfrm>
          <a:prstGeom prst="rect">
            <a:avLst/>
          </a:prstGeom>
          <a:noFill/>
        </p:spPr>
        <p:txBody>
          <a:bodyPr wrap="none" rtlCol="0">
            <a:spAutoFit/>
          </a:bodyPr>
          <a:lstStyle/>
          <a:p>
            <a:pPr algn="ctr"/>
            <a:r>
              <a:rPr lang="en-US" sz="1600" dirty="0" err="1">
                <a:latin typeface="+mj-lt"/>
                <a:ea typeface="Avenir Next" charset="0"/>
                <a:cs typeface="Avenir Next" charset="0"/>
              </a:rPr>
              <a:t>Transaccionalidad</a:t>
            </a:r>
            <a:r>
              <a:rPr lang="en-US" sz="1600" dirty="0">
                <a:latin typeface="+mj-lt"/>
                <a:ea typeface="Avenir Next" charset="0"/>
                <a:cs typeface="Avenir Next" charset="0"/>
              </a:rPr>
              <a:t> </a:t>
            </a:r>
            <a:r>
              <a:rPr lang="en-US" sz="1600" dirty="0" err="1">
                <a:latin typeface="+mj-lt"/>
                <a:ea typeface="Avenir Next" charset="0"/>
                <a:cs typeface="Avenir Next" charset="0"/>
              </a:rPr>
              <a:t>por</a:t>
            </a:r>
            <a:r>
              <a:rPr lang="en-US" sz="1600" dirty="0">
                <a:latin typeface="+mj-lt"/>
                <a:ea typeface="Avenir Next" charset="0"/>
                <a:cs typeface="Avenir Next" charset="0"/>
              </a:rPr>
              <a:t> canal</a:t>
            </a:r>
          </a:p>
          <a:p>
            <a:pPr algn="ctr"/>
            <a:r>
              <a:rPr lang="en-US" sz="1600" dirty="0">
                <a:latin typeface="+mj-lt"/>
                <a:ea typeface="Avenir Next" charset="0"/>
                <a:cs typeface="Avenir Next" charset="0"/>
              </a:rPr>
              <a:t>Primer </a:t>
            </a:r>
            <a:r>
              <a:rPr lang="en-US" sz="1600" dirty="0" err="1">
                <a:latin typeface="+mj-lt"/>
                <a:ea typeface="Avenir Next" charset="0"/>
                <a:cs typeface="Avenir Next" charset="0"/>
              </a:rPr>
              <a:t>Semestre</a:t>
            </a:r>
            <a:r>
              <a:rPr lang="en-US" sz="1600" dirty="0">
                <a:latin typeface="+mj-lt"/>
                <a:ea typeface="Avenir Next" charset="0"/>
                <a:cs typeface="Avenir Next" charset="0"/>
              </a:rPr>
              <a:t> -2018</a:t>
            </a:r>
          </a:p>
        </p:txBody>
      </p:sp>
      <p:sp>
        <p:nvSpPr>
          <p:cNvPr id="3" name="Marcador de número de diapositiva 2">
            <a:extLst>
              <a:ext uri="{FF2B5EF4-FFF2-40B4-BE49-F238E27FC236}">
                <a16:creationId xmlns="" xmlns:a16="http://schemas.microsoft.com/office/drawing/2014/main" id="{FE4B238B-AF8B-4623-A568-0BA226D9903B}"/>
              </a:ext>
            </a:extLst>
          </p:cNvPr>
          <p:cNvSpPr>
            <a:spLocks noGrp="1"/>
          </p:cNvSpPr>
          <p:nvPr>
            <p:ph type="sldNum" sz="quarter" idx="4"/>
          </p:nvPr>
        </p:nvSpPr>
        <p:spPr/>
        <p:txBody>
          <a:bodyPr/>
          <a:lstStyle/>
          <a:p>
            <a:fld id="{E98621A4-F840-4FB5-ADAC-B68FE90EA2B3}" type="slidenum">
              <a:rPr lang="es-CO" smtClean="0"/>
              <a:pPr/>
              <a:t>13</a:t>
            </a:fld>
            <a:endParaRPr lang="es-CO" dirty="0"/>
          </a:p>
        </p:txBody>
      </p:sp>
      <p:sp>
        <p:nvSpPr>
          <p:cNvPr id="21" name="TextBox 92">
            <a:extLst>
              <a:ext uri="{FF2B5EF4-FFF2-40B4-BE49-F238E27FC236}">
                <a16:creationId xmlns="" xmlns:a16="http://schemas.microsoft.com/office/drawing/2014/main" id="{5ED3EB56-0C6A-4307-AEFA-3D0E1A52EBC3}"/>
              </a:ext>
            </a:extLst>
          </p:cNvPr>
          <p:cNvSpPr txBox="1"/>
          <p:nvPr/>
        </p:nvSpPr>
        <p:spPr>
          <a:xfrm>
            <a:off x="912612" y="1350820"/>
            <a:ext cx="1124979" cy="623791"/>
          </a:xfrm>
          <a:prstGeom prst="rect">
            <a:avLst/>
          </a:prstGeom>
          <a:noFill/>
        </p:spPr>
        <p:txBody>
          <a:bodyPr wrap="square" lIns="69117" tIns="34559" rIns="69117" bIns="34559" rtlCol="0">
            <a:spAutoFit/>
          </a:bodyPr>
          <a:lstStyle/>
          <a:p>
            <a:pPr>
              <a:buClr>
                <a:schemeClr val="dk1"/>
              </a:buClr>
              <a:buSzPts val="1100"/>
            </a:pPr>
            <a:r>
              <a:rPr lang="es-ES" sz="3600" b="1" dirty="0">
                <a:solidFill>
                  <a:srgbClr val="990000"/>
                </a:solidFill>
                <a:latin typeface="+mj-lt"/>
                <a:ea typeface="Avenir Next" charset="0"/>
                <a:cs typeface="Calibri Light" panose="020F0302020204030204" pitchFamily="34" charset="0"/>
              </a:rPr>
              <a:t>7,9%</a:t>
            </a:r>
          </a:p>
        </p:txBody>
      </p:sp>
      <p:sp>
        <p:nvSpPr>
          <p:cNvPr id="22" name="TextBox 88">
            <a:extLst>
              <a:ext uri="{FF2B5EF4-FFF2-40B4-BE49-F238E27FC236}">
                <a16:creationId xmlns="" xmlns:a16="http://schemas.microsoft.com/office/drawing/2014/main" id="{89A5CD3A-DF00-4884-9744-3F316EED013C}"/>
              </a:ext>
            </a:extLst>
          </p:cNvPr>
          <p:cNvSpPr txBox="1"/>
          <p:nvPr/>
        </p:nvSpPr>
        <p:spPr>
          <a:xfrm>
            <a:off x="912612" y="3193547"/>
            <a:ext cx="1028305" cy="623791"/>
          </a:xfrm>
          <a:prstGeom prst="rect">
            <a:avLst/>
          </a:prstGeom>
          <a:noFill/>
        </p:spPr>
        <p:txBody>
          <a:bodyPr wrap="square" lIns="69117" tIns="34559" rIns="69117" bIns="34559" rtlCol="0">
            <a:spAutoFit/>
          </a:bodyPr>
          <a:lstStyle/>
          <a:p>
            <a:r>
              <a:rPr lang="es-CO" sz="3600" b="1" dirty="0">
                <a:solidFill>
                  <a:srgbClr val="6C3D9C"/>
                </a:solidFill>
                <a:latin typeface="+mj-lt"/>
                <a:ea typeface="Avenir Next" charset="0"/>
                <a:cs typeface="Avenir Next" charset="0"/>
              </a:rPr>
              <a:t>9,3% </a:t>
            </a:r>
          </a:p>
        </p:txBody>
      </p:sp>
      <p:sp>
        <p:nvSpPr>
          <p:cNvPr id="23" name="TextBox 90">
            <a:extLst>
              <a:ext uri="{FF2B5EF4-FFF2-40B4-BE49-F238E27FC236}">
                <a16:creationId xmlns="" xmlns:a16="http://schemas.microsoft.com/office/drawing/2014/main" id="{E306DD83-C3D5-4AB9-9610-4CB9A43FDD04}"/>
              </a:ext>
            </a:extLst>
          </p:cNvPr>
          <p:cNvSpPr txBox="1"/>
          <p:nvPr/>
        </p:nvSpPr>
        <p:spPr>
          <a:xfrm>
            <a:off x="6688586" y="1226155"/>
            <a:ext cx="1475950" cy="623791"/>
          </a:xfrm>
          <a:prstGeom prst="rect">
            <a:avLst/>
          </a:prstGeom>
          <a:noFill/>
        </p:spPr>
        <p:txBody>
          <a:bodyPr wrap="square" lIns="69117" tIns="34559" rIns="69117" bIns="34559" rtlCol="0">
            <a:spAutoFit/>
          </a:bodyPr>
          <a:lstStyle/>
          <a:p>
            <a:pPr algn="r"/>
            <a:r>
              <a:rPr lang="es-ES" sz="3600" b="1" dirty="0">
                <a:solidFill>
                  <a:srgbClr val="C36518"/>
                </a:solidFill>
                <a:latin typeface="+mj-lt"/>
                <a:ea typeface="Avenir Next" charset="0"/>
                <a:cs typeface="Avenir Next" charset="0"/>
              </a:rPr>
              <a:t>48,5%</a:t>
            </a:r>
            <a:r>
              <a:rPr lang="es-ES" sz="3600" b="1" dirty="0">
                <a:solidFill>
                  <a:srgbClr val="FFC000"/>
                </a:solidFill>
                <a:latin typeface="+mj-lt"/>
                <a:ea typeface="Avenir Next" charset="0"/>
                <a:cs typeface="Avenir Next" charset="0"/>
              </a:rPr>
              <a:t>  </a:t>
            </a:r>
            <a:endParaRPr lang="es-ES" sz="3600" dirty="0">
              <a:latin typeface="+mj-lt"/>
              <a:ea typeface="Avenir Next" charset="0"/>
              <a:cs typeface="Avenir Next" charset="0"/>
            </a:endParaRPr>
          </a:p>
        </p:txBody>
      </p:sp>
      <p:sp>
        <p:nvSpPr>
          <p:cNvPr id="24" name="TextBox 88">
            <a:extLst>
              <a:ext uri="{FF2B5EF4-FFF2-40B4-BE49-F238E27FC236}">
                <a16:creationId xmlns="" xmlns:a16="http://schemas.microsoft.com/office/drawing/2014/main" id="{F91FE045-1B70-4D17-A730-1CC5B2DD86C9}"/>
              </a:ext>
            </a:extLst>
          </p:cNvPr>
          <p:cNvSpPr txBox="1"/>
          <p:nvPr/>
        </p:nvSpPr>
        <p:spPr>
          <a:xfrm>
            <a:off x="7199896" y="3186031"/>
            <a:ext cx="1123710" cy="623791"/>
          </a:xfrm>
          <a:prstGeom prst="rect">
            <a:avLst/>
          </a:prstGeom>
          <a:noFill/>
        </p:spPr>
        <p:txBody>
          <a:bodyPr wrap="square" lIns="69117" tIns="34559" rIns="69117" bIns="34559" rtlCol="0">
            <a:spAutoFit/>
          </a:bodyPr>
          <a:lstStyle/>
          <a:p>
            <a:pPr algn="r"/>
            <a:r>
              <a:rPr lang="es-CO" sz="3600" b="1" dirty="0">
                <a:solidFill>
                  <a:srgbClr val="0070C0"/>
                </a:solidFill>
                <a:latin typeface="+mj-lt"/>
                <a:ea typeface="Avenir Next" charset="0"/>
                <a:cs typeface="Avenir Next" charset="0"/>
              </a:rPr>
              <a:t>5,1%</a:t>
            </a:r>
            <a:r>
              <a:rPr lang="es-CO" sz="3600" dirty="0">
                <a:latin typeface="+mj-lt"/>
                <a:ea typeface="Avenir Next" charset="0"/>
                <a:cs typeface="Avenir Next" charset="0"/>
              </a:rPr>
              <a:t> </a:t>
            </a:r>
          </a:p>
        </p:txBody>
      </p:sp>
    </p:spTree>
    <p:extLst>
      <p:ext uri="{BB962C8B-B14F-4D97-AF65-F5344CB8AC3E}">
        <p14:creationId xmlns:p14="http://schemas.microsoft.com/office/powerpoint/2010/main" val="1066818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 xmlns:a16="http://schemas.microsoft.com/office/drawing/2014/main" id="{4873ECDE-946E-4B9A-8866-6DBA88203082}"/>
              </a:ext>
            </a:extLst>
          </p:cNvPr>
          <p:cNvSpPr>
            <a:spLocks noGrp="1"/>
          </p:cNvSpPr>
          <p:nvPr>
            <p:ph type="body" sz="quarter" idx="13"/>
          </p:nvPr>
        </p:nvSpPr>
        <p:spPr/>
        <p:txBody>
          <a:bodyPr/>
          <a:lstStyle/>
          <a:p>
            <a:r>
              <a:rPr lang="es-ES" dirty="0"/>
              <a:t>2</a:t>
            </a:r>
            <a:endParaRPr lang="es-CO" dirty="0"/>
          </a:p>
        </p:txBody>
      </p:sp>
      <p:sp>
        <p:nvSpPr>
          <p:cNvPr id="3" name="Título 2">
            <a:extLst>
              <a:ext uri="{FF2B5EF4-FFF2-40B4-BE49-F238E27FC236}">
                <a16:creationId xmlns="" xmlns:a16="http://schemas.microsoft.com/office/drawing/2014/main" id="{94C871B7-5E77-4EAB-914D-40B3199B4075}"/>
              </a:ext>
            </a:extLst>
          </p:cNvPr>
          <p:cNvSpPr>
            <a:spLocks noGrp="1"/>
          </p:cNvSpPr>
          <p:nvPr>
            <p:ph type="title"/>
          </p:nvPr>
        </p:nvSpPr>
        <p:spPr/>
        <p:txBody>
          <a:bodyPr/>
          <a:lstStyle/>
          <a:p>
            <a:r>
              <a:rPr lang="es-CO" sz="4400" dirty="0"/>
              <a:t>¿Existen límites regulatorios </a:t>
            </a:r>
            <a:br>
              <a:rPr lang="es-CO" sz="4400" dirty="0"/>
            </a:br>
            <a:r>
              <a:rPr lang="es-CO" sz="4400" dirty="0"/>
              <a:t>para innovar </a:t>
            </a:r>
            <a:br>
              <a:rPr lang="es-CO" sz="4400" dirty="0"/>
            </a:br>
            <a:r>
              <a:rPr lang="es-CO" sz="4400" dirty="0"/>
              <a:t>en el sistema financiero colombiano?</a:t>
            </a:r>
            <a:endParaRPr lang="es-CO" sz="8000" dirty="0"/>
          </a:p>
        </p:txBody>
      </p:sp>
    </p:spTree>
    <p:extLst>
      <p:ext uri="{BB962C8B-B14F-4D97-AF65-F5344CB8AC3E}">
        <p14:creationId xmlns:p14="http://schemas.microsoft.com/office/powerpoint/2010/main" val="3679339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ángulo 34"/>
          <p:cNvSpPr/>
          <p:nvPr/>
        </p:nvSpPr>
        <p:spPr>
          <a:xfrm>
            <a:off x="6223515" y="913372"/>
            <a:ext cx="2650202" cy="128759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Marcador de número de diapositiva 3">
            <a:extLst>
              <a:ext uri="{FF2B5EF4-FFF2-40B4-BE49-F238E27FC236}">
                <a16:creationId xmlns="" xmlns:a16="http://schemas.microsoft.com/office/drawing/2014/main" id="{43E2147E-404D-4384-8D5E-D2E346ECC1BA}"/>
              </a:ext>
            </a:extLst>
          </p:cNvPr>
          <p:cNvSpPr>
            <a:spLocks noGrp="1"/>
          </p:cNvSpPr>
          <p:nvPr>
            <p:ph type="sldNum" sz="quarter" idx="4"/>
          </p:nvPr>
        </p:nvSpPr>
        <p:spPr/>
        <p:txBody>
          <a:bodyPr/>
          <a:lstStyle/>
          <a:p>
            <a:fld id="{E98621A4-F840-4FB5-ADAC-B68FE90EA2B3}" type="slidenum">
              <a:rPr lang="es-CO" smtClean="0"/>
              <a:pPr/>
              <a:t>15</a:t>
            </a:fld>
            <a:endParaRPr lang="es-CO"/>
          </a:p>
        </p:txBody>
      </p:sp>
      <p:sp>
        <p:nvSpPr>
          <p:cNvPr id="5" name="Título 4">
            <a:extLst>
              <a:ext uri="{FF2B5EF4-FFF2-40B4-BE49-F238E27FC236}">
                <a16:creationId xmlns="" xmlns:a16="http://schemas.microsoft.com/office/drawing/2014/main" id="{91D8ABAE-89CA-4602-8EF9-B15D8A8B4123}"/>
              </a:ext>
            </a:extLst>
          </p:cNvPr>
          <p:cNvSpPr>
            <a:spLocks noGrp="1"/>
          </p:cNvSpPr>
          <p:nvPr>
            <p:ph type="title"/>
          </p:nvPr>
        </p:nvSpPr>
        <p:spPr/>
        <p:txBody>
          <a:bodyPr/>
          <a:lstStyle/>
          <a:p>
            <a:r>
              <a:rPr lang="es-CO" sz="2400" dirty="0"/>
              <a:t>La regulación y la supervisión se están transformando para</a:t>
            </a:r>
            <a:br>
              <a:rPr lang="es-CO" sz="2400" dirty="0"/>
            </a:br>
            <a:r>
              <a:rPr lang="es-CO" sz="2400" dirty="0"/>
              <a:t>responder a las necesidades de la industria</a:t>
            </a:r>
          </a:p>
        </p:txBody>
      </p:sp>
      <p:grpSp>
        <p:nvGrpSpPr>
          <p:cNvPr id="3" name="Group 2"/>
          <p:cNvGrpSpPr/>
          <p:nvPr/>
        </p:nvGrpSpPr>
        <p:grpSpPr>
          <a:xfrm>
            <a:off x="-232725" y="1850429"/>
            <a:ext cx="9376725" cy="3325072"/>
            <a:chOff x="-268571" y="1578758"/>
            <a:chExt cx="9376725" cy="3325072"/>
          </a:xfrm>
        </p:grpSpPr>
        <p:sp>
          <p:nvSpPr>
            <p:cNvPr id="27" name="テキスト プレースホルダー 11">
              <a:extLst>
                <a:ext uri="{FF2B5EF4-FFF2-40B4-BE49-F238E27FC236}">
                  <a16:creationId xmlns="" xmlns:a16="http://schemas.microsoft.com/office/drawing/2014/main" id="{3DE606A3-6CF5-49B2-A665-9B3FF9CFBDEC}"/>
                </a:ext>
              </a:extLst>
            </p:cNvPr>
            <p:cNvSpPr txBox="1">
              <a:spLocks/>
            </p:cNvSpPr>
            <p:nvPr/>
          </p:nvSpPr>
          <p:spPr>
            <a:xfrm>
              <a:off x="273674" y="2668730"/>
              <a:ext cx="1746114" cy="1626945"/>
            </a:xfrm>
            <a:prstGeom prst="rect">
              <a:avLst/>
            </a:prstGeom>
          </p:spPr>
          <p:txBody>
            <a:bodyPr anchor="t">
              <a:noAutofit/>
            </a:bodyPr>
            <a:lstStyle>
              <a:lvl1pPr marL="0" indent="0" algn="ctr" defTabSz="6858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O" altLang="ja-JP" sz="3200" dirty="0">
                  <a:latin typeface="Calibri Light" panose="020F0302020204030204" pitchFamily="34" charset="0"/>
                </a:rPr>
                <a:t>Agilidad</a:t>
              </a:r>
            </a:p>
          </p:txBody>
        </p:sp>
        <p:sp>
          <p:nvSpPr>
            <p:cNvPr id="29" name="テキスト プレースホルダー 11">
              <a:extLst>
                <a:ext uri="{FF2B5EF4-FFF2-40B4-BE49-F238E27FC236}">
                  <a16:creationId xmlns="" xmlns:a16="http://schemas.microsoft.com/office/drawing/2014/main" id="{41E09657-141A-4ED9-97EF-FB9E338267C4}"/>
                </a:ext>
              </a:extLst>
            </p:cNvPr>
            <p:cNvSpPr txBox="1">
              <a:spLocks/>
            </p:cNvSpPr>
            <p:nvPr/>
          </p:nvSpPr>
          <p:spPr>
            <a:xfrm>
              <a:off x="2190833" y="2660590"/>
              <a:ext cx="1746114" cy="1626945"/>
            </a:xfrm>
            <a:prstGeom prst="rect">
              <a:avLst/>
            </a:prstGeom>
          </p:spPr>
          <p:txBody>
            <a:bodyPr anchor="t">
              <a:noAutofit/>
            </a:bodyPr>
            <a:lstStyle>
              <a:lvl1pPr marL="0" indent="0" algn="ctr" defTabSz="6858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O" altLang="ja-JP" sz="2800" dirty="0">
                  <a:latin typeface="Calibri Light" panose="020F0302020204030204" pitchFamily="34" charset="0"/>
                </a:rPr>
                <a:t>Seguridad</a:t>
              </a:r>
            </a:p>
          </p:txBody>
        </p:sp>
        <p:sp>
          <p:nvSpPr>
            <p:cNvPr id="30" name="テキスト プレースホルダー 11">
              <a:extLst>
                <a:ext uri="{FF2B5EF4-FFF2-40B4-BE49-F238E27FC236}">
                  <a16:creationId xmlns="" xmlns:a16="http://schemas.microsoft.com/office/drawing/2014/main" id="{A626D40E-05D0-45EF-A8A6-83070756E445}"/>
                </a:ext>
              </a:extLst>
            </p:cNvPr>
            <p:cNvSpPr txBox="1">
              <a:spLocks/>
            </p:cNvSpPr>
            <p:nvPr/>
          </p:nvSpPr>
          <p:spPr>
            <a:xfrm>
              <a:off x="6719264" y="2669885"/>
              <a:ext cx="2333208" cy="2233945"/>
            </a:xfrm>
            <a:prstGeom prst="rect">
              <a:avLst/>
            </a:prstGeom>
          </p:spPr>
          <p:txBody>
            <a:bodyPr anchor="t">
              <a:noAutofit/>
            </a:bodyPr>
            <a:lstStyle>
              <a:lvl1pPr marL="0" indent="0" algn="ctr" defTabSz="6858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O" altLang="ja-JP" sz="2800" dirty="0">
                  <a:latin typeface="Calibri Light" panose="020F0302020204030204" pitchFamily="34" charset="0"/>
                </a:rPr>
                <a:t>Flexibilidad</a:t>
              </a:r>
            </a:p>
          </p:txBody>
        </p:sp>
        <p:sp>
          <p:nvSpPr>
            <p:cNvPr id="31" name="テキスト プレースホルダー 11">
              <a:extLst>
                <a:ext uri="{FF2B5EF4-FFF2-40B4-BE49-F238E27FC236}">
                  <a16:creationId xmlns="" xmlns:a16="http://schemas.microsoft.com/office/drawing/2014/main" id="{F3CA79E4-AA0A-48CC-B7E9-47A2C5638A76}"/>
                </a:ext>
              </a:extLst>
            </p:cNvPr>
            <p:cNvSpPr txBox="1">
              <a:spLocks/>
            </p:cNvSpPr>
            <p:nvPr/>
          </p:nvSpPr>
          <p:spPr>
            <a:xfrm>
              <a:off x="4123000" y="2669885"/>
              <a:ext cx="2662513" cy="1626945"/>
            </a:xfrm>
            <a:prstGeom prst="rect">
              <a:avLst/>
            </a:prstGeom>
          </p:spPr>
          <p:txBody>
            <a:bodyPr anchor="t">
              <a:noAutofit/>
            </a:bodyPr>
            <a:lstStyle>
              <a:lvl1pPr marL="0" indent="0" algn="ctr" defTabSz="6858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O" altLang="ja-JP" sz="2800" dirty="0">
                  <a:latin typeface="Calibri Light" panose="020F0302020204030204" pitchFamily="34" charset="0"/>
                </a:rPr>
                <a:t>Proporcionalidad</a:t>
              </a:r>
            </a:p>
          </p:txBody>
        </p:sp>
        <p:sp>
          <p:nvSpPr>
            <p:cNvPr id="9" name="正方形/長方形 8">
              <a:extLst>
                <a:ext uri="{FF2B5EF4-FFF2-40B4-BE49-F238E27FC236}">
                  <a16:creationId xmlns="" xmlns:a16="http://schemas.microsoft.com/office/drawing/2014/main" id="{AEE932F4-5E63-4786-B750-38E5522CC871}"/>
                </a:ext>
              </a:extLst>
            </p:cNvPr>
            <p:cNvSpPr/>
            <p:nvPr/>
          </p:nvSpPr>
          <p:spPr>
            <a:xfrm>
              <a:off x="-268571" y="2085058"/>
              <a:ext cx="9376725" cy="69232"/>
            </a:xfrm>
            <a:prstGeom prst="rect">
              <a:avLst/>
            </a:prstGeom>
            <a:solidFill>
              <a:schemeClr val="tx1">
                <a:lumMod val="75000"/>
                <a:lumOff val="25000"/>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49" name="Grupo 48">
              <a:extLst>
                <a:ext uri="{FF2B5EF4-FFF2-40B4-BE49-F238E27FC236}">
                  <a16:creationId xmlns="" xmlns:a16="http://schemas.microsoft.com/office/drawing/2014/main" id="{A5CF386B-7551-4DA8-92BB-8CE0C90BDCEE}"/>
                </a:ext>
              </a:extLst>
            </p:cNvPr>
            <p:cNvGrpSpPr/>
            <p:nvPr/>
          </p:nvGrpSpPr>
          <p:grpSpPr>
            <a:xfrm>
              <a:off x="7233796" y="1629237"/>
              <a:ext cx="946633" cy="935168"/>
              <a:chOff x="2445851" y="1309066"/>
              <a:chExt cx="530776" cy="530776"/>
            </a:xfrm>
          </p:grpSpPr>
          <p:sp>
            <p:nvSpPr>
              <p:cNvPr id="11" name="円/楕円 10">
                <a:extLst>
                  <a:ext uri="{FF2B5EF4-FFF2-40B4-BE49-F238E27FC236}">
                    <a16:creationId xmlns="" xmlns:a16="http://schemas.microsoft.com/office/drawing/2014/main" id="{451C6E0F-F860-423D-8D18-5BBAFAEA201C}"/>
                  </a:ext>
                </a:extLst>
              </p:cNvPr>
              <p:cNvSpPr/>
              <p:nvPr/>
            </p:nvSpPr>
            <p:spPr>
              <a:xfrm>
                <a:off x="2445851" y="1309066"/>
                <a:ext cx="530776" cy="530776"/>
              </a:xfrm>
              <a:prstGeom prst="ellipse">
                <a:avLst/>
              </a:prstGeom>
              <a:solidFill>
                <a:srgbClr val="00A1D8"/>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pic>
            <p:nvPicPr>
              <p:cNvPr id="43" name="Gráfico 42" descr="Maestro">
                <a:extLst>
                  <a:ext uri="{FF2B5EF4-FFF2-40B4-BE49-F238E27FC236}">
                    <a16:creationId xmlns="" xmlns:a16="http://schemas.microsoft.com/office/drawing/2014/main" id="{7E94A2DB-2718-4591-950C-1584DE97E763}"/>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2540457" y="1399746"/>
                <a:ext cx="360000" cy="360000"/>
              </a:xfrm>
              <a:prstGeom prst="rect">
                <a:avLst/>
              </a:prstGeom>
            </p:spPr>
          </p:pic>
        </p:grpSp>
        <p:pic>
          <p:nvPicPr>
            <p:cNvPr id="26" name="Gráfico 20" descr="Gráfico circular">
              <a:extLst>
                <a:ext uri="{FF2B5EF4-FFF2-40B4-BE49-F238E27FC236}">
                  <a16:creationId xmlns="" xmlns:a16="http://schemas.microsoft.com/office/drawing/2014/main" id="{5C373633-932D-4FF0-B317-75E620CC6DCF}"/>
                </a:ext>
              </a:extLst>
            </p:cNvPr>
            <p:cNvPicPr>
              <a:picLocks noChangeAspect="1"/>
            </p:cNvPicPr>
            <p:nvPr/>
          </p:nvPicPr>
          <p:blipFill rotWithShape="1">
            <a:blip r:embed="rId5" cstate="print">
              <a:duotone>
                <a:prstClr val="black"/>
                <a:schemeClr val="accent3">
                  <a:tint val="45000"/>
                  <a:satMod val="400000"/>
                </a:schemeClr>
              </a:duotone>
              <a:extLst>
                <a:ext uri="{96DAC541-7B7A-43D3-8B79-37D633B846F1}">
                  <asvg:svgBlip xmlns="" xmlns:asvg="http://schemas.microsoft.com/office/drawing/2016/SVG/main" r:embed="rId6"/>
                </a:ext>
              </a:extLst>
            </a:blip>
            <a:srcRect/>
            <a:stretch/>
          </p:blipFill>
          <p:spPr>
            <a:xfrm>
              <a:off x="4997056" y="1767091"/>
              <a:ext cx="914400" cy="867746"/>
            </a:xfrm>
            <a:prstGeom prst="rect">
              <a:avLst/>
            </a:prstGeom>
            <a:solidFill>
              <a:schemeClr val="bg1"/>
            </a:solidFill>
            <a:ln>
              <a:noFill/>
            </a:ln>
          </p:spPr>
        </p:pic>
        <p:pic>
          <p:nvPicPr>
            <p:cNvPr id="32" name="Gráfico 20" descr="Bloquear">
              <a:extLst>
                <a:ext uri="{FF2B5EF4-FFF2-40B4-BE49-F238E27FC236}">
                  <a16:creationId xmlns="" xmlns:a16="http://schemas.microsoft.com/office/drawing/2014/main" id="{5C373633-932D-4FF0-B317-75E620CC6DCF}"/>
                </a:ext>
              </a:extLst>
            </p:cNvPr>
            <p:cNvPicPr>
              <a:picLocks noChangeAspect="1"/>
            </p:cNvPicPr>
            <p:nvPr/>
          </p:nvPicPr>
          <p:blipFill>
            <a:blip r:embed="rId7" cstate="print">
              <a:extLst>
                <a:ext uri="{96DAC541-7B7A-43D3-8B79-37D633B846F1}">
                  <asvg:svgBlip xmlns="" xmlns:asvg="http://schemas.microsoft.com/office/drawing/2016/SVG/main" r:embed="rId8"/>
                </a:ext>
              </a:extLst>
            </a:blip>
            <a:stretch>
              <a:fillRect/>
            </a:stretch>
          </p:blipFill>
          <p:spPr>
            <a:xfrm>
              <a:off x="2689069" y="1578758"/>
              <a:ext cx="985647" cy="985647"/>
            </a:xfrm>
            <a:prstGeom prst="rect">
              <a:avLst/>
            </a:prstGeom>
            <a:solidFill>
              <a:schemeClr val="bg1"/>
            </a:solidFill>
          </p:spPr>
        </p:pic>
        <p:pic>
          <p:nvPicPr>
            <p:cNvPr id="33" name="Gráfico 26" descr="Smartphone">
              <a:extLst>
                <a:ext uri="{FF2B5EF4-FFF2-40B4-BE49-F238E27FC236}">
                  <a16:creationId xmlns="" xmlns:a16="http://schemas.microsoft.com/office/drawing/2014/main" id="{16D64DAF-4ADF-4FF5-8916-3EF63250C8EA}"/>
                </a:ext>
              </a:extLst>
            </p:cNvPr>
            <p:cNvPicPr>
              <a:picLocks noChangeAspect="1"/>
            </p:cNvPicPr>
            <p:nvPr/>
          </p:nvPicPr>
          <p:blipFill>
            <a:blip r:embed="rId9" cstate="print">
              <a:extLst>
                <a:ext uri="{96DAC541-7B7A-43D3-8B79-37D633B846F1}">
                  <asvg:svgBlip xmlns="" xmlns:asvg="http://schemas.microsoft.com/office/drawing/2016/SVG/main" r:embed="rId10"/>
                </a:ext>
              </a:extLst>
            </a:blip>
            <a:stretch>
              <a:fillRect/>
            </a:stretch>
          </p:blipFill>
          <p:spPr>
            <a:xfrm rot="10800000">
              <a:off x="689532" y="1693778"/>
              <a:ext cx="914400" cy="914400"/>
            </a:xfrm>
            <a:prstGeom prst="rect">
              <a:avLst/>
            </a:prstGeom>
            <a:solidFill>
              <a:schemeClr val="bg1"/>
            </a:solidFill>
          </p:spPr>
        </p:pic>
      </p:grpSp>
    </p:spTree>
    <p:extLst>
      <p:ext uri="{BB962C8B-B14F-4D97-AF65-F5344CB8AC3E}">
        <p14:creationId xmlns:p14="http://schemas.microsoft.com/office/powerpoint/2010/main" val="172799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a:xfrm>
            <a:off x="-20448" y="133706"/>
            <a:ext cx="9144000" cy="857250"/>
          </a:xfrm>
        </p:spPr>
        <p:txBody>
          <a:bodyPr>
            <a:noAutofit/>
          </a:bodyPr>
          <a:lstStyle/>
          <a:p>
            <a:r>
              <a:rPr lang="es-CO" sz="2400" b="1" dirty="0">
                <a:solidFill>
                  <a:srgbClr val="0F4FA6"/>
                </a:solidFill>
                <a:latin typeface="Calibri Light" charset="0"/>
                <a:ea typeface="Calibri Light" charset="0"/>
                <a:cs typeface="Calibri Light" charset="0"/>
              </a:rPr>
              <a:t>El “principio de neutralidad tecnológica” permite que el marco regulatorio se ajuste de manera adecuada a los desarrollos tecnológicos</a:t>
            </a:r>
            <a:endParaRPr lang="en-US" sz="2400" b="1" dirty="0">
              <a:solidFill>
                <a:srgbClr val="0F4FA6"/>
              </a:solidFill>
              <a:latin typeface="Calibri Light" charset="0"/>
              <a:ea typeface="Calibri Light" charset="0"/>
              <a:cs typeface="Calibri Light" charset="0"/>
            </a:endParaRPr>
          </a:p>
        </p:txBody>
      </p:sp>
      <p:sp>
        <p:nvSpPr>
          <p:cNvPr id="29" name="TextBox 28"/>
          <p:cNvSpPr txBox="1"/>
          <p:nvPr/>
        </p:nvSpPr>
        <p:spPr>
          <a:xfrm>
            <a:off x="1155466" y="1464826"/>
            <a:ext cx="2137418"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mj-lt"/>
                <a:cs typeface="Arial" panose="020B0604020202020204" pitchFamily="34" charset="0"/>
              </a:rPr>
              <a:t>Cloud</a:t>
            </a:r>
          </a:p>
        </p:txBody>
      </p:sp>
      <p:sp>
        <p:nvSpPr>
          <p:cNvPr id="32" name="TextBox 31"/>
          <p:cNvSpPr txBox="1"/>
          <p:nvPr/>
        </p:nvSpPr>
        <p:spPr>
          <a:xfrm>
            <a:off x="3660189" y="1496624"/>
            <a:ext cx="2137418" cy="400110"/>
          </a:xfrm>
          <a:prstGeom prst="rect">
            <a:avLst/>
          </a:prstGeom>
          <a:noFill/>
        </p:spPr>
        <p:txBody>
          <a:bodyPr wrap="square" rtlCol="0">
            <a:spAutoFit/>
          </a:bodyPr>
          <a:lstStyle/>
          <a:p>
            <a:pPr algn="ctr"/>
            <a:r>
              <a:rPr lang="en-US" sz="2000" b="1" dirty="0" err="1">
                <a:solidFill>
                  <a:schemeClr val="tx1">
                    <a:lumMod val="75000"/>
                    <a:lumOff val="25000"/>
                  </a:schemeClr>
                </a:solidFill>
                <a:latin typeface="+mj-lt"/>
                <a:cs typeface="Arial" panose="020B0604020202020204" pitchFamily="34" charset="0"/>
              </a:rPr>
              <a:t>Biométricos</a:t>
            </a:r>
            <a:endParaRPr lang="en-US" sz="2000" b="1" dirty="0">
              <a:solidFill>
                <a:schemeClr val="tx1">
                  <a:lumMod val="75000"/>
                  <a:lumOff val="25000"/>
                </a:schemeClr>
              </a:solidFill>
              <a:latin typeface="+mj-lt"/>
              <a:cs typeface="Arial" panose="020B0604020202020204" pitchFamily="34" charset="0"/>
            </a:endParaRPr>
          </a:p>
        </p:txBody>
      </p:sp>
      <p:sp>
        <p:nvSpPr>
          <p:cNvPr id="35" name="TextBox 34"/>
          <p:cNvSpPr txBox="1"/>
          <p:nvPr/>
        </p:nvSpPr>
        <p:spPr>
          <a:xfrm>
            <a:off x="6164913" y="1459444"/>
            <a:ext cx="2137418"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mj-lt"/>
                <a:cs typeface="Arial" panose="020B0604020202020204" pitchFamily="34" charset="0"/>
              </a:rPr>
              <a:t>DLT-Blockchain</a:t>
            </a:r>
          </a:p>
        </p:txBody>
      </p:sp>
      <p:sp>
        <p:nvSpPr>
          <p:cNvPr id="38" name="TextBox 37"/>
          <p:cNvSpPr txBox="1"/>
          <p:nvPr/>
        </p:nvSpPr>
        <p:spPr>
          <a:xfrm>
            <a:off x="2322037" y="3941515"/>
            <a:ext cx="2137418" cy="400110"/>
          </a:xfrm>
          <a:prstGeom prst="rect">
            <a:avLst/>
          </a:prstGeom>
          <a:noFill/>
        </p:spPr>
        <p:txBody>
          <a:bodyPr wrap="square" rtlCol="0">
            <a:spAutoFit/>
          </a:bodyPr>
          <a:lstStyle/>
          <a:p>
            <a:pPr algn="ctr"/>
            <a:r>
              <a:rPr lang="en-US" sz="2000" b="1" dirty="0" err="1">
                <a:solidFill>
                  <a:schemeClr val="tx1">
                    <a:lumMod val="75000"/>
                    <a:lumOff val="25000"/>
                  </a:schemeClr>
                </a:solidFill>
                <a:latin typeface="+mj-lt"/>
                <a:cs typeface="Arial" panose="020B0604020202020204" pitchFamily="34" charset="0"/>
              </a:rPr>
              <a:t>Ciberseguridad</a:t>
            </a:r>
            <a:endParaRPr lang="en-US" sz="2000" b="1" dirty="0">
              <a:solidFill>
                <a:schemeClr val="tx1">
                  <a:lumMod val="75000"/>
                  <a:lumOff val="25000"/>
                </a:schemeClr>
              </a:solidFill>
              <a:latin typeface="+mj-lt"/>
              <a:cs typeface="Arial" panose="020B0604020202020204" pitchFamily="34" charset="0"/>
            </a:endParaRPr>
          </a:p>
        </p:txBody>
      </p:sp>
      <p:sp>
        <p:nvSpPr>
          <p:cNvPr id="47" name="TextBox 46"/>
          <p:cNvSpPr txBox="1"/>
          <p:nvPr/>
        </p:nvSpPr>
        <p:spPr>
          <a:xfrm>
            <a:off x="4883617" y="3824198"/>
            <a:ext cx="2137418" cy="707886"/>
          </a:xfrm>
          <a:prstGeom prst="rect">
            <a:avLst/>
          </a:prstGeom>
          <a:noFill/>
        </p:spPr>
        <p:txBody>
          <a:bodyPr wrap="square" rtlCol="0">
            <a:spAutoFit/>
          </a:bodyPr>
          <a:lstStyle/>
          <a:p>
            <a:pPr algn="ctr"/>
            <a:r>
              <a:rPr lang="en-US" sz="2000" b="1" dirty="0" err="1">
                <a:solidFill>
                  <a:schemeClr val="tx1">
                    <a:lumMod val="75000"/>
                    <a:lumOff val="25000"/>
                  </a:schemeClr>
                </a:solidFill>
                <a:latin typeface="+mj-lt"/>
                <a:cs typeface="Arial" panose="020B0604020202020204" pitchFamily="34" charset="0"/>
              </a:rPr>
              <a:t>Inteligencia</a:t>
            </a:r>
            <a:r>
              <a:rPr lang="en-US" sz="2000" b="1" dirty="0">
                <a:solidFill>
                  <a:schemeClr val="tx1">
                    <a:lumMod val="75000"/>
                    <a:lumOff val="25000"/>
                  </a:schemeClr>
                </a:solidFill>
                <a:latin typeface="+mj-lt"/>
                <a:cs typeface="Arial" panose="020B0604020202020204" pitchFamily="34" charset="0"/>
              </a:rPr>
              <a:t> Artificial</a:t>
            </a:r>
          </a:p>
        </p:txBody>
      </p:sp>
      <p:sp>
        <p:nvSpPr>
          <p:cNvPr id="50" name="TextBox 49"/>
          <p:cNvSpPr txBox="1"/>
          <p:nvPr/>
        </p:nvSpPr>
        <p:spPr>
          <a:xfrm>
            <a:off x="7431546" y="3921380"/>
            <a:ext cx="2137418"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mj-lt"/>
                <a:cs typeface="Arial" panose="020B0604020202020204" pitchFamily="34" charset="0"/>
              </a:rPr>
              <a:t>APIs</a:t>
            </a:r>
          </a:p>
        </p:txBody>
      </p:sp>
      <p:sp>
        <p:nvSpPr>
          <p:cNvPr id="12" name="Rounded Rectangle 11"/>
          <p:cNvSpPr/>
          <p:nvPr/>
        </p:nvSpPr>
        <p:spPr>
          <a:xfrm rot="2700000">
            <a:off x="2963314" y="2561479"/>
            <a:ext cx="917473" cy="927775"/>
          </a:xfrm>
          <a:prstGeom prst="roundRect">
            <a:avLst/>
          </a:prstGeom>
          <a:solidFill>
            <a:schemeClr val="bg2"/>
          </a:solidFill>
          <a:ln>
            <a:noFill/>
          </a:ln>
          <a:effectLst>
            <a:innerShdw blurRad="76200" dist="508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3" name="Rounded Rectangle 12"/>
          <p:cNvSpPr/>
          <p:nvPr/>
        </p:nvSpPr>
        <p:spPr>
          <a:xfrm rot="2700000">
            <a:off x="4187953" y="2287897"/>
            <a:ext cx="917473" cy="927775"/>
          </a:xfrm>
          <a:prstGeom prst="roundRect">
            <a:avLst/>
          </a:prstGeom>
          <a:solidFill>
            <a:schemeClr val="accent1"/>
          </a:solidFill>
          <a:ln>
            <a:noFill/>
          </a:ln>
          <a:effectLst>
            <a:innerShdw blurRad="76200" dist="508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4" name="Rounded Rectangle 13"/>
          <p:cNvSpPr/>
          <p:nvPr/>
        </p:nvSpPr>
        <p:spPr>
          <a:xfrm rot="2700000">
            <a:off x="5470343" y="2553480"/>
            <a:ext cx="917473" cy="927775"/>
          </a:xfrm>
          <a:prstGeom prst="roundRect">
            <a:avLst/>
          </a:prstGeom>
          <a:solidFill>
            <a:schemeClr val="accent2"/>
          </a:solidFill>
          <a:ln>
            <a:noFill/>
          </a:ln>
          <a:effectLst>
            <a:innerShdw blurRad="76200" dist="508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5" name="Rounded Rectangle 14"/>
          <p:cNvSpPr/>
          <p:nvPr/>
        </p:nvSpPr>
        <p:spPr>
          <a:xfrm rot="2700000">
            <a:off x="6730564" y="2280490"/>
            <a:ext cx="917473" cy="927775"/>
          </a:xfrm>
          <a:prstGeom prst="roundRect">
            <a:avLst/>
          </a:prstGeom>
          <a:solidFill>
            <a:schemeClr val="accent3"/>
          </a:solidFill>
          <a:ln>
            <a:noFill/>
          </a:ln>
          <a:effectLst>
            <a:innerShdw blurRad="76200" dist="508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6" name="Rounded Rectangle 15"/>
          <p:cNvSpPr/>
          <p:nvPr/>
        </p:nvSpPr>
        <p:spPr>
          <a:xfrm rot="2700000">
            <a:off x="1654112" y="2318415"/>
            <a:ext cx="917473" cy="927775"/>
          </a:xfrm>
          <a:prstGeom prst="roundRect">
            <a:avLst/>
          </a:prstGeom>
          <a:solidFill>
            <a:schemeClr val="tx2"/>
          </a:solidFill>
          <a:ln>
            <a:noFill/>
          </a:ln>
          <a:effectLst>
            <a:innerShdw blurRad="76200" dist="508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7" name="Rounded Rectangle 16"/>
          <p:cNvSpPr/>
          <p:nvPr/>
        </p:nvSpPr>
        <p:spPr>
          <a:xfrm rot="2700000">
            <a:off x="8014098" y="2518565"/>
            <a:ext cx="917473" cy="927775"/>
          </a:xfrm>
          <a:prstGeom prst="roundRect">
            <a:avLst/>
          </a:prstGeom>
          <a:solidFill>
            <a:schemeClr val="accent4"/>
          </a:solidFill>
          <a:ln>
            <a:noFill/>
          </a:ln>
          <a:effectLst>
            <a:innerShdw blurRad="76200" dist="508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7" name="Rounded Rectangle 6"/>
          <p:cNvSpPr/>
          <p:nvPr/>
        </p:nvSpPr>
        <p:spPr>
          <a:xfrm rot="3564405">
            <a:off x="1698157" y="2590960"/>
            <a:ext cx="917473" cy="927775"/>
          </a:xfrm>
          <a:prstGeom prst="roundRect">
            <a:avLst/>
          </a:prstGeom>
          <a:solidFill>
            <a:schemeClr val="bg1">
              <a:lumMod val="95000"/>
            </a:schemeClr>
          </a:solidFill>
          <a:ln>
            <a:noFill/>
          </a:ln>
          <a:effectLst>
            <a:outerShdw blurRad="342900" sx="103000" sy="103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8" name="Rounded Rectangle 17"/>
          <p:cNvSpPr/>
          <p:nvPr/>
        </p:nvSpPr>
        <p:spPr>
          <a:xfrm rot="1809825">
            <a:off x="2999326" y="2255385"/>
            <a:ext cx="917473" cy="927776"/>
          </a:xfrm>
          <a:prstGeom prst="roundRect">
            <a:avLst/>
          </a:prstGeom>
          <a:solidFill>
            <a:schemeClr val="bg1">
              <a:lumMod val="95000"/>
            </a:schemeClr>
          </a:solidFill>
          <a:ln>
            <a:noFill/>
          </a:ln>
          <a:effectLst>
            <a:outerShdw blurRad="342900" sx="103000" sy="103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20" name="Rounded Rectangle 19"/>
          <p:cNvSpPr/>
          <p:nvPr/>
        </p:nvSpPr>
        <p:spPr>
          <a:xfrm rot="3564405">
            <a:off x="4244119" y="2546330"/>
            <a:ext cx="917473" cy="927775"/>
          </a:xfrm>
          <a:prstGeom prst="roundRect">
            <a:avLst/>
          </a:prstGeom>
          <a:solidFill>
            <a:schemeClr val="bg1">
              <a:lumMod val="95000"/>
            </a:schemeClr>
          </a:solidFill>
          <a:ln>
            <a:noFill/>
          </a:ln>
          <a:effectLst>
            <a:outerShdw blurRad="342900" sx="103000" sy="103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21" name="Rounded Rectangle 20"/>
          <p:cNvSpPr/>
          <p:nvPr/>
        </p:nvSpPr>
        <p:spPr>
          <a:xfrm rot="1809825">
            <a:off x="5518476" y="2233274"/>
            <a:ext cx="917473" cy="927776"/>
          </a:xfrm>
          <a:prstGeom prst="roundRect">
            <a:avLst/>
          </a:prstGeom>
          <a:solidFill>
            <a:schemeClr val="bg1">
              <a:lumMod val="95000"/>
            </a:schemeClr>
          </a:solidFill>
          <a:ln>
            <a:noFill/>
          </a:ln>
          <a:effectLst>
            <a:outerShdw blurRad="342900" sx="103000" sy="103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22" name="Rounded Rectangle 21"/>
          <p:cNvSpPr/>
          <p:nvPr/>
        </p:nvSpPr>
        <p:spPr>
          <a:xfrm rot="3564405">
            <a:off x="6754369" y="2542493"/>
            <a:ext cx="917473" cy="927775"/>
          </a:xfrm>
          <a:prstGeom prst="roundRect">
            <a:avLst/>
          </a:prstGeom>
          <a:solidFill>
            <a:schemeClr val="bg1">
              <a:lumMod val="95000"/>
            </a:schemeClr>
          </a:solidFill>
          <a:ln>
            <a:noFill/>
          </a:ln>
          <a:effectLst>
            <a:outerShdw blurRad="342900" sx="103000" sy="103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23" name="Rounded Rectangle 22"/>
          <p:cNvSpPr/>
          <p:nvPr/>
        </p:nvSpPr>
        <p:spPr>
          <a:xfrm rot="1809825">
            <a:off x="8029870" y="2201928"/>
            <a:ext cx="917473" cy="927776"/>
          </a:xfrm>
          <a:prstGeom prst="roundRect">
            <a:avLst/>
          </a:prstGeom>
          <a:solidFill>
            <a:schemeClr val="bg1">
              <a:lumMod val="95000"/>
            </a:schemeClr>
          </a:solidFill>
          <a:ln>
            <a:noFill/>
          </a:ln>
          <a:effectLst>
            <a:outerShdw blurRad="342900" sx="103000" sy="103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72" name="Freeform 18"/>
          <p:cNvSpPr>
            <a:spLocks noEditPoints="1"/>
          </p:cNvSpPr>
          <p:nvPr/>
        </p:nvSpPr>
        <p:spPr bwMode="auto">
          <a:xfrm>
            <a:off x="1905104" y="2834466"/>
            <a:ext cx="484579" cy="498977"/>
          </a:xfrm>
          <a:custGeom>
            <a:avLst/>
            <a:gdLst>
              <a:gd name="T0" fmla="*/ 1715 w 3197"/>
              <a:gd name="T1" fmla="*/ 3067 h 3329"/>
              <a:gd name="T2" fmla="*/ 1631 w 3197"/>
              <a:gd name="T3" fmla="*/ 3302 h 3329"/>
              <a:gd name="T4" fmla="*/ 1385 w 3197"/>
              <a:gd name="T5" fmla="*/ 3259 h 3329"/>
              <a:gd name="T6" fmla="*/ 1385 w 3197"/>
              <a:gd name="T7" fmla="*/ 3009 h 3329"/>
              <a:gd name="T8" fmla="*/ 892 w 3197"/>
              <a:gd name="T9" fmla="*/ 2784 h 3329"/>
              <a:gd name="T10" fmla="*/ 1005 w 3197"/>
              <a:gd name="T11" fmla="*/ 2954 h 3329"/>
              <a:gd name="T12" fmla="*/ 876 w 3197"/>
              <a:gd name="T13" fmla="*/ 3113 h 3329"/>
              <a:gd name="T14" fmla="*/ 686 w 3197"/>
              <a:gd name="T15" fmla="*/ 3039 h 3329"/>
              <a:gd name="T16" fmla="*/ 698 w 3197"/>
              <a:gd name="T17" fmla="*/ 2837 h 3329"/>
              <a:gd name="T18" fmla="*/ 2276 w 3197"/>
              <a:gd name="T19" fmla="*/ 2733 h 3329"/>
              <a:gd name="T20" fmla="*/ 2447 w 3197"/>
              <a:gd name="T21" fmla="*/ 2896 h 3329"/>
              <a:gd name="T22" fmla="*/ 2370 w 3197"/>
              <a:gd name="T23" fmla="*/ 3115 h 3329"/>
              <a:gd name="T24" fmla="*/ 2138 w 3197"/>
              <a:gd name="T25" fmla="*/ 3138 h 3329"/>
              <a:gd name="T26" fmla="*/ 2020 w 3197"/>
              <a:gd name="T27" fmla="*/ 2935 h 3329"/>
              <a:gd name="T28" fmla="*/ 2156 w 3197"/>
              <a:gd name="T29" fmla="*/ 2744 h 3329"/>
              <a:gd name="T30" fmla="*/ 414 w 3197"/>
              <a:gd name="T31" fmla="*/ 2315 h 3329"/>
              <a:gd name="T32" fmla="*/ 449 w 3197"/>
              <a:gd name="T33" fmla="*/ 2506 h 3329"/>
              <a:gd name="T34" fmla="*/ 266 w 3197"/>
              <a:gd name="T35" fmla="*/ 2574 h 3329"/>
              <a:gd name="T36" fmla="*/ 169 w 3197"/>
              <a:gd name="T37" fmla="*/ 2405 h 3329"/>
              <a:gd name="T38" fmla="*/ 318 w 3197"/>
              <a:gd name="T39" fmla="*/ 2280 h 3329"/>
              <a:gd name="T40" fmla="*/ 2944 w 3197"/>
              <a:gd name="T41" fmla="*/ 2295 h 3329"/>
              <a:gd name="T42" fmla="*/ 2955 w 3197"/>
              <a:gd name="T43" fmla="*/ 2551 h 3329"/>
              <a:gd name="T44" fmla="*/ 2729 w 3197"/>
              <a:gd name="T45" fmla="*/ 2668 h 3329"/>
              <a:gd name="T46" fmla="*/ 2525 w 3197"/>
              <a:gd name="T47" fmla="*/ 2509 h 3329"/>
              <a:gd name="T48" fmla="*/ 2587 w 3197"/>
              <a:gd name="T49" fmla="*/ 2258 h 3329"/>
              <a:gd name="T50" fmla="*/ 180 w 3197"/>
              <a:gd name="T51" fmla="*/ 1610 h 3329"/>
              <a:gd name="T52" fmla="*/ 249 w 3197"/>
              <a:gd name="T53" fmla="*/ 1780 h 3329"/>
              <a:gd name="T54" fmla="*/ 79 w 3197"/>
              <a:gd name="T55" fmla="*/ 1849 h 3329"/>
              <a:gd name="T56" fmla="*/ 10 w 3197"/>
              <a:gd name="T57" fmla="*/ 1679 h 3329"/>
              <a:gd name="T58" fmla="*/ 2976 w 3197"/>
              <a:gd name="T59" fmla="*/ 1473 h 3329"/>
              <a:gd name="T60" fmla="*/ 3186 w 3197"/>
              <a:gd name="T61" fmla="*/ 1654 h 3329"/>
              <a:gd name="T62" fmla="*/ 3108 w 3197"/>
              <a:gd name="T63" fmla="*/ 1925 h 3329"/>
              <a:gd name="T64" fmla="*/ 2828 w 3197"/>
              <a:gd name="T65" fmla="*/ 1964 h 3329"/>
              <a:gd name="T66" fmla="*/ 2679 w 3197"/>
              <a:gd name="T67" fmla="*/ 1729 h 3329"/>
              <a:gd name="T68" fmla="*/ 2828 w 3197"/>
              <a:gd name="T69" fmla="*/ 1494 h 3329"/>
              <a:gd name="T70" fmla="*/ 389 w 3197"/>
              <a:gd name="T71" fmla="*/ 946 h 3329"/>
              <a:gd name="T72" fmla="*/ 398 w 3197"/>
              <a:gd name="T73" fmla="*/ 1098 h 3329"/>
              <a:gd name="T74" fmla="*/ 246 w 3197"/>
              <a:gd name="T75" fmla="*/ 1107 h 3329"/>
              <a:gd name="T76" fmla="*/ 237 w 3197"/>
              <a:gd name="T77" fmla="*/ 955 h 3329"/>
              <a:gd name="T78" fmla="*/ 840 w 3197"/>
              <a:gd name="T79" fmla="*/ 2255 h 3329"/>
              <a:gd name="T80" fmla="*/ 2889 w 3197"/>
              <a:gd name="T81" fmla="*/ 783 h 3329"/>
              <a:gd name="T82" fmla="*/ 3031 w 3197"/>
              <a:gd name="T83" fmla="*/ 1028 h 3329"/>
              <a:gd name="T84" fmla="*/ 2890 w 3197"/>
              <a:gd name="T85" fmla="*/ 1270 h 3329"/>
              <a:gd name="T86" fmla="*/ 2611 w 3197"/>
              <a:gd name="T87" fmla="*/ 1271 h 3329"/>
              <a:gd name="T88" fmla="*/ 2469 w 3197"/>
              <a:gd name="T89" fmla="*/ 1025 h 3329"/>
              <a:gd name="T90" fmla="*/ 2609 w 3197"/>
              <a:gd name="T91" fmla="*/ 784 h 3329"/>
              <a:gd name="T92" fmla="*/ 880 w 3197"/>
              <a:gd name="T93" fmla="*/ 441 h 3329"/>
              <a:gd name="T94" fmla="*/ 891 w 3197"/>
              <a:gd name="T95" fmla="*/ 575 h 3329"/>
              <a:gd name="T96" fmla="*/ 756 w 3197"/>
              <a:gd name="T97" fmla="*/ 556 h 3329"/>
              <a:gd name="T98" fmla="*/ 806 w 3197"/>
              <a:gd name="T99" fmla="*/ 430 h 3329"/>
              <a:gd name="T100" fmla="*/ 2447 w 3197"/>
              <a:gd name="T101" fmla="*/ 296 h 3329"/>
              <a:gd name="T102" fmla="*/ 2535 w 3197"/>
              <a:gd name="T103" fmla="*/ 559 h 3329"/>
              <a:gd name="T104" fmla="*/ 2365 w 3197"/>
              <a:gd name="T105" fmla="*/ 786 h 3329"/>
              <a:gd name="T106" fmla="*/ 2084 w 3197"/>
              <a:gd name="T107" fmla="*/ 775 h 3329"/>
              <a:gd name="T108" fmla="*/ 1934 w 3197"/>
              <a:gd name="T109" fmla="*/ 538 h 3329"/>
              <a:gd name="T110" fmla="*/ 2046 w 3197"/>
              <a:gd name="T111" fmla="*/ 277 h 3329"/>
              <a:gd name="T112" fmla="*/ 1533 w 3197"/>
              <a:gd name="T113" fmla="*/ 0 h 3329"/>
              <a:gd name="T114" fmla="*/ 1814 w 3197"/>
              <a:gd name="T115" fmla="*/ 161 h 3329"/>
              <a:gd name="T116" fmla="*/ 1814 w 3197"/>
              <a:gd name="T117" fmla="*/ 488 h 3329"/>
              <a:gd name="T118" fmla="*/ 1533 w 3197"/>
              <a:gd name="T119" fmla="*/ 648 h 3329"/>
              <a:gd name="T120" fmla="*/ 1254 w 3197"/>
              <a:gd name="T121" fmla="*/ 488 h 3329"/>
              <a:gd name="T122" fmla="*/ 1254 w 3197"/>
              <a:gd name="T123" fmla="*/ 161 h 3329"/>
              <a:gd name="T124" fmla="*/ 1533 w 3197"/>
              <a:gd name="T125" fmla="*/ 0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7" h="3329">
                <a:moveTo>
                  <a:pt x="1533" y="2939"/>
                </a:moveTo>
                <a:lnTo>
                  <a:pt x="1569" y="2943"/>
                </a:lnTo>
                <a:lnTo>
                  <a:pt x="1601" y="2952"/>
                </a:lnTo>
                <a:lnTo>
                  <a:pt x="1631" y="2966"/>
                </a:lnTo>
                <a:lnTo>
                  <a:pt x="1659" y="2985"/>
                </a:lnTo>
                <a:lnTo>
                  <a:pt x="1682" y="3009"/>
                </a:lnTo>
                <a:lnTo>
                  <a:pt x="1701" y="3036"/>
                </a:lnTo>
                <a:lnTo>
                  <a:pt x="1715" y="3067"/>
                </a:lnTo>
                <a:lnTo>
                  <a:pt x="1725" y="3099"/>
                </a:lnTo>
                <a:lnTo>
                  <a:pt x="1729" y="3134"/>
                </a:lnTo>
                <a:lnTo>
                  <a:pt x="1725" y="3169"/>
                </a:lnTo>
                <a:lnTo>
                  <a:pt x="1715" y="3202"/>
                </a:lnTo>
                <a:lnTo>
                  <a:pt x="1701" y="3233"/>
                </a:lnTo>
                <a:lnTo>
                  <a:pt x="1682" y="3259"/>
                </a:lnTo>
                <a:lnTo>
                  <a:pt x="1659" y="3282"/>
                </a:lnTo>
                <a:lnTo>
                  <a:pt x="1631" y="3302"/>
                </a:lnTo>
                <a:lnTo>
                  <a:pt x="1601" y="3317"/>
                </a:lnTo>
                <a:lnTo>
                  <a:pt x="1569" y="3326"/>
                </a:lnTo>
                <a:lnTo>
                  <a:pt x="1533" y="3329"/>
                </a:lnTo>
                <a:lnTo>
                  <a:pt x="1499" y="3326"/>
                </a:lnTo>
                <a:lnTo>
                  <a:pt x="1465" y="3317"/>
                </a:lnTo>
                <a:lnTo>
                  <a:pt x="1435" y="3302"/>
                </a:lnTo>
                <a:lnTo>
                  <a:pt x="1409" y="3282"/>
                </a:lnTo>
                <a:lnTo>
                  <a:pt x="1385" y="3259"/>
                </a:lnTo>
                <a:lnTo>
                  <a:pt x="1366" y="3233"/>
                </a:lnTo>
                <a:lnTo>
                  <a:pt x="1351" y="3202"/>
                </a:lnTo>
                <a:lnTo>
                  <a:pt x="1342" y="3169"/>
                </a:lnTo>
                <a:lnTo>
                  <a:pt x="1339" y="3134"/>
                </a:lnTo>
                <a:lnTo>
                  <a:pt x="1342" y="3099"/>
                </a:lnTo>
                <a:lnTo>
                  <a:pt x="1351" y="3067"/>
                </a:lnTo>
                <a:lnTo>
                  <a:pt x="1366" y="3036"/>
                </a:lnTo>
                <a:lnTo>
                  <a:pt x="1385" y="3009"/>
                </a:lnTo>
                <a:lnTo>
                  <a:pt x="1409" y="2985"/>
                </a:lnTo>
                <a:lnTo>
                  <a:pt x="1435" y="2966"/>
                </a:lnTo>
                <a:lnTo>
                  <a:pt x="1465" y="2952"/>
                </a:lnTo>
                <a:lnTo>
                  <a:pt x="1499" y="2943"/>
                </a:lnTo>
                <a:lnTo>
                  <a:pt x="1533" y="2939"/>
                </a:lnTo>
                <a:close/>
                <a:moveTo>
                  <a:pt x="840" y="2773"/>
                </a:moveTo>
                <a:lnTo>
                  <a:pt x="866" y="2777"/>
                </a:lnTo>
                <a:lnTo>
                  <a:pt x="892" y="2784"/>
                </a:lnTo>
                <a:lnTo>
                  <a:pt x="918" y="2796"/>
                </a:lnTo>
                <a:lnTo>
                  <a:pt x="941" y="2812"/>
                </a:lnTo>
                <a:lnTo>
                  <a:pt x="961" y="2831"/>
                </a:lnTo>
                <a:lnTo>
                  <a:pt x="977" y="2853"/>
                </a:lnTo>
                <a:lnTo>
                  <a:pt x="989" y="2876"/>
                </a:lnTo>
                <a:lnTo>
                  <a:pt x="998" y="2901"/>
                </a:lnTo>
                <a:lnTo>
                  <a:pt x="1004" y="2927"/>
                </a:lnTo>
                <a:lnTo>
                  <a:pt x="1005" y="2954"/>
                </a:lnTo>
                <a:lnTo>
                  <a:pt x="1001" y="2980"/>
                </a:lnTo>
                <a:lnTo>
                  <a:pt x="993" y="3007"/>
                </a:lnTo>
                <a:lnTo>
                  <a:pt x="981" y="3032"/>
                </a:lnTo>
                <a:lnTo>
                  <a:pt x="965" y="3055"/>
                </a:lnTo>
                <a:lnTo>
                  <a:pt x="947" y="3075"/>
                </a:lnTo>
                <a:lnTo>
                  <a:pt x="925" y="3091"/>
                </a:lnTo>
                <a:lnTo>
                  <a:pt x="901" y="3104"/>
                </a:lnTo>
                <a:lnTo>
                  <a:pt x="876" y="3113"/>
                </a:lnTo>
                <a:lnTo>
                  <a:pt x="851" y="3117"/>
                </a:lnTo>
                <a:lnTo>
                  <a:pt x="823" y="3118"/>
                </a:lnTo>
                <a:lnTo>
                  <a:pt x="797" y="3115"/>
                </a:lnTo>
                <a:lnTo>
                  <a:pt x="771" y="3107"/>
                </a:lnTo>
                <a:lnTo>
                  <a:pt x="745" y="3095"/>
                </a:lnTo>
                <a:lnTo>
                  <a:pt x="722" y="3080"/>
                </a:lnTo>
                <a:lnTo>
                  <a:pt x="702" y="3060"/>
                </a:lnTo>
                <a:lnTo>
                  <a:pt x="686" y="3039"/>
                </a:lnTo>
                <a:lnTo>
                  <a:pt x="673" y="3016"/>
                </a:lnTo>
                <a:lnTo>
                  <a:pt x="664" y="2991"/>
                </a:lnTo>
                <a:lnTo>
                  <a:pt x="659" y="2964"/>
                </a:lnTo>
                <a:lnTo>
                  <a:pt x="659" y="2938"/>
                </a:lnTo>
                <a:lnTo>
                  <a:pt x="662" y="2912"/>
                </a:lnTo>
                <a:lnTo>
                  <a:pt x="669" y="2885"/>
                </a:lnTo>
                <a:lnTo>
                  <a:pt x="682" y="2860"/>
                </a:lnTo>
                <a:lnTo>
                  <a:pt x="698" y="2837"/>
                </a:lnTo>
                <a:lnTo>
                  <a:pt x="717" y="2816"/>
                </a:lnTo>
                <a:lnTo>
                  <a:pt x="738" y="2800"/>
                </a:lnTo>
                <a:lnTo>
                  <a:pt x="762" y="2788"/>
                </a:lnTo>
                <a:lnTo>
                  <a:pt x="787" y="2779"/>
                </a:lnTo>
                <a:lnTo>
                  <a:pt x="813" y="2774"/>
                </a:lnTo>
                <a:lnTo>
                  <a:pt x="840" y="2773"/>
                </a:lnTo>
                <a:close/>
                <a:moveTo>
                  <a:pt x="2247" y="2730"/>
                </a:moveTo>
                <a:lnTo>
                  <a:pt x="2276" y="2733"/>
                </a:lnTo>
                <a:lnTo>
                  <a:pt x="2306" y="2741"/>
                </a:lnTo>
                <a:lnTo>
                  <a:pt x="2334" y="2753"/>
                </a:lnTo>
                <a:lnTo>
                  <a:pt x="2360" y="2769"/>
                </a:lnTo>
                <a:lnTo>
                  <a:pt x="2384" y="2788"/>
                </a:lnTo>
                <a:lnTo>
                  <a:pt x="2405" y="2811"/>
                </a:lnTo>
                <a:lnTo>
                  <a:pt x="2423" y="2838"/>
                </a:lnTo>
                <a:lnTo>
                  <a:pt x="2436" y="2867"/>
                </a:lnTo>
                <a:lnTo>
                  <a:pt x="2447" y="2896"/>
                </a:lnTo>
                <a:lnTo>
                  <a:pt x="2451" y="2927"/>
                </a:lnTo>
                <a:lnTo>
                  <a:pt x="2452" y="2957"/>
                </a:lnTo>
                <a:lnTo>
                  <a:pt x="2448" y="2986"/>
                </a:lnTo>
                <a:lnTo>
                  <a:pt x="2440" y="3016"/>
                </a:lnTo>
                <a:lnTo>
                  <a:pt x="2428" y="3044"/>
                </a:lnTo>
                <a:lnTo>
                  <a:pt x="2412" y="3070"/>
                </a:lnTo>
                <a:lnTo>
                  <a:pt x="2393" y="3094"/>
                </a:lnTo>
                <a:lnTo>
                  <a:pt x="2370" y="3115"/>
                </a:lnTo>
                <a:lnTo>
                  <a:pt x="2343" y="3133"/>
                </a:lnTo>
                <a:lnTo>
                  <a:pt x="2315" y="3147"/>
                </a:lnTo>
                <a:lnTo>
                  <a:pt x="2286" y="3156"/>
                </a:lnTo>
                <a:lnTo>
                  <a:pt x="2255" y="3161"/>
                </a:lnTo>
                <a:lnTo>
                  <a:pt x="2225" y="3162"/>
                </a:lnTo>
                <a:lnTo>
                  <a:pt x="2194" y="3158"/>
                </a:lnTo>
                <a:lnTo>
                  <a:pt x="2165" y="3150"/>
                </a:lnTo>
                <a:lnTo>
                  <a:pt x="2138" y="3138"/>
                </a:lnTo>
                <a:lnTo>
                  <a:pt x="2111" y="3122"/>
                </a:lnTo>
                <a:lnTo>
                  <a:pt x="2088" y="3103"/>
                </a:lnTo>
                <a:lnTo>
                  <a:pt x="2067" y="3081"/>
                </a:lnTo>
                <a:lnTo>
                  <a:pt x="2049" y="3053"/>
                </a:lnTo>
                <a:lnTo>
                  <a:pt x="2034" y="3025"/>
                </a:lnTo>
                <a:lnTo>
                  <a:pt x="2025" y="2996"/>
                </a:lnTo>
                <a:lnTo>
                  <a:pt x="2020" y="2965"/>
                </a:lnTo>
                <a:lnTo>
                  <a:pt x="2020" y="2935"/>
                </a:lnTo>
                <a:lnTo>
                  <a:pt x="2024" y="2904"/>
                </a:lnTo>
                <a:lnTo>
                  <a:pt x="2031" y="2875"/>
                </a:lnTo>
                <a:lnTo>
                  <a:pt x="2044" y="2848"/>
                </a:lnTo>
                <a:lnTo>
                  <a:pt x="2059" y="2821"/>
                </a:lnTo>
                <a:lnTo>
                  <a:pt x="2078" y="2798"/>
                </a:lnTo>
                <a:lnTo>
                  <a:pt x="2101" y="2777"/>
                </a:lnTo>
                <a:lnTo>
                  <a:pt x="2128" y="2759"/>
                </a:lnTo>
                <a:lnTo>
                  <a:pt x="2156" y="2744"/>
                </a:lnTo>
                <a:lnTo>
                  <a:pt x="2186" y="2735"/>
                </a:lnTo>
                <a:lnTo>
                  <a:pt x="2217" y="2730"/>
                </a:lnTo>
                <a:lnTo>
                  <a:pt x="2247" y="2730"/>
                </a:lnTo>
                <a:close/>
                <a:moveTo>
                  <a:pt x="318" y="2280"/>
                </a:moveTo>
                <a:lnTo>
                  <a:pt x="344" y="2282"/>
                </a:lnTo>
                <a:lnTo>
                  <a:pt x="369" y="2290"/>
                </a:lnTo>
                <a:lnTo>
                  <a:pt x="392" y="2301"/>
                </a:lnTo>
                <a:lnTo>
                  <a:pt x="414" y="2315"/>
                </a:lnTo>
                <a:lnTo>
                  <a:pt x="432" y="2334"/>
                </a:lnTo>
                <a:lnTo>
                  <a:pt x="449" y="2356"/>
                </a:lnTo>
                <a:lnTo>
                  <a:pt x="460" y="2381"/>
                </a:lnTo>
                <a:lnTo>
                  <a:pt x="467" y="2406"/>
                </a:lnTo>
                <a:lnTo>
                  <a:pt x="469" y="2432"/>
                </a:lnTo>
                <a:lnTo>
                  <a:pt x="467" y="2458"/>
                </a:lnTo>
                <a:lnTo>
                  <a:pt x="460" y="2483"/>
                </a:lnTo>
                <a:lnTo>
                  <a:pt x="449" y="2506"/>
                </a:lnTo>
                <a:lnTo>
                  <a:pt x="434" y="2528"/>
                </a:lnTo>
                <a:lnTo>
                  <a:pt x="415" y="2547"/>
                </a:lnTo>
                <a:lnTo>
                  <a:pt x="393" y="2562"/>
                </a:lnTo>
                <a:lnTo>
                  <a:pt x="369" y="2574"/>
                </a:lnTo>
                <a:lnTo>
                  <a:pt x="342" y="2580"/>
                </a:lnTo>
                <a:lnTo>
                  <a:pt x="317" y="2582"/>
                </a:lnTo>
                <a:lnTo>
                  <a:pt x="291" y="2580"/>
                </a:lnTo>
                <a:lnTo>
                  <a:pt x="266" y="2574"/>
                </a:lnTo>
                <a:lnTo>
                  <a:pt x="243" y="2563"/>
                </a:lnTo>
                <a:lnTo>
                  <a:pt x="221" y="2548"/>
                </a:lnTo>
                <a:lnTo>
                  <a:pt x="203" y="2530"/>
                </a:lnTo>
                <a:lnTo>
                  <a:pt x="186" y="2507"/>
                </a:lnTo>
                <a:lnTo>
                  <a:pt x="175" y="2482"/>
                </a:lnTo>
                <a:lnTo>
                  <a:pt x="168" y="2457"/>
                </a:lnTo>
                <a:lnTo>
                  <a:pt x="166" y="2430"/>
                </a:lnTo>
                <a:lnTo>
                  <a:pt x="169" y="2405"/>
                </a:lnTo>
                <a:lnTo>
                  <a:pt x="175" y="2380"/>
                </a:lnTo>
                <a:lnTo>
                  <a:pt x="186" y="2356"/>
                </a:lnTo>
                <a:lnTo>
                  <a:pt x="202" y="2335"/>
                </a:lnTo>
                <a:lnTo>
                  <a:pt x="220" y="2316"/>
                </a:lnTo>
                <a:lnTo>
                  <a:pt x="242" y="2301"/>
                </a:lnTo>
                <a:lnTo>
                  <a:pt x="266" y="2290"/>
                </a:lnTo>
                <a:lnTo>
                  <a:pt x="293" y="2282"/>
                </a:lnTo>
                <a:lnTo>
                  <a:pt x="318" y="2280"/>
                </a:lnTo>
                <a:close/>
                <a:moveTo>
                  <a:pt x="2737" y="2194"/>
                </a:moveTo>
                <a:lnTo>
                  <a:pt x="2771" y="2195"/>
                </a:lnTo>
                <a:lnTo>
                  <a:pt x="2804" y="2200"/>
                </a:lnTo>
                <a:lnTo>
                  <a:pt x="2836" y="2211"/>
                </a:lnTo>
                <a:lnTo>
                  <a:pt x="2869" y="2226"/>
                </a:lnTo>
                <a:lnTo>
                  <a:pt x="2897" y="2246"/>
                </a:lnTo>
                <a:lnTo>
                  <a:pt x="2923" y="2269"/>
                </a:lnTo>
                <a:lnTo>
                  <a:pt x="2944" y="2295"/>
                </a:lnTo>
                <a:lnTo>
                  <a:pt x="2961" y="2324"/>
                </a:lnTo>
                <a:lnTo>
                  <a:pt x="2974" y="2354"/>
                </a:lnTo>
                <a:lnTo>
                  <a:pt x="2982" y="2386"/>
                </a:lnTo>
                <a:lnTo>
                  <a:pt x="2987" y="2419"/>
                </a:lnTo>
                <a:lnTo>
                  <a:pt x="2986" y="2453"/>
                </a:lnTo>
                <a:lnTo>
                  <a:pt x="2981" y="2486"/>
                </a:lnTo>
                <a:lnTo>
                  <a:pt x="2971" y="2518"/>
                </a:lnTo>
                <a:lnTo>
                  <a:pt x="2955" y="2551"/>
                </a:lnTo>
                <a:lnTo>
                  <a:pt x="2936" y="2579"/>
                </a:lnTo>
                <a:lnTo>
                  <a:pt x="2912" y="2605"/>
                </a:lnTo>
                <a:lnTo>
                  <a:pt x="2886" y="2626"/>
                </a:lnTo>
                <a:lnTo>
                  <a:pt x="2858" y="2643"/>
                </a:lnTo>
                <a:lnTo>
                  <a:pt x="2827" y="2656"/>
                </a:lnTo>
                <a:lnTo>
                  <a:pt x="2795" y="2665"/>
                </a:lnTo>
                <a:lnTo>
                  <a:pt x="2763" y="2669"/>
                </a:lnTo>
                <a:lnTo>
                  <a:pt x="2729" y="2668"/>
                </a:lnTo>
                <a:lnTo>
                  <a:pt x="2696" y="2663"/>
                </a:lnTo>
                <a:lnTo>
                  <a:pt x="2662" y="2653"/>
                </a:lnTo>
                <a:lnTo>
                  <a:pt x="2631" y="2637"/>
                </a:lnTo>
                <a:lnTo>
                  <a:pt x="2602" y="2618"/>
                </a:lnTo>
                <a:lnTo>
                  <a:pt x="2576" y="2594"/>
                </a:lnTo>
                <a:lnTo>
                  <a:pt x="2555" y="2568"/>
                </a:lnTo>
                <a:lnTo>
                  <a:pt x="2538" y="2540"/>
                </a:lnTo>
                <a:lnTo>
                  <a:pt x="2525" y="2509"/>
                </a:lnTo>
                <a:lnTo>
                  <a:pt x="2516" y="2477"/>
                </a:lnTo>
                <a:lnTo>
                  <a:pt x="2512" y="2444"/>
                </a:lnTo>
                <a:lnTo>
                  <a:pt x="2513" y="2410"/>
                </a:lnTo>
                <a:lnTo>
                  <a:pt x="2519" y="2378"/>
                </a:lnTo>
                <a:lnTo>
                  <a:pt x="2529" y="2344"/>
                </a:lnTo>
                <a:lnTo>
                  <a:pt x="2544" y="2313"/>
                </a:lnTo>
                <a:lnTo>
                  <a:pt x="2564" y="2283"/>
                </a:lnTo>
                <a:lnTo>
                  <a:pt x="2587" y="2258"/>
                </a:lnTo>
                <a:lnTo>
                  <a:pt x="2613" y="2237"/>
                </a:lnTo>
                <a:lnTo>
                  <a:pt x="2642" y="2220"/>
                </a:lnTo>
                <a:lnTo>
                  <a:pt x="2672" y="2206"/>
                </a:lnTo>
                <a:lnTo>
                  <a:pt x="2705" y="2198"/>
                </a:lnTo>
                <a:lnTo>
                  <a:pt x="2737" y="2194"/>
                </a:lnTo>
                <a:close/>
                <a:moveTo>
                  <a:pt x="130" y="1600"/>
                </a:moveTo>
                <a:lnTo>
                  <a:pt x="156" y="1603"/>
                </a:lnTo>
                <a:lnTo>
                  <a:pt x="180" y="1610"/>
                </a:lnTo>
                <a:lnTo>
                  <a:pt x="202" y="1622"/>
                </a:lnTo>
                <a:lnTo>
                  <a:pt x="221" y="1637"/>
                </a:lnTo>
                <a:lnTo>
                  <a:pt x="237" y="1656"/>
                </a:lnTo>
                <a:lnTo>
                  <a:pt x="249" y="1679"/>
                </a:lnTo>
                <a:lnTo>
                  <a:pt x="256" y="1703"/>
                </a:lnTo>
                <a:lnTo>
                  <a:pt x="259" y="1729"/>
                </a:lnTo>
                <a:lnTo>
                  <a:pt x="256" y="1756"/>
                </a:lnTo>
                <a:lnTo>
                  <a:pt x="249" y="1780"/>
                </a:lnTo>
                <a:lnTo>
                  <a:pt x="237" y="1801"/>
                </a:lnTo>
                <a:lnTo>
                  <a:pt x="221" y="1820"/>
                </a:lnTo>
                <a:lnTo>
                  <a:pt x="202" y="1837"/>
                </a:lnTo>
                <a:lnTo>
                  <a:pt x="180" y="1849"/>
                </a:lnTo>
                <a:lnTo>
                  <a:pt x="156" y="1856"/>
                </a:lnTo>
                <a:lnTo>
                  <a:pt x="130" y="1859"/>
                </a:lnTo>
                <a:lnTo>
                  <a:pt x="103" y="1856"/>
                </a:lnTo>
                <a:lnTo>
                  <a:pt x="79" y="1849"/>
                </a:lnTo>
                <a:lnTo>
                  <a:pt x="57" y="1837"/>
                </a:lnTo>
                <a:lnTo>
                  <a:pt x="37" y="1820"/>
                </a:lnTo>
                <a:lnTo>
                  <a:pt x="22" y="1801"/>
                </a:lnTo>
                <a:lnTo>
                  <a:pt x="10" y="1780"/>
                </a:lnTo>
                <a:lnTo>
                  <a:pt x="2" y="1756"/>
                </a:lnTo>
                <a:lnTo>
                  <a:pt x="0" y="1729"/>
                </a:lnTo>
                <a:lnTo>
                  <a:pt x="2" y="1703"/>
                </a:lnTo>
                <a:lnTo>
                  <a:pt x="10" y="1679"/>
                </a:lnTo>
                <a:lnTo>
                  <a:pt x="22" y="1656"/>
                </a:lnTo>
                <a:lnTo>
                  <a:pt x="37" y="1637"/>
                </a:lnTo>
                <a:lnTo>
                  <a:pt x="57" y="1622"/>
                </a:lnTo>
                <a:lnTo>
                  <a:pt x="79" y="1610"/>
                </a:lnTo>
                <a:lnTo>
                  <a:pt x="103" y="1603"/>
                </a:lnTo>
                <a:lnTo>
                  <a:pt x="130" y="1600"/>
                </a:lnTo>
                <a:close/>
                <a:moveTo>
                  <a:pt x="2938" y="1470"/>
                </a:moveTo>
                <a:lnTo>
                  <a:pt x="2976" y="1473"/>
                </a:lnTo>
                <a:lnTo>
                  <a:pt x="3013" y="1481"/>
                </a:lnTo>
                <a:lnTo>
                  <a:pt x="3047" y="1494"/>
                </a:lnTo>
                <a:lnTo>
                  <a:pt x="3079" y="1512"/>
                </a:lnTo>
                <a:lnTo>
                  <a:pt x="3108" y="1534"/>
                </a:lnTo>
                <a:lnTo>
                  <a:pt x="3133" y="1559"/>
                </a:lnTo>
                <a:lnTo>
                  <a:pt x="3155" y="1587"/>
                </a:lnTo>
                <a:lnTo>
                  <a:pt x="3173" y="1620"/>
                </a:lnTo>
                <a:lnTo>
                  <a:pt x="3186" y="1654"/>
                </a:lnTo>
                <a:lnTo>
                  <a:pt x="3194" y="1691"/>
                </a:lnTo>
                <a:lnTo>
                  <a:pt x="3197" y="1729"/>
                </a:lnTo>
                <a:lnTo>
                  <a:pt x="3194" y="1768"/>
                </a:lnTo>
                <a:lnTo>
                  <a:pt x="3186" y="1804"/>
                </a:lnTo>
                <a:lnTo>
                  <a:pt x="3173" y="1839"/>
                </a:lnTo>
                <a:lnTo>
                  <a:pt x="3155" y="1870"/>
                </a:lnTo>
                <a:lnTo>
                  <a:pt x="3133" y="1900"/>
                </a:lnTo>
                <a:lnTo>
                  <a:pt x="3108" y="1925"/>
                </a:lnTo>
                <a:lnTo>
                  <a:pt x="3079" y="1947"/>
                </a:lnTo>
                <a:lnTo>
                  <a:pt x="3047" y="1964"/>
                </a:lnTo>
                <a:lnTo>
                  <a:pt x="3013" y="1978"/>
                </a:lnTo>
                <a:lnTo>
                  <a:pt x="2976" y="1986"/>
                </a:lnTo>
                <a:lnTo>
                  <a:pt x="2938" y="1989"/>
                </a:lnTo>
                <a:lnTo>
                  <a:pt x="2899" y="1986"/>
                </a:lnTo>
                <a:lnTo>
                  <a:pt x="2863" y="1978"/>
                </a:lnTo>
                <a:lnTo>
                  <a:pt x="2828" y="1964"/>
                </a:lnTo>
                <a:lnTo>
                  <a:pt x="2797" y="1947"/>
                </a:lnTo>
                <a:lnTo>
                  <a:pt x="2768" y="1925"/>
                </a:lnTo>
                <a:lnTo>
                  <a:pt x="2742" y="1900"/>
                </a:lnTo>
                <a:lnTo>
                  <a:pt x="2720" y="1870"/>
                </a:lnTo>
                <a:lnTo>
                  <a:pt x="2703" y="1839"/>
                </a:lnTo>
                <a:lnTo>
                  <a:pt x="2690" y="1804"/>
                </a:lnTo>
                <a:lnTo>
                  <a:pt x="2682" y="1768"/>
                </a:lnTo>
                <a:lnTo>
                  <a:pt x="2679" y="1729"/>
                </a:lnTo>
                <a:lnTo>
                  <a:pt x="2682" y="1691"/>
                </a:lnTo>
                <a:lnTo>
                  <a:pt x="2690" y="1654"/>
                </a:lnTo>
                <a:lnTo>
                  <a:pt x="2703" y="1620"/>
                </a:lnTo>
                <a:lnTo>
                  <a:pt x="2720" y="1589"/>
                </a:lnTo>
                <a:lnTo>
                  <a:pt x="2742" y="1559"/>
                </a:lnTo>
                <a:lnTo>
                  <a:pt x="2768" y="1534"/>
                </a:lnTo>
                <a:lnTo>
                  <a:pt x="2797" y="1512"/>
                </a:lnTo>
                <a:lnTo>
                  <a:pt x="2828" y="1494"/>
                </a:lnTo>
                <a:lnTo>
                  <a:pt x="2863" y="1481"/>
                </a:lnTo>
                <a:lnTo>
                  <a:pt x="2899" y="1473"/>
                </a:lnTo>
                <a:lnTo>
                  <a:pt x="2938" y="1470"/>
                </a:lnTo>
                <a:close/>
                <a:moveTo>
                  <a:pt x="310" y="919"/>
                </a:moveTo>
                <a:lnTo>
                  <a:pt x="331" y="920"/>
                </a:lnTo>
                <a:lnTo>
                  <a:pt x="351" y="924"/>
                </a:lnTo>
                <a:lnTo>
                  <a:pt x="372" y="933"/>
                </a:lnTo>
                <a:lnTo>
                  <a:pt x="389" y="946"/>
                </a:lnTo>
                <a:lnTo>
                  <a:pt x="404" y="961"/>
                </a:lnTo>
                <a:lnTo>
                  <a:pt x="414" y="980"/>
                </a:lnTo>
                <a:lnTo>
                  <a:pt x="421" y="999"/>
                </a:lnTo>
                <a:lnTo>
                  <a:pt x="425" y="1019"/>
                </a:lnTo>
                <a:lnTo>
                  <a:pt x="424" y="1040"/>
                </a:lnTo>
                <a:lnTo>
                  <a:pt x="420" y="1061"/>
                </a:lnTo>
                <a:lnTo>
                  <a:pt x="411" y="1081"/>
                </a:lnTo>
                <a:lnTo>
                  <a:pt x="398" y="1098"/>
                </a:lnTo>
                <a:lnTo>
                  <a:pt x="383" y="1113"/>
                </a:lnTo>
                <a:lnTo>
                  <a:pt x="365" y="1124"/>
                </a:lnTo>
                <a:lnTo>
                  <a:pt x="345" y="1131"/>
                </a:lnTo>
                <a:lnTo>
                  <a:pt x="325" y="1135"/>
                </a:lnTo>
                <a:lnTo>
                  <a:pt x="304" y="1134"/>
                </a:lnTo>
                <a:lnTo>
                  <a:pt x="284" y="1130"/>
                </a:lnTo>
                <a:lnTo>
                  <a:pt x="263" y="1120"/>
                </a:lnTo>
                <a:lnTo>
                  <a:pt x="246" y="1107"/>
                </a:lnTo>
                <a:lnTo>
                  <a:pt x="231" y="1092"/>
                </a:lnTo>
                <a:lnTo>
                  <a:pt x="221" y="1074"/>
                </a:lnTo>
                <a:lnTo>
                  <a:pt x="214" y="1055"/>
                </a:lnTo>
                <a:lnTo>
                  <a:pt x="210" y="1034"/>
                </a:lnTo>
                <a:lnTo>
                  <a:pt x="211" y="1013"/>
                </a:lnTo>
                <a:lnTo>
                  <a:pt x="215" y="993"/>
                </a:lnTo>
                <a:lnTo>
                  <a:pt x="224" y="973"/>
                </a:lnTo>
                <a:lnTo>
                  <a:pt x="237" y="955"/>
                </a:lnTo>
                <a:lnTo>
                  <a:pt x="252" y="940"/>
                </a:lnTo>
                <a:lnTo>
                  <a:pt x="270" y="930"/>
                </a:lnTo>
                <a:lnTo>
                  <a:pt x="290" y="923"/>
                </a:lnTo>
                <a:lnTo>
                  <a:pt x="310" y="919"/>
                </a:lnTo>
                <a:close/>
                <a:moveTo>
                  <a:pt x="1426" y="865"/>
                </a:moveTo>
                <a:lnTo>
                  <a:pt x="1642" y="865"/>
                </a:lnTo>
                <a:lnTo>
                  <a:pt x="1642" y="1792"/>
                </a:lnTo>
                <a:lnTo>
                  <a:pt x="840" y="2255"/>
                </a:lnTo>
                <a:lnTo>
                  <a:pt x="731" y="2068"/>
                </a:lnTo>
                <a:lnTo>
                  <a:pt x="1426" y="1667"/>
                </a:lnTo>
                <a:lnTo>
                  <a:pt x="1426" y="865"/>
                </a:lnTo>
                <a:close/>
                <a:moveTo>
                  <a:pt x="2751" y="746"/>
                </a:moveTo>
                <a:lnTo>
                  <a:pt x="2787" y="749"/>
                </a:lnTo>
                <a:lnTo>
                  <a:pt x="2822" y="756"/>
                </a:lnTo>
                <a:lnTo>
                  <a:pt x="2857" y="767"/>
                </a:lnTo>
                <a:lnTo>
                  <a:pt x="2889" y="783"/>
                </a:lnTo>
                <a:lnTo>
                  <a:pt x="2919" y="802"/>
                </a:lnTo>
                <a:lnTo>
                  <a:pt x="2947" y="827"/>
                </a:lnTo>
                <a:lnTo>
                  <a:pt x="2971" y="855"/>
                </a:lnTo>
                <a:lnTo>
                  <a:pt x="2993" y="886"/>
                </a:lnTo>
                <a:lnTo>
                  <a:pt x="3010" y="921"/>
                </a:lnTo>
                <a:lnTo>
                  <a:pt x="3022" y="956"/>
                </a:lnTo>
                <a:lnTo>
                  <a:pt x="3029" y="992"/>
                </a:lnTo>
                <a:lnTo>
                  <a:pt x="3031" y="1028"/>
                </a:lnTo>
                <a:lnTo>
                  <a:pt x="3028" y="1064"/>
                </a:lnTo>
                <a:lnTo>
                  <a:pt x="3021" y="1099"/>
                </a:lnTo>
                <a:lnTo>
                  <a:pt x="3010" y="1134"/>
                </a:lnTo>
                <a:lnTo>
                  <a:pt x="2993" y="1166"/>
                </a:lnTo>
                <a:lnTo>
                  <a:pt x="2974" y="1196"/>
                </a:lnTo>
                <a:lnTo>
                  <a:pt x="2950" y="1224"/>
                </a:lnTo>
                <a:lnTo>
                  <a:pt x="2922" y="1249"/>
                </a:lnTo>
                <a:lnTo>
                  <a:pt x="2890" y="1270"/>
                </a:lnTo>
                <a:lnTo>
                  <a:pt x="2856" y="1287"/>
                </a:lnTo>
                <a:lnTo>
                  <a:pt x="2820" y="1299"/>
                </a:lnTo>
                <a:lnTo>
                  <a:pt x="2785" y="1306"/>
                </a:lnTo>
                <a:lnTo>
                  <a:pt x="2748" y="1308"/>
                </a:lnTo>
                <a:lnTo>
                  <a:pt x="2712" y="1305"/>
                </a:lnTo>
                <a:lnTo>
                  <a:pt x="2677" y="1298"/>
                </a:lnTo>
                <a:lnTo>
                  <a:pt x="2643" y="1287"/>
                </a:lnTo>
                <a:lnTo>
                  <a:pt x="2611" y="1271"/>
                </a:lnTo>
                <a:lnTo>
                  <a:pt x="2580" y="1251"/>
                </a:lnTo>
                <a:lnTo>
                  <a:pt x="2553" y="1227"/>
                </a:lnTo>
                <a:lnTo>
                  <a:pt x="2528" y="1199"/>
                </a:lnTo>
                <a:lnTo>
                  <a:pt x="2506" y="1167"/>
                </a:lnTo>
                <a:lnTo>
                  <a:pt x="2490" y="1134"/>
                </a:lnTo>
                <a:lnTo>
                  <a:pt x="2478" y="1098"/>
                </a:lnTo>
                <a:lnTo>
                  <a:pt x="2471" y="1062"/>
                </a:lnTo>
                <a:lnTo>
                  <a:pt x="2469" y="1025"/>
                </a:lnTo>
                <a:lnTo>
                  <a:pt x="2471" y="990"/>
                </a:lnTo>
                <a:lnTo>
                  <a:pt x="2478" y="954"/>
                </a:lnTo>
                <a:lnTo>
                  <a:pt x="2490" y="920"/>
                </a:lnTo>
                <a:lnTo>
                  <a:pt x="2505" y="887"/>
                </a:lnTo>
                <a:lnTo>
                  <a:pt x="2526" y="857"/>
                </a:lnTo>
                <a:lnTo>
                  <a:pt x="2550" y="830"/>
                </a:lnTo>
                <a:lnTo>
                  <a:pt x="2577" y="805"/>
                </a:lnTo>
                <a:lnTo>
                  <a:pt x="2609" y="784"/>
                </a:lnTo>
                <a:lnTo>
                  <a:pt x="2643" y="767"/>
                </a:lnTo>
                <a:lnTo>
                  <a:pt x="2679" y="755"/>
                </a:lnTo>
                <a:lnTo>
                  <a:pt x="2715" y="748"/>
                </a:lnTo>
                <a:lnTo>
                  <a:pt x="2751" y="746"/>
                </a:lnTo>
                <a:close/>
                <a:moveTo>
                  <a:pt x="825" y="427"/>
                </a:moveTo>
                <a:lnTo>
                  <a:pt x="845" y="428"/>
                </a:lnTo>
                <a:lnTo>
                  <a:pt x="863" y="433"/>
                </a:lnTo>
                <a:lnTo>
                  <a:pt x="880" y="441"/>
                </a:lnTo>
                <a:lnTo>
                  <a:pt x="894" y="454"/>
                </a:lnTo>
                <a:lnTo>
                  <a:pt x="906" y="469"/>
                </a:lnTo>
                <a:lnTo>
                  <a:pt x="914" y="487"/>
                </a:lnTo>
                <a:lnTo>
                  <a:pt x="917" y="507"/>
                </a:lnTo>
                <a:lnTo>
                  <a:pt x="916" y="526"/>
                </a:lnTo>
                <a:lnTo>
                  <a:pt x="912" y="544"/>
                </a:lnTo>
                <a:lnTo>
                  <a:pt x="903" y="561"/>
                </a:lnTo>
                <a:lnTo>
                  <a:pt x="891" y="575"/>
                </a:lnTo>
                <a:lnTo>
                  <a:pt x="875" y="588"/>
                </a:lnTo>
                <a:lnTo>
                  <a:pt x="857" y="596"/>
                </a:lnTo>
                <a:lnTo>
                  <a:pt x="837" y="599"/>
                </a:lnTo>
                <a:lnTo>
                  <a:pt x="818" y="598"/>
                </a:lnTo>
                <a:lnTo>
                  <a:pt x="800" y="593"/>
                </a:lnTo>
                <a:lnTo>
                  <a:pt x="783" y="585"/>
                </a:lnTo>
                <a:lnTo>
                  <a:pt x="769" y="571"/>
                </a:lnTo>
                <a:lnTo>
                  <a:pt x="756" y="556"/>
                </a:lnTo>
                <a:lnTo>
                  <a:pt x="748" y="538"/>
                </a:lnTo>
                <a:lnTo>
                  <a:pt x="745" y="519"/>
                </a:lnTo>
                <a:lnTo>
                  <a:pt x="746" y="499"/>
                </a:lnTo>
                <a:lnTo>
                  <a:pt x="751" y="481"/>
                </a:lnTo>
                <a:lnTo>
                  <a:pt x="759" y="464"/>
                </a:lnTo>
                <a:lnTo>
                  <a:pt x="773" y="450"/>
                </a:lnTo>
                <a:lnTo>
                  <a:pt x="788" y="438"/>
                </a:lnTo>
                <a:lnTo>
                  <a:pt x="806" y="430"/>
                </a:lnTo>
                <a:lnTo>
                  <a:pt x="825" y="427"/>
                </a:lnTo>
                <a:close/>
                <a:moveTo>
                  <a:pt x="2246" y="211"/>
                </a:moveTo>
                <a:lnTo>
                  <a:pt x="2282" y="214"/>
                </a:lnTo>
                <a:lnTo>
                  <a:pt x="2318" y="222"/>
                </a:lnTo>
                <a:lnTo>
                  <a:pt x="2353" y="234"/>
                </a:lnTo>
                <a:lnTo>
                  <a:pt x="2387" y="250"/>
                </a:lnTo>
                <a:lnTo>
                  <a:pt x="2418" y="272"/>
                </a:lnTo>
                <a:lnTo>
                  <a:pt x="2447" y="296"/>
                </a:lnTo>
                <a:lnTo>
                  <a:pt x="2471" y="323"/>
                </a:lnTo>
                <a:lnTo>
                  <a:pt x="2492" y="353"/>
                </a:lnTo>
                <a:lnTo>
                  <a:pt x="2509" y="384"/>
                </a:lnTo>
                <a:lnTo>
                  <a:pt x="2523" y="417"/>
                </a:lnTo>
                <a:lnTo>
                  <a:pt x="2532" y="452"/>
                </a:lnTo>
                <a:lnTo>
                  <a:pt x="2537" y="487"/>
                </a:lnTo>
                <a:lnTo>
                  <a:pt x="2538" y="523"/>
                </a:lnTo>
                <a:lnTo>
                  <a:pt x="2535" y="559"/>
                </a:lnTo>
                <a:lnTo>
                  <a:pt x="2527" y="595"/>
                </a:lnTo>
                <a:lnTo>
                  <a:pt x="2514" y="630"/>
                </a:lnTo>
                <a:lnTo>
                  <a:pt x="2497" y="664"/>
                </a:lnTo>
                <a:lnTo>
                  <a:pt x="2477" y="696"/>
                </a:lnTo>
                <a:lnTo>
                  <a:pt x="2453" y="723"/>
                </a:lnTo>
                <a:lnTo>
                  <a:pt x="2425" y="749"/>
                </a:lnTo>
                <a:lnTo>
                  <a:pt x="2396" y="769"/>
                </a:lnTo>
                <a:lnTo>
                  <a:pt x="2365" y="786"/>
                </a:lnTo>
                <a:lnTo>
                  <a:pt x="2331" y="799"/>
                </a:lnTo>
                <a:lnTo>
                  <a:pt x="2297" y="808"/>
                </a:lnTo>
                <a:lnTo>
                  <a:pt x="2261" y="815"/>
                </a:lnTo>
                <a:lnTo>
                  <a:pt x="2225" y="816"/>
                </a:lnTo>
                <a:lnTo>
                  <a:pt x="2189" y="812"/>
                </a:lnTo>
                <a:lnTo>
                  <a:pt x="2154" y="804"/>
                </a:lnTo>
                <a:lnTo>
                  <a:pt x="2118" y="791"/>
                </a:lnTo>
                <a:lnTo>
                  <a:pt x="2084" y="775"/>
                </a:lnTo>
                <a:lnTo>
                  <a:pt x="2053" y="754"/>
                </a:lnTo>
                <a:lnTo>
                  <a:pt x="2024" y="729"/>
                </a:lnTo>
                <a:lnTo>
                  <a:pt x="2000" y="702"/>
                </a:lnTo>
                <a:lnTo>
                  <a:pt x="1979" y="673"/>
                </a:lnTo>
                <a:lnTo>
                  <a:pt x="1962" y="641"/>
                </a:lnTo>
                <a:lnTo>
                  <a:pt x="1948" y="608"/>
                </a:lnTo>
                <a:lnTo>
                  <a:pt x="1939" y="573"/>
                </a:lnTo>
                <a:lnTo>
                  <a:pt x="1934" y="538"/>
                </a:lnTo>
                <a:lnTo>
                  <a:pt x="1933" y="503"/>
                </a:lnTo>
                <a:lnTo>
                  <a:pt x="1937" y="466"/>
                </a:lnTo>
                <a:lnTo>
                  <a:pt x="1944" y="431"/>
                </a:lnTo>
                <a:lnTo>
                  <a:pt x="1957" y="395"/>
                </a:lnTo>
                <a:lnTo>
                  <a:pt x="1974" y="362"/>
                </a:lnTo>
                <a:lnTo>
                  <a:pt x="1995" y="329"/>
                </a:lnTo>
                <a:lnTo>
                  <a:pt x="2019" y="302"/>
                </a:lnTo>
                <a:lnTo>
                  <a:pt x="2046" y="277"/>
                </a:lnTo>
                <a:lnTo>
                  <a:pt x="2076" y="256"/>
                </a:lnTo>
                <a:lnTo>
                  <a:pt x="2107" y="239"/>
                </a:lnTo>
                <a:lnTo>
                  <a:pt x="2140" y="226"/>
                </a:lnTo>
                <a:lnTo>
                  <a:pt x="2174" y="217"/>
                </a:lnTo>
                <a:lnTo>
                  <a:pt x="2210" y="211"/>
                </a:lnTo>
                <a:lnTo>
                  <a:pt x="2246" y="211"/>
                </a:lnTo>
                <a:close/>
                <a:moveTo>
                  <a:pt x="1533" y="0"/>
                </a:moveTo>
                <a:lnTo>
                  <a:pt x="1533" y="0"/>
                </a:lnTo>
                <a:lnTo>
                  <a:pt x="1578" y="3"/>
                </a:lnTo>
                <a:lnTo>
                  <a:pt x="1619" y="12"/>
                </a:lnTo>
                <a:lnTo>
                  <a:pt x="1660" y="25"/>
                </a:lnTo>
                <a:lnTo>
                  <a:pt x="1697" y="45"/>
                </a:lnTo>
                <a:lnTo>
                  <a:pt x="1732" y="68"/>
                </a:lnTo>
                <a:lnTo>
                  <a:pt x="1763" y="95"/>
                </a:lnTo>
                <a:lnTo>
                  <a:pt x="1790" y="127"/>
                </a:lnTo>
                <a:lnTo>
                  <a:pt x="1814" y="161"/>
                </a:lnTo>
                <a:lnTo>
                  <a:pt x="1832" y="199"/>
                </a:lnTo>
                <a:lnTo>
                  <a:pt x="1846" y="238"/>
                </a:lnTo>
                <a:lnTo>
                  <a:pt x="1854" y="281"/>
                </a:lnTo>
                <a:lnTo>
                  <a:pt x="1857" y="324"/>
                </a:lnTo>
                <a:lnTo>
                  <a:pt x="1854" y="369"/>
                </a:lnTo>
                <a:lnTo>
                  <a:pt x="1846" y="410"/>
                </a:lnTo>
                <a:lnTo>
                  <a:pt x="1832" y="451"/>
                </a:lnTo>
                <a:lnTo>
                  <a:pt x="1814" y="488"/>
                </a:lnTo>
                <a:lnTo>
                  <a:pt x="1790" y="523"/>
                </a:lnTo>
                <a:lnTo>
                  <a:pt x="1763" y="554"/>
                </a:lnTo>
                <a:lnTo>
                  <a:pt x="1732" y="582"/>
                </a:lnTo>
                <a:lnTo>
                  <a:pt x="1697" y="605"/>
                </a:lnTo>
                <a:lnTo>
                  <a:pt x="1660" y="623"/>
                </a:lnTo>
                <a:lnTo>
                  <a:pt x="1619" y="637"/>
                </a:lnTo>
                <a:lnTo>
                  <a:pt x="1578" y="645"/>
                </a:lnTo>
                <a:lnTo>
                  <a:pt x="1533" y="648"/>
                </a:lnTo>
                <a:lnTo>
                  <a:pt x="1490" y="645"/>
                </a:lnTo>
                <a:lnTo>
                  <a:pt x="1447" y="637"/>
                </a:lnTo>
                <a:lnTo>
                  <a:pt x="1408" y="623"/>
                </a:lnTo>
                <a:lnTo>
                  <a:pt x="1370" y="605"/>
                </a:lnTo>
                <a:lnTo>
                  <a:pt x="1336" y="582"/>
                </a:lnTo>
                <a:lnTo>
                  <a:pt x="1304" y="554"/>
                </a:lnTo>
                <a:lnTo>
                  <a:pt x="1277" y="523"/>
                </a:lnTo>
                <a:lnTo>
                  <a:pt x="1254" y="488"/>
                </a:lnTo>
                <a:lnTo>
                  <a:pt x="1235" y="451"/>
                </a:lnTo>
                <a:lnTo>
                  <a:pt x="1221" y="410"/>
                </a:lnTo>
                <a:lnTo>
                  <a:pt x="1212" y="369"/>
                </a:lnTo>
                <a:lnTo>
                  <a:pt x="1209" y="324"/>
                </a:lnTo>
                <a:lnTo>
                  <a:pt x="1212" y="281"/>
                </a:lnTo>
                <a:lnTo>
                  <a:pt x="1221" y="238"/>
                </a:lnTo>
                <a:lnTo>
                  <a:pt x="1235" y="199"/>
                </a:lnTo>
                <a:lnTo>
                  <a:pt x="1254" y="161"/>
                </a:lnTo>
                <a:lnTo>
                  <a:pt x="1277" y="127"/>
                </a:lnTo>
                <a:lnTo>
                  <a:pt x="1304" y="95"/>
                </a:lnTo>
                <a:lnTo>
                  <a:pt x="1336" y="68"/>
                </a:lnTo>
                <a:lnTo>
                  <a:pt x="1370" y="45"/>
                </a:lnTo>
                <a:lnTo>
                  <a:pt x="1408" y="25"/>
                </a:lnTo>
                <a:lnTo>
                  <a:pt x="1447" y="12"/>
                </a:lnTo>
                <a:lnTo>
                  <a:pt x="1490" y="3"/>
                </a:lnTo>
                <a:lnTo>
                  <a:pt x="1533"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grpSp>
        <p:nvGrpSpPr>
          <p:cNvPr id="80" name="Group 79"/>
          <p:cNvGrpSpPr/>
          <p:nvPr/>
        </p:nvGrpSpPr>
        <p:grpSpPr>
          <a:xfrm>
            <a:off x="5767731" y="2441422"/>
            <a:ext cx="468613" cy="465050"/>
            <a:chOff x="-169863" y="5010151"/>
            <a:chExt cx="1346200" cy="1350962"/>
          </a:xfrm>
          <a:solidFill>
            <a:schemeClr val="accent2"/>
          </a:solidFill>
        </p:grpSpPr>
        <p:sp>
          <p:nvSpPr>
            <p:cNvPr id="76" name="Freeform 23"/>
            <p:cNvSpPr>
              <a:spLocks/>
            </p:cNvSpPr>
            <p:nvPr/>
          </p:nvSpPr>
          <p:spPr bwMode="auto">
            <a:xfrm>
              <a:off x="-153988" y="5099051"/>
              <a:ext cx="560388" cy="550863"/>
            </a:xfrm>
            <a:custGeom>
              <a:avLst/>
              <a:gdLst>
                <a:gd name="T0" fmla="*/ 787 w 1410"/>
                <a:gd name="T1" fmla="*/ 4 h 1386"/>
                <a:gd name="T2" fmla="*/ 915 w 1410"/>
                <a:gd name="T3" fmla="*/ 31 h 1386"/>
                <a:gd name="T4" fmla="*/ 1033 w 1410"/>
                <a:gd name="T5" fmla="*/ 79 h 1386"/>
                <a:gd name="T6" fmla="*/ 1140 w 1410"/>
                <a:gd name="T7" fmla="*/ 148 h 1386"/>
                <a:gd name="T8" fmla="*/ 1232 w 1410"/>
                <a:gd name="T9" fmla="*/ 234 h 1386"/>
                <a:gd name="T10" fmla="*/ 1307 w 1410"/>
                <a:gd name="T11" fmla="*/ 334 h 1386"/>
                <a:gd name="T12" fmla="*/ 1364 w 1410"/>
                <a:gd name="T13" fmla="*/ 448 h 1386"/>
                <a:gd name="T14" fmla="*/ 1401 w 1410"/>
                <a:gd name="T15" fmla="*/ 572 h 1386"/>
                <a:gd name="T16" fmla="*/ 1345 w 1410"/>
                <a:gd name="T17" fmla="*/ 653 h 1386"/>
                <a:gd name="T18" fmla="*/ 1204 w 1410"/>
                <a:gd name="T19" fmla="*/ 700 h 1386"/>
                <a:gd name="T20" fmla="*/ 1059 w 1410"/>
                <a:gd name="T21" fmla="*/ 770 h 1386"/>
                <a:gd name="T22" fmla="*/ 923 w 1410"/>
                <a:gd name="T23" fmla="*/ 858 h 1386"/>
                <a:gd name="T24" fmla="*/ 799 w 1410"/>
                <a:gd name="T25" fmla="*/ 966 h 1386"/>
                <a:gd name="T26" fmla="*/ 690 w 1410"/>
                <a:gd name="T27" fmla="*/ 1088 h 1386"/>
                <a:gd name="T28" fmla="*/ 599 w 1410"/>
                <a:gd name="T29" fmla="*/ 1223 h 1386"/>
                <a:gd name="T30" fmla="*/ 544 w 1410"/>
                <a:gd name="T31" fmla="*/ 1331 h 1386"/>
                <a:gd name="T32" fmla="*/ 460 w 1410"/>
                <a:gd name="T33" fmla="*/ 1367 h 1386"/>
                <a:gd name="T34" fmla="*/ 348 w 1410"/>
                <a:gd name="T35" fmla="*/ 1313 h 1386"/>
                <a:gd name="T36" fmla="*/ 249 w 1410"/>
                <a:gd name="T37" fmla="*/ 1243 h 1386"/>
                <a:gd name="T38" fmla="*/ 163 w 1410"/>
                <a:gd name="T39" fmla="*/ 1156 h 1386"/>
                <a:gd name="T40" fmla="*/ 94 w 1410"/>
                <a:gd name="T41" fmla="*/ 1056 h 1386"/>
                <a:gd name="T42" fmla="*/ 42 w 1410"/>
                <a:gd name="T43" fmla="*/ 944 h 1386"/>
                <a:gd name="T44" fmla="*/ 10 w 1410"/>
                <a:gd name="T45" fmla="*/ 822 h 1386"/>
                <a:gd name="T46" fmla="*/ 0 w 1410"/>
                <a:gd name="T47" fmla="*/ 693 h 1386"/>
                <a:gd name="T48" fmla="*/ 16 w 1410"/>
                <a:gd name="T49" fmla="*/ 559 h 1386"/>
                <a:gd name="T50" fmla="*/ 54 w 1410"/>
                <a:gd name="T51" fmla="*/ 435 h 1386"/>
                <a:gd name="T52" fmla="*/ 114 w 1410"/>
                <a:gd name="T53" fmla="*/ 321 h 1386"/>
                <a:gd name="T54" fmla="*/ 194 w 1410"/>
                <a:gd name="T55" fmla="*/ 220 h 1386"/>
                <a:gd name="T56" fmla="*/ 289 w 1410"/>
                <a:gd name="T57" fmla="*/ 136 h 1386"/>
                <a:gd name="T58" fmla="*/ 399 w 1410"/>
                <a:gd name="T59" fmla="*/ 70 h 1386"/>
                <a:gd name="T60" fmla="*/ 520 w 1410"/>
                <a:gd name="T61" fmla="*/ 25 h 1386"/>
                <a:gd name="T62" fmla="*/ 651 w 1410"/>
                <a:gd name="T63" fmla="*/ 2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0" h="1386">
                  <a:moveTo>
                    <a:pt x="719" y="0"/>
                  </a:moveTo>
                  <a:lnTo>
                    <a:pt x="787" y="4"/>
                  </a:lnTo>
                  <a:lnTo>
                    <a:pt x="852" y="14"/>
                  </a:lnTo>
                  <a:lnTo>
                    <a:pt x="915" y="31"/>
                  </a:lnTo>
                  <a:lnTo>
                    <a:pt x="975" y="53"/>
                  </a:lnTo>
                  <a:lnTo>
                    <a:pt x="1033" y="79"/>
                  </a:lnTo>
                  <a:lnTo>
                    <a:pt x="1088" y="112"/>
                  </a:lnTo>
                  <a:lnTo>
                    <a:pt x="1140" y="148"/>
                  </a:lnTo>
                  <a:lnTo>
                    <a:pt x="1187" y="189"/>
                  </a:lnTo>
                  <a:lnTo>
                    <a:pt x="1232" y="234"/>
                  </a:lnTo>
                  <a:lnTo>
                    <a:pt x="1272" y="282"/>
                  </a:lnTo>
                  <a:lnTo>
                    <a:pt x="1307" y="334"/>
                  </a:lnTo>
                  <a:lnTo>
                    <a:pt x="1339" y="390"/>
                  </a:lnTo>
                  <a:lnTo>
                    <a:pt x="1364" y="448"/>
                  </a:lnTo>
                  <a:lnTo>
                    <a:pt x="1385" y="509"/>
                  </a:lnTo>
                  <a:lnTo>
                    <a:pt x="1401" y="572"/>
                  </a:lnTo>
                  <a:lnTo>
                    <a:pt x="1410" y="637"/>
                  </a:lnTo>
                  <a:lnTo>
                    <a:pt x="1345" y="653"/>
                  </a:lnTo>
                  <a:lnTo>
                    <a:pt x="1279" y="673"/>
                  </a:lnTo>
                  <a:lnTo>
                    <a:pt x="1204" y="700"/>
                  </a:lnTo>
                  <a:lnTo>
                    <a:pt x="1130" y="733"/>
                  </a:lnTo>
                  <a:lnTo>
                    <a:pt x="1059" y="770"/>
                  </a:lnTo>
                  <a:lnTo>
                    <a:pt x="991" y="811"/>
                  </a:lnTo>
                  <a:lnTo>
                    <a:pt x="923" y="858"/>
                  </a:lnTo>
                  <a:lnTo>
                    <a:pt x="859" y="910"/>
                  </a:lnTo>
                  <a:lnTo>
                    <a:pt x="799" y="966"/>
                  </a:lnTo>
                  <a:lnTo>
                    <a:pt x="743" y="1025"/>
                  </a:lnTo>
                  <a:lnTo>
                    <a:pt x="690" y="1088"/>
                  </a:lnTo>
                  <a:lnTo>
                    <a:pt x="643" y="1154"/>
                  </a:lnTo>
                  <a:lnTo>
                    <a:pt x="599" y="1223"/>
                  </a:lnTo>
                  <a:lnTo>
                    <a:pt x="570" y="1276"/>
                  </a:lnTo>
                  <a:lnTo>
                    <a:pt x="544" y="1331"/>
                  </a:lnTo>
                  <a:lnTo>
                    <a:pt x="520" y="1386"/>
                  </a:lnTo>
                  <a:lnTo>
                    <a:pt x="460" y="1367"/>
                  </a:lnTo>
                  <a:lnTo>
                    <a:pt x="403" y="1342"/>
                  </a:lnTo>
                  <a:lnTo>
                    <a:pt x="348" y="1313"/>
                  </a:lnTo>
                  <a:lnTo>
                    <a:pt x="298" y="1280"/>
                  </a:lnTo>
                  <a:lnTo>
                    <a:pt x="249" y="1243"/>
                  </a:lnTo>
                  <a:lnTo>
                    <a:pt x="204" y="1202"/>
                  </a:lnTo>
                  <a:lnTo>
                    <a:pt x="163" y="1156"/>
                  </a:lnTo>
                  <a:lnTo>
                    <a:pt x="127" y="1107"/>
                  </a:lnTo>
                  <a:lnTo>
                    <a:pt x="94" y="1056"/>
                  </a:lnTo>
                  <a:lnTo>
                    <a:pt x="66" y="1001"/>
                  </a:lnTo>
                  <a:lnTo>
                    <a:pt x="42" y="944"/>
                  </a:lnTo>
                  <a:lnTo>
                    <a:pt x="23" y="884"/>
                  </a:lnTo>
                  <a:lnTo>
                    <a:pt x="10" y="822"/>
                  </a:lnTo>
                  <a:lnTo>
                    <a:pt x="2" y="759"/>
                  </a:lnTo>
                  <a:lnTo>
                    <a:pt x="0" y="693"/>
                  </a:lnTo>
                  <a:lnTo>
                    <a:pt x="6" y="625"/>
                  </a:lnTo>
                  <a:lnTo>
                    <a:pt x="16" y="559"/>
                  </a:lnTo>
                  <a:lnTo>
                    <a:pt x="33" y="496"/>
                  </a:lnTo>
                  <a:lnTo>
                    <a:pt x="54" y="435"/>
                  </a:lnTo>
                  <a:lnTo>
                    <a:pt x="82" y="376"/>
                  </a:lnTo>
                  <a:lnTo>
                    <a:pt x="114" y="321"/>
                  </a:lnTo>
                  <a:lnTo>
                    <a:pt x="152" y="269"/>
                  </a:lnTo>
                  <a:lnTo>
                    <a:pt x="194" y="220"/>
                  </a:lnTo>
                  <a:lnTo>
                    <a:pt x="240" y="176"/>
                  </a:lnTo>
                  <a:lnTo>
                    <a:pt x="289" y="136"/>
                  </a:lnTo>
                  <a:lnTo>
                    <a:pt x="342" y="100"/>
                  </a:lnTo>
                  <a:lnTo>
                    <a:pt x="399" y="70"/>
                  </a:lnTo>
                  <a:lnTo>
                    <a:pt x="458" y="44"/>
                  </a:lnTo>
                  <a:lnTo>
                    <a:pt x="520" y="25"/>
                  </a:lnTo>
                  <a:lnTo>
                    <a:pt x="585" y="10"/>
                  </a:lnTo>
                  <a:lnTo>
                    <a:pt x="651" y="2"/>
                  </a:lnTo>
                  <a:lnTo>
                    <a:pt x="7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77" name="Freeform 24"/>
            <p:cNvSpPr>
              <a:spLocks/>
            </p:cNvSpPr>
            <p:nvPr/>
          </p:nvSpPr>
          <p:spPr bwMode="auto">
            <a:xfrm>
              <a:off x="555625" y="5010151"/>
              <a:ext cx="303213" cy="303213"/>
            </a:xfrm>
            <a:custGeom>
              <a:avLst/>
              <a:gdLst>
                <a:gd name="T0" fmla="*/ 383 w 766"/>
                <a:gd name="T1" fmla="*/ 0 h 765"/>
                <a:gd name="T2" fmla="*/ 431 w 766"/>
                <a:gd name="T3" fmla="*/ 3 h 765"/>
                <a:gd name="T4" fmla="*/ 477 w 766"/>
                <a:gd name="T5" fmla="*/ 11 h 765"/>
                <a:gd name="T6" fmla="*/ 522 w 766"/>
                <a:gd name="T7" fmla="*/ 26 h 765"/>
                <a:gd name="T8" fmla="*/ 563 w 766"/>
                <a:gd name="T9" fmla="*/ 45 h 765"/>
                <a:gd name="T10" fmla="*/ 602 w 766"/>
                <a:gd name="T11" fmla="*/ 68 h 765"/>
                <a:gd name="T12" fmla="*/ 638 w 766"/>
                <a:gd name="T13" fmla="*/ 96 h 765"/>
                <a:gd name="T14" fmla="*/ 670 w 766"/>
                <a:gd name="T15" fmla="*/ 128 h 765"/>
                <a:gd name="T16" fmla="*/ 698 w 766"/>
                <a:gd name="T17" fmla="*/ 164 h 765"/>
                <a:gd name="T18" fmla="*/ 722 w 766"/>
                <a:gd name="T19" fmla="*/ 203 h 765"/>
                <a:gd name="T20" fmla="*/ 740 w 766"/>
                <a:gd name="T21" fmla="*/ 244 h 765"/>
                <a:gd name="T22" fmla="*/ 755 w 766"/>
                <a:gd name="T23" fmla="*/ 288 h 765"/>
                <a:gd name="T24" fmla="*/ 763 w 766"/>
                <a:gd name="T25" fmla="*/ 334 h 765"/>
                <a:gd name="T26" fmla="*/ 766 w 766"/>
                <a:gd name="T27" fmla="*/ 383 h 765"/>
                <a:gd name="T28" fmla="*/ 763 w 766"/>
                <a:gd name="T29" fmla="*/ 431 h 765"/>
                <a:gd name="T30" fmla="*/ 755 w 766"/>
                <a:gd name="T31" fmla="*/ 477 h 765"/>
                <a:gd name="T32" fmla="*/ 740 w 766"/>
                <a:gd name="T33" fmla="*/ 521 h 765"/>
                <a:gd name="T34" fmla="*/ 722 w 766"/>
                <a:gd name="T35" fmla="*/ 562 h 765"/>
                <a:gd name="T36" fmla="*/ 698 w 766"/>
                <a:gd name="T37" fmla="*/ 602 h 765"/>
                <a:gd name="T38" fmla="*/ 670 w 766"/>
                <a:gd name="T39" fmla="*/ 637 h 765"/>
                <a:gd name="T40" fmla="*/ 638 w 766"/>
                <a:gd name="T41" fmla="*/ 669 h 765"/>
                <a:gd name="T42" fmla="*/ 602 w 766"/>
                <a:gd name="T43" fmla="*/ 697 h 765"/>
                <a:gd name="T44" fmla="*/ 563 w 766"/>
                <a:gd name="T45" fmla="*/ 721 h 765"/>
                <a:gd name="T46" fmla="*/ 522 w 766"/>
                <a:gd name="T47" fmla="*/ 740 h 765"/>
                <a:gd name="T48" fmla="*/ 477 w 766"/>
                <a:gd name="T49" fmla="*/ 754 h 765"/>
                <a:gd name="T50" fmla="*/ 431 w 766"/>
                <a:gd name="T51" fmla="*/ 763 h 765"/>
                <a:gd name="T52" fmla="*/ 383 w 766"/>
                <a:gd name="T53" fmla="*/ 765 h 765"/>
                <a:gd name="T54" fmla="*/ 336 w 766"/>
                <a:gd name="T55" fmla="*/ 763 h 765"/>
                <a:gd name="T56" fmla="*/ 289 w 766"/>
                <a:gd name="T57" fmla="*/ 754 h 765"/>
                <a:gd name="T58" fmla="*/ 244 w 766"/>
                <a:gd name="T59" fmla="*/ 740 h 765"/>
                <a:gd name="T60" fmla="*/ 203 w 766"/>
                <a:gd name="T61" fmla="*/ 721 h 765"/>
                <a:gd name="T62" fmla="*/ 165 w 766"/>
                <a:gd name="T63" fmla="*/ 697 h 765"/>
                <a:gd name="T64" fmla="*/ 128 w 766"/>
                <a:gd name="T65" fmla="*/ 669 h 765"/>
                <a:gd name="T66" fmla="*/ 97 w 766"/>
                <a:gd name="T67" fmla="*/ 637 h 765"/>
                <a:gd name="T68" fmla="*/ 68 w 766"/>
                <a:gd name="T69" fmla="*/ 602 h 765"/>
                <a:gd name="T70" fmla="*/ 46 w 766"/>
                <a:gd name="T71" fmla="*/ 562 h 765"/>
                <a:gd name="T72" fmla="*/ 26 w 766"/>
                <a:gd name="T73" fmla="*/ 521 h 765"/>
                <a:gd name="T74" fmla="*/ 12 w 766"/>
                <a:gd name="T75" fmla="*/ 477 h 765"/>
                <a:gd name="T76" fmla="*/ 3 w 766"/>
                <a:gd name="T77" fmla="*/ 431 h 765"/>
                <a:gd name="T78" fmla="*/ 0 w 766"/>
                <a:gd name="T79" fmla="*/ 383 h 765"/>
                <a:gd name="T80" fmla="*/ 3 w 766"/>
                <a:gd name="T81" fmla="*/ 334 h 765"/>
                <a:gd name="T82" fmla="*/ 12 w 766"/>
                <a:gd name="T83" fmla="*/ 288 h 765"/>
                <a:gd name="T84" fmla="*/ 26 w 766"/>
                <a:gd name="T85" fmla="*/ 244 h 765"/>
                <a:gd name="T86" fmla="*/ 46 w 766"/>
                <a:gd name="T87" fmla="*/ 203 h 765"/>
                <a:gd name="T88" fmla="*/ 68 w 766"/>
                <a:gd name="T89" fmla="*/ 164 h 765"/>
                <a:gd name="T90" fmla="*/ 97 w 766"/>
                <a:gd name="T91" fmla="*/ 128 h 765"/>
                <a:gd name="T92" fmla="*/ 128 w 766"/>
                <a:gd name="T93" fmla="*/ 96 h 765"/>
                <a:gd name="T94" fmla="*/ 165 w 766"/>
                <a:gd name="T95" fmla="*/ 68 h 765"/>
                <a:gd name="T96" fmla="*/ 203 w 766"/>
                <a:gd name="T97" fmla="*/ 45 h 765"/>
                <a:gd name="T98" fmla="*/ 244 w 766"/>
                <a:gd name="T99" fmla="*/ 26 h 765"/>
                <a:gd name="T100" fmla="*/ 289 w 766"/>
                <a:gd name="T101" fmla="*/ 11 h 765"/>
                <a:gd name="T102" fmla="*/ 336 w 766"/>
                <a:gd name="T103" fmla="*/ 3 h 765"/>
                <a:gd name="T104" fmla="*/ 383 w 766"/>
                <a:gd name="T10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765">
                  <a:moveTo>
                    <a:pt x="383" y="0"/>
                  </a:moveTo>
                  <a:lnTo>
                    <a:pt x="431" y="3"/>
                  </a:lnTo>
                  <a:lnTo>
                    <a:pt x="477" y="11"/>
                  </a:lnTo>
                  <a:lnTo>
                    <a:pt x="522" y="26"/>
                  </a:lnTo>
                  <a:lnTo>
                    <a:pt x="563" y="45"/>
                  </a:lnTo>
                  <a:lnTo>
                    <a:pt x="602" y="68"/>
                  </a:lnTo>
                  <a:lnTo>
                    <a:pt x="638" y="96"/>
                  </a:lnTo>
                  <a:lnTo>
                    <a:pt x="670" y="128"/>
                  </a:lnTo>
                  <a:lnTo>
                    <a:pt x="698" y="164"/>
                  </a:lnTo>
                  <a:lnTo>
                    <a:pt x="722" y="203"/>
                  </a:lnTo>
                  <a:lnTo>
                    <a:pt x="740" y="244"/>
                  </a:lnTo>
                  <a:lnTo>
                    <a:pt x="755" y="288"/>
                  </a:lnTo>
                  <a:lnTo>
                    <a:pt x="763" y="334"/>
                  </a:lnTo>
                  <a:lnTo>
                    <a:pt x="766" y="383"/>
                  </a:lnTo>
                  <a:lnTo>
                    <a:pt x="763" y="431"/>
                  </a:lnTo>
                  <a:lnTo>
                    <a:pt x="755" y="477"/>
                  </a:lnTo>
                  <a:lnTo>
                    <a:pt x="740" y="521"/>
                  </a:lnTo>
                  <a:lnTo>
                    <a:pt x="722" y="562"/>
                  </a:lnTo>
                  <a:lnTo>
                    <a:pt x="698" y="602"/>
                  </a:lnTo>
                  <a:lnTo>
                    <a:pt x="670" y="637"/>
                  </a:lnTo>
                  <a:lnTo>
                    <a:pt x="638" y="669"/>
                  </a:lnTo>
                  <a:lnTo>
                    <a:pt x="602" y="697"/>
                  </a:lnTo>
                  <a:lnTo>
                    <a:pt x="563" y="721"/>
                  </a:lnTo>
                  <a:lnTo>
                    <a:pt x="522" y="740"/>
                  </a:lnTo>
                  <a:lnTo>
                    <a:pt x="477" y="754"/>
                  </a:lnTo>
                  <a:lnTo>
                    <a:pt x="431" y="763"/>
                  </a:lnTo>
                  <a:lnTo>
                    <a:pt x="383" y="765"/>
                  </a:lnTo>
                  <a:lnTo>
                    <a:pt x="336" y="763"/>
                  </a:lnTo>
                  <a:lnTo>
                    <a:pt x="289" y="754"/>
                  </a:lnTo>
                  <a:lnTo>
                    <a:pt x="244" y="740"/>
                  </a:lnTo>
                  <a:lnTo>
                    <a:pt x="203" y="721"/>
                  </a:lnTo>
                  <a:lnTo>
                    <a:pt x="165" y="697"/>
                  </a:lnTo>
                  <a:lnTo>
                    <a:pt x="128" y="669"/>
                  </a:lnTo>
                  <a:lnTo>
                    <a:pt x="97" y="637"/>
                  </a:lnTo>
                  <a:lnTo>
                    <a:pt x="68" y="602"/>
                  </a:lnTo>
                  <a:lnTo>
                    <a:pt x="46" y="562"/>
                  </a:lnTo>
                  <a:lnTo>
                    <a:pt x="26" y="521"/>
                  </a:lnTo>
                  <a:lnTo>
                    <a:pt x="12" y="477"/>
                  </a:lnTo>
                  <a:lnTo>
                    <a:pt x="3" y="431"/>
                  </a:lnTo>
                  <a:lnTo>
                    <a:pt x="0" y="383"/>
                  </a:lnTo>
                  <a:lnTo>
                    <a:pt x="3" y="334"/>
                  </a:lnTo>
                  <a:lnTo>
                    <a:pt x="12" y="288"/>
                  </a:lnTo>
                  <a:lnTo>
                    <a:pt x="26" y="244"/>
                  </a:lnTo>
                  <a:lnTo>
                    <a:pt x="46" y="203"/>
                  </a:lnTo>
                  <a:lnTo>
                    <a:pt x="68" y="164"/>
                  </a:lnTo>
                  <a:lnTo>
                    <a:pt x="97" y="128"/>
                  </a:lnTo>
                  <a:lnTo>
                    <a:pt x="128" y="96"/>
                  </a:lnTo>
                  <a:lnTo>
                    <a:pt x="165" y="68"/>
                  </a:lnTo>
                  <a:lnTo>
                    <a:pt x="203" y="45"/>
                  </a:lnTo>
                  <a:lnTo>
                    <a:pt x="244" y="26"/>
                  </a:lnTo>
                  <a:lnTo>
                    <a:pt x="289" y="11"/>
                  </a:lnTo>
                  <a:lnTo>
                    <a:pt x="336" y="3"/>
                  </a:lnTo>
                  <a:lnTo>
                    <a:pt x="38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78" name="Freeform 25"/>
            <p:cNvSpPr>
              <a:spLocks/>
            </p:cNvSpPr>
            <p:nvPr/>
          </p:nvSpPr>
          <p:spPr bwMode="auto">
            <a:xfrm>
              <a:off x="-169863" y="5294313"/>
              <a:ext cx="1346200" cy="1066800"/>
            </a:xfrm>
            <a:custGeom>
              <a:avLst/>
              <a:gdLst>
                <a:gd name="T0" fmla="*/ 3233 w 3393"/>
                <a:gd name="T1" fmla="*/ 14 h 2689"/>
                <a:gd name="T2" fmla="*/ 3340 w 3393"/>
                <a:gd name="T3" fmla="*/ 81 h 2689"/>
                <a:gd name="T4" fmla="*/ 3392 w 3393"/>
                <a:gd name="T5" fmla="*/ 202 h 2689"/>
                <a:gd name="T6" fmla="*/ 3366 w 3393"/>
                <a:gd name="T7" fmla="*/ 362 h 2689"/>
                <a:gd name="T8" fmla="*/ 3271 w 3393"/>
                <a:gd name="T9" fmla="*/ 554 h 2689"/>
                <a:gd name="T10" fmla="*/ 3117 w 3393"/>
                <a:gd name="T11" fmla="*/ 772 h 2689"/>
                <a:gd name="T12" fmla="*/ 2913 w 3393"/>
                <a:gd name="T13" fmla="*/ 1007 h 2689"/>
                <a:gd name="T14" fmla="*/ 2669 w 3393"/>
                <a:gd name="T15" fmla="*/ 1252 h 2689"/>
                <a:gd name="T16" fmla="*/ 2394 w 3393"/>
                <a:gd name="T17" fmla="*/ 1500 h 2689"/>
                <a:gd name="T18" fmla="*/ 2097 w 3393"/>
                <a:gd name="T19" fmla="*/ 1744 h 2689"/>
                <a:gd name="T20" fmla="*/ 1789 w 3393"/>
                <a:gd name="T21" fmla="*/ 1974 h 2689"/>
                <a:gd name="T22" fmla="*/ 1477 w 3393"/>
                <a:gd name="T23" fmla="*/ 2185 h 2689"/>
                <a:gd name="T24" fmla="*/ 1171 w 3393"/>
                <a:gd name="T25" fmla="*/ 2369 h 2689"/>
                <a:gd name="T26" fmla="*/ 881 w 3393"/>
                <a:gd name="T27" fmla="*/ 2518 h 2689"/>
                <a:gd name="T28" fmla="*/ 617 w 3393"/>
                <a:gd name="T29" fmla="*/ 2625 h 2689"/>
                <a:gd name="T30" fmla="*/ 387 w 3393"/>
                <a:gd name="T31" fmla="*/ 2682 h 2689"/>
                <a:gd name="T32" fmla="*/ 206 w 3393"/>
                <a:gd name="T33" fmla="*/ 2682 h 2689"/>
                <a:gd name="T34" fmla="*/ 77 w 3393"/>
                <a:gd name="T35" fmla="*/ 2623 h 2689"/>
                <a:gd name="T36" fmla="*/ 5 w 3393"/>
                <a:gd name="T37" fmla="*/ 2498 h 2689"/>
                <a:gd name="T38" fmla="*/ 11 w 3393"/>
                <a:gd name="T39" fmla="*/ 2355 h 2689"/>
                <a:gd name="T40" fmla="*/ 74 w 3393"/>
                <a:gd name="T41" fmla="*/ 2214 h 2689"/>
                <a:gd name="T42" fmla="*/ 162 w 3393"/>
                <a:gd name="T43" fmla="*/ 2086 h 2689"/>
                <a:gd name="T44" fmla="*/ 239 w 3393"/>
                <a:gd name="T45" fmla="*/ 2019 h 2689"/>
                <a:gd name="T46" fmla="*/ 327 w 3393"/>
                <a:gd name="T47" fmla="*/ 2020 h 2689"/>
                <a:gd name="T48" fmla="*/ 400 w 3393"/>
                <a:gd name="T49" fmla="*/ 2077 h 2689"/>
                <a:gd name="T50" fmla="*/ 424 w 3393"/>
                <a:gd name="T51" fmla="*/ 2166 h 2689"/>
                <a:gd name="T52" fmla="*/ 371 w 3393"/>
                <a:gd name="T53" fmla="*/ 2265 h 2689"/>
                <a:gd name="T54" fmla="*/ 304 w 3393"/>
                <a:gd name="T55" fmla="*/ 2368 h 2689"/>
                <a:gd name="T56" fmla="*/ 281 w 3393"/>
                <a:gd name="T57" fmla="*/ 2427 h 2689"/>
                <a:gd name="T58" fmla="*/ 380 w 3393"/>
                <a:gd name="T59" fmla="*/ 2421 h 2689"/>
                <a:gd name="T60" fmla="*/ 581 w 3393"/>
                <a:gd name="T61" fmla="*/ 2361 h 2689"/>
                <a:gd name="T62" fmla="*/ 833 w 3393"/>
                <a:gd name="T63" fmla="*/ 2236 h 2689"/>
                <a:gd name="T64" fmla="*/ 879 w 3393"/>
                <a:gd name="T65" fmla="*/ 2052 h 2689"/>
                <a:gd name="T66" fmla="*/ 718 w 3393"/>
                <a:gd name="T67" fmla="*/ 1799 h 2689"/>
                <a:gd name="T68" fmla="*/ 632 w 3393"/>
                <a:gd name="T69" fmla="*/ 1507 h 2689"/>
                <a:gd name="T70" fmla="*/ 631 w 3393"/>
                <a:gd name="T71" fmla="*/ 1207 h 2689"/>
                <a:gd name="T72" fmla="*/ 710 w 3393"/>
                <a:gd name="T73" fmla="*/ 919 h 2689"/>
                <a:gd name="T74" fmla="*/ 850 w 3393"/>
                <a:gd name="T75" fmla="*/ 684 h 2689"/>
                <a:gd name="T76" fmla="*/ 1053 w 3393"/>
                <a:gd name="T77" fmla="*/ 485 h 2689"/>
                <a:gd name="T78" fmla="*/ 1311 w 3393"/>
                <a:gd name="T79" fmla="*/ 340 h 2689"/>
                <a:gd name="T80" fmla="*/ 1619 w 3393"/>
                <a:gd name="T81" fmla="*/ 271 h 2689"/>
                <a:gd name="T82" fmla="*/ 1914 w 3393"/>
                <a:gd name="T83" fmla="*/ 287 h 2689"/>
                <a:gd name="T84" fmla="*/ 2181 w 3393"/>
                <a:gd name="T85" fmla="*/ 376 h 2689"/>
                <a:gd name="T86" fmla="*/ 2419 w 3393"/>
                <a:gd name="T87" fmla="*/ 536 h 2689"/>
                <a:gd name="T88" fmla="*/ 2608 w 3393"/>
                <a:gd name="T89" fmla="*/ 751 h 2689"/>
                <a:gd name="T90" fmla="*/ 2745 w 3393"/>
                <a:gd name="T91" fmla="*/ 804 h 2689"/>
                <a:gd name="T92" fmla="*/ 2883 w 3393"/>
                <a:gd name="T93" fmla="*/ 671 h 2689"/>
                <a:gd name="T94" fmla="*/ 3002 w 3393"/>
                <a:gd name="T95" fmla="*/ 531 h 2689"/>
                <a:gd name="T96" fmla="*/ 3090 w 3393"/>
                <a:gd name="T97" fmla="*/ 404 h 2689"/>
                <a:gd name="T98" fmla="*/ 3136 w 3393"/>
                <a:gd name="T99" fmla="*/ 308 h 2689"/>
                <a:gd name="T100" fmla="*/ 3130 w 3393"/>
                <a:gd name="T101" fmla="*/ 278 h 2689"/>
                <a:gd name="T102" fmla="*/ 3066 w 3393"/>
                <a:gd name="T103" fmla="*/ 286 h 2689"/>
                <a:gd name="T104" fmla="*/ 2944 w 3393"/>
                <a:gd name="T105" fmla="*/ 326 h 2689"/>
                <a:gd name="T106" fmla="*/ 2832 w 3393"/>
                <a:gd name="T107" fmla="*/ 350 h 2689"/>
                <a:gd name="T108" fmla="*/ 2754 w 3393"/>
                <a:gd name="T109" fmla="*/ 303 h 2689"/>
                <a:gd name="T110" fmla="*/ 2718 w 3393"/>
                <a:gd name="T111" fmla="*/ 213 h 2689"/>
                <a:gd name="T112" fmla="*/ 2751 w 3393"/>
                <a:gd name="T113" fmla="*/ 121 h 2689"/>
                <a:gd name="T114" fmla="*/ 2885 w 3393"/>
                <a:gd name="T115" fmla="*/ 53 h 2689"/>
                <a:gd name="T116" fmla="*/ 3086 w 3393"/>
                <a:gd name="T117" fmla="*/ 3 h 2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3" h="2689">
                  <a:moveTo>
                    <a:pt x="3136" y="0"/>
                  </a:moveTo>
                  <a:lnTo>
                    <a:pt x="3169" y="2"/>
                  </a:lnTo>
                  <a:lnTo>
                    <a:pt x="3202" y="6"/>
                  </a:lnTo>
                  <a:lnTo>
                    <a:pt x="3233" y="14"/>
                  </a:lnTo>
                  <a:lnTo>
                    <a:pt x="3262" y="24"/>
                  </a:lnTo>
                  <a:lnTo>
                    <a:pt x="3290" y="39"/>
                  </a:lnTo>
                  <a:lnTo>
                    <a:pt x="3316" y="58"/>
                  </a:lnTo>
                  <a:lnTo>
                    <a:pt x="3340" y="81"/>
                  </a:lnTo>
                  <a:lnTo>
                    <a:pt x="3361" y="108"/>
                  </a:lnTo>
                  <a:lnTo>
                    <a:pt x="3376" y="137"/>
                  </a:lnTo>
                  <a:lnTo>
                    <a:pt x="3387" y="168"/>
                  </a:lnTo>
                  <a:lnTo>
                    <a:pt x="3392" y="202"/>
                  </a:lnTo>
                  <a:lnTo>
                    <a:pt x="3393" y="239"/>
                  </a:lnTo>
                  <a:lnTo>
                    <a:pt x="3388" y="278"/>
                  </a:lnTo>
                  <a:lnTo>
                    <a:pt x="3379" y="318"/>
                  </a:lnTo>
                  <a:lnTo>
                    <a:pt x="3366" y="362"/>
                  </a:lnTo>
                  <a:lnTo>
                    <a:pt x="3348" y="407"/>
                  </a:lnTo>
                  <a:lnTo>
                    <a:pt x="3327" y="454"/>
                  </a:lnTo>
                  <a:lnTo>
                    <a:pt x="3301" y="504"/>
                  </a:lnTo>
                  <a:lnTo>
                    <a:pt x="3271" y="554"/>
                  </a:lnTo>
                  <a:lnTo>
                    <a:pt x="3238" y="606"/>
                  </a:lnTo>
                  <a:lnTo>
                    <a:pt x="3201" y="660"/>
                  </a:lnTo>
                  <a:lnTo>
                    <a:pt x="3161" y="716"/>
                  </a:lnTo>
                  <a:lnTo>
                    <a:pt x="3117" y="772"/>
                  </a:lnTo>
                  <a:lnTo>
                    <a:pt x="3071" y="829"/>
                  </a:lnTo>
                  <a:lnTo>
                    <a:pt x="3021" y="888"/>
                  </a:lnTo>
                  <a:lnTo>
                    <a:pt x="2968" y="947"/>
                  </a:lnTo>
                  <a:lnTo>
                    <a:pt x="2913" y="1007"/>
                  </a:lnTo>
                  <a:lnTo>
                    <a:pt x="2855" y="1068"/>
                  </a:lnTo>
                  <a:lnTo>
                    <a:pt x="2796" y="1129"/>
                  </a:lnTo>
                  <a:lnTo>
                    <a:pt x="2733" y="1190"/>
                  </a:lnTo>
                  <a:lnTo>
                    <a:pt x="2669" y="1252"/>
                  </a:lnTo>
                  <a:lnTo>
                    <a:pt x="2603" y="1314"/>
                  </a:lnTo>
                  <a:lnTo>
                    <a:pt x="2535" y="1376"/>
                  </a:lnTo>
                  <a:lnTo>
                    <a:pt x="2465" y="1438"/>
                  </a:lnTo>
                  <a:lnTo>
                    <a:pt x="2394" y="1500"/>
                  </a:lnTo>
                  <a:lnTo>
                    <a:pt x="2322" y="1561"/>
                  </a:lnTo>
                  <a:lnTo>
                    <a:pt x="2248" y="1623"/>
                  </a:lnTo>
                  <a:lnTo>
                    <a:pt x="2173" y="1684"/>
                  </a:lnTo>
                  <a:lnTo>
                    <a:pt x="2097" y="1744"/>
                  </a:lnTo>
                  <a:lnTo>
                    <a:pt x="2021" y="1803"/>
                  </a:lnTo>
                  <a:lnTo>
                    <a:pt x="1944" y="1861"/>
                  </a:lnTo>
                  <a:lnTo>
                    <a:pt x="1866" y="1918"/>
                  </a:lnTo>
                  <a:lnTo>
                    <a:pt x="1789" y="1974"/>
                  </a:lnTo>
                  <a:lnTo>
                    <a:pt x="1710" y="2029"/>
                  </a:lnTo>
                  <a:lnTo>
                    <a:pt x="1632" y="2082"/>
                  </a:lnTo>
                  <a:lnTo>
                    <a:pt x="1555" y="2135"/>
                  </a:lnTo>
                  <a:lnTo>
                    <a:pt x="1477" y="2185"/>
                  </a:lnTo>
                  <a:lnTo>
                    <a:pt x="1399" y="2234"/>
                  </a:lnTo>
                  <a:lnTo>
                    <a:pt x="1323" y="2281"/>
                  </a:lnTo>
                  <a:lnTo>
                    <a:pt x="1246" y="2325"/>
                  </a:lnTo>
                  <a:lnTo>
                    <a:pt x="1171" y="2369"/>
                  </a:lnTo>
                  <a:lnTo>
                    <a:pt x="1097" y="2409"/>
                  </a:lnTo>
                  <a:lnTo>
                    <a:pt x="1024" y="2449"/>
                  </a:lnTo>
                  <a:lnTo>
                    <a:pt x="952" y="2485"/>
                  </a:lnTo>
                  <a:lnTo>
                    <a:pt x="881" y="2518"/>
                  </a:lnTo>
                  <a:lnTo>
                    <a:pt x="813" y="2549"/>
                  </a:lnTo>
                  <a:lnTo>
                    <a:pt x="746" y="2577"/>
                  </a:lnTo>
                  <a:lnTo>
                    <a:pt x="680" y="2602"/>
                  </a:lnTo>
                  <a:lnTo>
                    <a:pt x="617" y="2625"/>
                  </a:lnTo>
                  <a:lnTo>
                    <a:pt x="556" y="2644"/>
                  </a:lnTo>
                  <a:lnTo>
                    <a:pt x="498" y="2660"/>
                  </a:lnTo>
                  <a:lnTo>
                    <a:pt x="441" y="2672"/>
                  </a:lnTo>
                  <a:lnTo>
                    <a:pt x="387" y="2682"/>
                  </a:lnTo>
                  <a:lnTo>
                    <a:pt x="337" y="2687"/>
                  </a:lnTo>
                  <a:lnTo>
                    <a:pt x="289" y="2689"/>
                  </a:lnTo>
                  <a:lnTo>
                    <a:pt x="245" y="2688"/>
                  </a:lnTo>
                  <a:lnTo>
                    <a:pt x="206" y="2682"/>
                  </a:lnTo>
                  <a:lnTo>
                    <a:pt x="169" y="2673"/>
                  </a:lnTo>
                  <a:lnTo>
                    <a:pt x="135" y="2660"/>
                  </a:lnTo>
                  <a:lnTo>
                    <a:pt x="104" y="2643"/>
                  </a:lnTo>
                  <a:lnTo>
                    <a:pt x="77" y="2623"/>
                  </a:lnTo>
                  <a:lnTo>
                    <a:pt x="53" y="2598"/>
                  </a:lnTo>
                  <a:lnTo>
                    <a:pt x="31" y="2566"/>
                  </a:lnTo>
                  <a:lnTo>
                    <a:pt x="14" y="2532"/>
                  </a:lnTo>
                  <a:lnTo>
                    <a:pt x="5" y="2498"/>
                  </a:lnTo>
                  <a:lnTo>
                    <a:pt x="0" y="2463"/>
                  </a:lnTo>
                  <a:lnTo>
                    <a:pt x="0" y="2428"/>
                  </a:lnTo>
                  <a:lnTo>
                    <a:pt x="4" y="2392"/>
                  </a:lnTo>
                  <a:lnTo>
                    <a:pt x="11" y="2355"/>
                  </a:lnTo>
                  <a:lnTo>
                    <a:pt x="23" y="2319"/>
                  </a:lnTo>
                  <a:lnTo>
                    <a:pt x="37" y="2284"/>
                  </a:lnTo>
                  <a:lnTo>
                    <a:pt x="55" y="2249"/>
                  </a:lnTo>
                  <a:lnTo>
                    <a:pt x="74" y="2214"/>
                  </a:lnTo>
                  <a:lnTo>
                    <a:pt x="94" y="2180"/>
                  </a:lnTo>
                  <a:lnTo>
                    <a:pt x="116" y="2147"/>
                  </a:lnTo>
                  <a:lnTo>
                    <a:pt x="139" y="2116"/>
                  </a:lnTo>
                  <a:lnTo>
                    <a:pt x="162" y="2086"/>
                  </a:lnTo>
                  <a:lnTo>
                    <a:pt x="184" y="2057"/>
                  </a:lnTo>
                  <a:lnTo>
                    <a:pt x="201" y="2041"/>
                  </a:lnTo>
                  <a:lnTo>
                    <a:pt x="219" y="2028"/>
                  </a:lnTo>
                  <a:lnTo>
                    <a:pt x="239" y="2019"/>
                  </a:lnTo>
                  <a:lnTo>
                    <a:pt x="260" y="2014"/>
                  </a:lnTo>
                  <a:lnTo>
                    <a:pt x="282" y="2012"/>
                  </a:lnTo>
                  <a:lnTo>
                    <a:pt x="304" y="2014"/>
                  </a:lnTo>
                  <a:lnTo>
                    <a:pt x="327" y="2020"/>
                  </a:lnTo>
                  <a:lnTo>
                    <a:pt x="348" y="2030"/>
                  </a:lnTo>
                  <a:lnTo>
                    <a:pt x="368" y="2045"/>
                  </a:lnTo>
                  <a:lnTo>
                    <a:pt x="383" y="2059"/>
                  </a:lnTo>
                  <a:lnTo>
                    <a:pt x="400" y="2077"/>
                  </a:lnTo>
                  <a:lnTo>
                    <a:pt x="412" y="2098"/>
                  </a:lnTo>
                  <a:lnTo>
                    <a:pt x="420" y="2119"/>
                  </a:lnTo>
                  <a:lnTo>
                    <a:pt x="424" y="2142"/>
                  </a:lnTo>
                  <a:lnTo>
                    <a:pt x="424" y="2166"/>
                  </a:lnTo>
                  <a:lnTo>
                    <a:pt x="419" y="2189"/>
                  </a:lnTo>
                  <a:lnTo>
                    <a:pt x="410" y="2212"/>
                  </a:lnTo>
                  <a:lnTo>
                    <a:pt x="397" y="2231"/>
                  </a:lnTo>
                  <a:lnTo>
                    <a:pt x="371" y="2265"/>
                  </a:lnTo>
                  <a:lnTo>
                    <a:pt x="349" y="2295"/>
                  </a:lnTo>
                  <a:lnTo>
                    <a:pt x="331" y="2322"/>
                  </a:lnTo>
                  <a:lnTo>
                    <a:pt x="317" y="2347"/>
                  </a:lnTo>
                  <a:lnTo>
                    <a:pt x="304" y="2368"/>
                  </a:lnTo>
                  <a:lnTo>
                    <a:pt x="295" y="2386"/>
                  </a:lnTo>
                  <a:lnTo>
                    <a:pt x="289" y="2402"/>
                  </a:lnTo>
                  <a:lnTo>
                    <a:pt x="284" y="2415"/>
                  </a:lnTo>
                  <a:lnTo>
                    <a:pt x="281" y="2427"/>
                  </a:lnTo>
                  <a:lnTo>
                    <a:pt x="279" y="2435"/>
                  </a:lnTo>
                  <a:lnTo>
                    <a:pt x="307" y="2432"/>
                  </a:lnTo>
                  <a:lnTo>
                    <a:pt x="341" y="2428"/>
                  </a:lnTo>
                  <a:lnTo>
                    <a:pt x="380" y="2421"/>
                  </a:lnTo>
                  <a:lnTo>
                    <a:pt x="425" y="2410"/>
                  </a:lnTo>
                  <a:lnTo>
                    <a:pt x="473" y="2397"/>
                  </a:lnTo>
                  <a:lnTo>
                    <a:pt x="525" y="2380"/>
                  </a:lnTo>
                  <a:lnTo>
                    <a:pt x="581" y="2361"/>
                  </a:lnTo>
                  <a:lnTo>
                    <a:pt x="640" y="2336"/>
                  </a:lnTo>
                  <a:lnTo>
                    <a:pt x="702" y="2307"/>
                  </a:lnTo>
                  <a:lnTo>
                    <a:pt x="766" y="2274"/>
                  </a:lnTo>
                  <a:lnTo>
                    <a:pt x="833" y="2236"/>
                  </a:lnTo>
                  <a:lnTo>
                    <a:pt x="900" y="2193"/>
                  </a:lnTo>
                  <a:lnTo>
                    <a:pt x="968" y="2144"/>
                  </a:lnTo>
                  <a:lnTo>
                    <a:pt x="923" y="2100"/>
                  </a:lnTo>
                  <a:lnTo>
                    <a:pt x="879" y="2052"/>
                  </a:lnTo>
                  <a:lnTo>
                    <a:pt x="839" y="2001"/>
                  </a:lnTo>
                  <a:lnTo>
                    <a:pt x="793" y="1935"/>
                  </a:lnTo>
                  <a:lnTo>
                    <a:pt x="753" y="1868"/>
                  </a:lnTo>
                  <a:lnTo>
                    <a:pt x="718" y="1799"/>
                  </a:lnTo>
                  <a:lnTo>
                    <a:pt x="689" y="1727"/>
                  </a:lnTo>
                  <a:lnTo>
                    <a:pt x="665" y="1655"/>
                  </a:lnTo>
                  <a:lnTo>
                    <a:pt x="645" y="1580"/>
                  </a:lnTo>
                  <a:lnTo>
                    <a:pt x="632" y="1507"/>
                  </a:lnTo>
                  <a:lnTo>
                    <a:pt x="625" y="1431"/>
                  </a:lnTo>
                  <a:lnTo>
                    <a:pt x="621" y="1357"/>
                  </a:lnTo>
                  <a:lnTo>
                    <a:pt x="623" y="1282"/>
                  </a:lnTo>
                  <a:lnTo>
                    <a:pt x="631" y="1207"/>
                  </a:lnTo>
                  <a:lnTo>
                    <a:pt x="643" y="1133"/>
                  </a:lnTo>
                  <a:lnTo>
                    <a:pt x="661" y="1060"/>
                  </a:lnTo>
                  <a:lnTo>
                    <a:pt x="683" y="989"/>
                  </a:lnTo>
                  <a:lnTo>
                    <a:pt x="710" y="919"/>
                  </a:lnTo>
                  <a:lnTo>
                    <a:pt x="739" y="858"/>
                  </a:lnTo>
                  <a:lnTo>
                    <a:pt x="773" y="798"/>
                  </a:lnTo>
                  <a:lnTo>
                    <a:pt x="810" y="740"/>
                  </a:lnTo>
                  <a:lnTo>
                    <a:pt x="850" y="684"/>
                  </a:lnTo>
                  <a:lnTo>
                    <a:pt x="896" y="630"/>
                  </a:lnTo>
                  <a:lnTo>
                    <a:pt x="945" y="578"/>
                  </a:lnTo>
                  <a:lnTo>
                    <a:pt x="996" y="530"/>
                  </a:lnTo>
                  <a:lnTo>
                    <a:pt x="1053" y="485"/>
                  </a:lnTo>
                  <a:lnTo>
                    <a:pt x="1115" y="441"/>
                  </a:lnTo>
                  <a:lnTo>
                    <a:pt x="1179" y="403"/>
                  </a:lnTo>
                  <a:lnTo>
                    <a:pt x="1245" y="369"/>
                  </a:lnTo>
                  <a:lnTo>
                    <a:pt x="1311" y="340"/>
                  </a:lnTo>
                  <a:lnTo>
                    <a:pt x="1380" y="316"/>
                  </a:lnTo>
                  <a:lnTo>
                    <a:pt x="1449" y="298"/>
                  </a:lnTo>
                  <a:lnTo>
                    <a:pt x="1534" y="280"/>
                  </a:lnTo>
                  <a:lnTo>
                    <a:pt x="1619" y="271"/>
                  </a:lnTo>
                  <a:lnTo>
                    <a:pt x="1704" y="266"/>
                  </a:lnTo>
                  <a:lnTo>
                    <a:pt x="1774" y="270"/>
                  </a:lnTo>
                  <a:lnTo>
                    <a:pt x="1845" y="276"/>
                  </a:lnTo>
                  <a:lnTo>
                    <a:pt x="1914" y="287"/>
                  </a:lnTo>
                  <a:lnTo>
                    <a:pt x="1982" y="303"/>
                  </a:lnTo>
                  <a:lnTo>
                    <a:pt x="2050" y="323"/>
                  </a:lnTo>
                  <a:lnTo>
                    <a:pt x="2116" y="348"/>
                  </a:lnTo>
                  <a:lnTo>
                    <a:pt x="2181" y="376"/>
                  </a:lnTo>
                  <a:lnTo>
                    <a:pt x="2243" y="410"/>
                  </a:lnTo>
                  <a:lnTo>
                    <a:pt x="2304" y="448"/>
                  </a:lnTo>
                  <a:lnTo>
                    <a:pt x="2363" y="489"/>
                  </a:lnTo>
                  <a:lnTo>
                    <a:pt x="2419" y="536"/>
                  </a:lnTo>
                  <a:lnTo>
                    <a:pt x="2473" y="585"/>
                  </a:lnTo>
                  <a:lnTo>
                    <a:pt x="2523" y="640"/>
                  </a:lnTo>
                  <a:lnTo>
                    <a:pt x="2571" y="699"/>
                  </a:lnTo>
                  <a:lnTo>
                    <a:pt x="2608" y="751"/>
                  </a:lnTo>
                  <a:lnTo>
                    <a:pt x="2641" y="806"/>
                  </a:lnTo>
                  <a:lnTo>
                    <a:pt x="2671" y="861"/>
                  </a:lnTo>
                  <a:lnTo>
                    <a:pt x="2708" y="833"/>
                  </a:lnTo>
                  <a:lnTo>
                    <a:pt x="2745" y="804"/>
                  </a:lnTo>
                  <a:lnTo>
                    <a:pt x="2781" y="772"/>
                  </a:lnTo>
                  <a:lnTo>
                    <a:pt x="2816" y="740"/>
                  </a:lnTo>
                  <a:lnTo>
                    <a:pt x="2850" y="705"/>
                  </a:lnTo>
                  <a:lnTo>
                    <a:pt x="2883" y="671"/>
                  </a:lnTo>
                  <a:lnTo>
                    <a:pt x="2915" y="636"/>
                  </a:lnTo>
                  <a:lnTo>
                    <a:pt x="2947" y="601"/>
                  </a:lnTo>
                  <a:lnTo>
                    <a:pt x="2976" y="566"/>
                  </a:lnTo>
                  <a:lnTo>
                    <a:pt x="3002" y="531"/>
                  </a:lnTo>
                  <a:lnTo>
                    <a:pt x="3028" y="497"/>
                  </a:lnTo>
                  <a:lnTo>
                    <a:pt x="3051" y="465"/>
                  </a:lnTo>
                  <a:lnTo>
                    <a:pt x="3073" y="433"/>
                  </a:lnTo>
                  <a:lnTo>
                    <a:pt x="3090" y="404"/>
                  </a:lnTo>
                  <a:lnTo>
                    <a:pt x="3107" y="376"/>
                  </a:lnTo>
                  <a:lnTo>
                    <a:pt x="3119" y="350"/>
                  </a:lnTo>
                  <a:lnTo>
                    <a:pt x="3129" y="328"/>
                  </a:lnTo>
                  <a:lnTo>
                    <a:pt x="3136" y="308"/>
                  </a:lnTo>
                  <a:lnTo>
                    <a:pt x="3139" y="291"/>
                  </a:lnTo>
                  <a:lnTo>
                    <a:pt x="3138" y="278"/>
                  </a:lnTo>
                  <a:lnTo>
                    <a:pt x="3134" y="278"/>
                  </a:lnTo>
                  <a:lnTo>
                    <a:pt x="3130" y="278"/>
                  </a:lnTo>
                  <a:lnTo>
                    <a:pt x="3118" y="278"/>
                  </a:lnTo>
                  <a:lnTo>
                    <a:pt x="3104" y="279"/>
                  </a:lnTo>
                  <a:lnTo>
                    <a:pt x="3086" y="282"/>
                  </a:lnTo>
                  <a:lnTo>
                    <a:pt x="3066" y="286"/>
                  </a:lnTo>
                  <a:lnTo>
                    <a:pt x="3041" y="292"/>
                  </a:lnTo>
                  <a:lnTo>
                    <a:pt x="3013" y="301"/>
                  </a:lnTo>
                  <a:lnTo>
                    <a:pt x="2981" y="312"/>
                  </a:lnTo>
                  <a:lnTo>
                    <a:pt x="2944" y="326"/>
                  </a:lnTo>
                  <a:lnTo>
                    <a:pt x="2904" y="342"/>
                  </a:lnTo>
                  <a:lnTo>
                    <a:pt x="2879" y="349"/>
                  </a:lnTo>
                  <a:lnTo>
                    <a:pt x="2854" y="352"/>
                  </a:lnTo>
                  <a:lnTo>
                    <a:pt x="2832" y="350"/>
                  </a:lnTo>
                  <a:lnTo>
                    <a:pt x="2809" y="344"/>
                  </a:lnTo>
                  <a:lnTo>
                    <a:pt x="2788" y="334"/>
                  </a:lnTo>
                  <a:lnTo>
                    <a:pt x="2769" y="320"/>
                  </a:lnTo>
                  <a:lnTo>
                    <a:pt x="2754" y="303"/>
                  </a:lnTo>
                  <a:lnTo>
                    <a:pt x="2740" y="282"/>
                  </a:lnTo>
                  <a:lnTo>
                    <a:pt x="2731" y="263"/>
                  </a:lnTo>
                  <a:lnTo>
                    <a:pt x="2722" y="239"/>
                  </a:lnTo>
                  <a:lnTo>
                    <a:pt x="2718" y="213"/>
                  </a:lnTo>
                  <a:lnTo>
                    <a:pt x="2720" y="188"/>
                  </a:lnTo>
                  <a:lnTo>
                    <a:pt x="2725" y="164"/>
                  </a:lnTo>
                  <a:lnTo>
                    <a:pt x="2736" y="141"/>
                  </a:lnTo>
                  <a:lnTo>
                    <a:pt x="2751" y="121"/>
                  </a:lnTo>
                  <a:lnTo>
                    <a:pt x="2770" y="104"/>
                  </a:lnTo>
                  <a:lnTo>
                    <a:pt x="2793" y="91"/>
                  </a:lnTo>
                  <a:lnTo>
                    <a:pt x="2838" y="72"/>
                  </a:lnTo>
                  <a:lnTo>
                    <a:pt x="2885" y="53"/>
                  </a:lnTo>
                  <a:lnTo>
                    <a:pt x="2934" y="37"/>
                  </a:lnTo>
                  <a:lnTo>
                    <a:pt x="2985" y="22"/>
                  </a:lnTo>
                  <a:lnTo>
                    <a:pt x="3036" y="11"/>
                  </a:lnTo>
                  <a:lnTo>
                    <a:pt x="3086" y="3"/>
                  </a:lnTo>
                  <a:lnTo>
                    <a:pt x="313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79" name="Freeform 26"/>
            <p:cNvSpPr>
              <a:spLocks/>
            </p:cNvSpPr>
            <p:nvPr/>
          </p:nvSpPr>
          <p:spPr bwMode="auto">
            <a:xfrm>
              <a:off x="396875" y="5838826"/>
              <a:ext cx="542925" cy="423863"/>
            </a:xfrm>
            <a:custGeom>
              <a:avLst/>
              <a:gdLst>
                <a:gd name="T0" fmla="*/ 1368 w 1368"/>
                <a:gd name="T1" fmla="*/ 0 h 1069"/>
                <a:gd name="T2" fmla="*/ 1365 w 1368"/>
                <a:gd name="T3" fmla="*/ 69 h 1069"/>
                <a:gd name="T4" fmla="*/ 1358 w 1368"/>
                <a:gd name="T5" fmla="*/ 139 h 1069"/>
                <a:gd name="T6" fmla="*/ 1347 w 1368"/>
                <a:gd name="T7" fmla="*/ 207 h 1069"/>
                <a:gd name="T8" fmla="*/ 1330 w 1368"/>
                <a:gd name="T9" fmla="*/ 274 h 1069"/>
                <a:gd name="T10" fmla="*/ 1309 w 1368"/>
                <a:gd name="T11" fmla="*/ 341 h 1069"/>
                <a:gd name="T12" fmla="*/ 1284 w 1368"/>
                <a:gd name="T13" fmla="*/ 406 h 1069"/>
                <a:gd name="T14" fmla="*/ 1255 w 1368"/>
                <a:gd name="T15" fmla="*/ 469 h 1069"/>
                <a:gd name="T16" fmla="*/ 1222 w 1368"/>
                <a:gd name="T17" fmla="*/ 530 h 1069"/>
                <a:gd name="T18" fmla="*/ 1185 w 1368"/>
                <a:gd name="T19" fmla="*/ 590 h 1069"/>
                <a:gd name="T20" fmla="*/ 1144 w 1368"/>
                <a:gd name="T21" fmla="*/ 648 h 1069"/>
                <a:gd name="T22" fmla="*/ 1098 w 1368"/>
                <a:gd name="T23" fmla="*/ 703 h 1069"/>
                <a:gd name="T24" fmla="*/ 1048 w 1368"/>
                <a:gd name="T25" fmla="*/ 756 h 1069"/>
                <a:gd name="T26" fmla="*/ 994 w 1368"/>
                <a:gd name="T27" fmla="*/ 805 h 1069"/>
                <a:gd name="T28" fmla="*/ 936 w 1368"/>
                <a:gd name="T29" fmla="*/ 852 h 1069"/>
                <a:gd name="T30" fmla="*/ 871 w 1368"/>
                <a:gd name="T31" fmla="*/ 897 h 1069"/>
                <a:gd name="T32" fmla="*/ 804 w 1368"/>
                <a:gd name="T33" fmla="*/ 938 h 1069"/>
                <a:gd name="T34" fmla="*/ 734 w 1368"/>
                <a:gd name="T35" fmla="*/ 972 h 1069"/>
                <a:gd name="T36" fmla="*/ 663 w 1368"/>
                <a:gd name="T37" fmla="*/ 1002 h 1069"/>
                <a:gd name="T38" fmla="*/ 592 w 1368"/>
                <a:gd name="T39" fmla="*/ 1026 h 1069"/>
                <a:gd name="T40" fmla="*/ 518 w 1368"/>
                <a:gd name="T41" fmla="*/ 1044 h 1069"/>
                <a:gd name="T42" fmla="*/ 443 w 1368"/>
                <a:gd name="T43" fmla="*/ 1058 h 1069"/>
                <a:gd name="T44" fmla="*/ 369 w 1368"/>
                <a:gd name="T45" fmla="*/ 1066 h 1069"/>
                <a:gd name="T46" fmla="*/ 294 w 1368"/>
                <a:gd name="T47" fmla="*/ 1069 h 1069"/>
                <a:gd name="T48" fmla="*/ 220 w 1368"/>
                <a:gd name="T49" fmla="*/ 1067 h 1069"/>
                <a:gd name="T50" fmla="*/ 146 w 1368"/>
                <a:gd name="T51" fmla="*/ 1060 h 1069"/>
                <a:gd name="T52" fmla="*/ 73 w 1368"/>
                <a:gd name="T53" fmla="*/ 1049 h 1069"/>
                <a:gd name="T54" fmla="*/ 0 w 1368"/>
                <a:gd name="T55" fmla="*/ 1031 h 1069"/>
                <a:gd name="T56" fmla="*/ 91 w 1368"/>
                <a:gd name="T57" fmla="*/ 973 h 1069"/>
                <a:gd name="T58" fmla="*/ 186 w 1368"/>
                <a:gd name="T59" fmla="*/ 911 h 1069"/>
                <a:gd name="T60" fmla="*/ 284 w 1368"/>
                <a:gd name="T61" fmla="*/ 846 h 1069"/>
                <a:gd name="T62" fmla="*/ 384 w 1368"/>
                <a:gd name="T63" fmla="*/ 777 h 1069"/>
                <a:gd name="T64" fmla="*/ 487 w 1368"/>
                <a:gd name="T65" fmla="*/ 706 h 1069"/>
                <a:gd name="T66" fmla="*/ 592 w 1368"/>
                <a:gd name="T67" fmla="*/ 630 h 1069"/>
                <a:gd name="T68" fmla="*/ 696 w 1368"/>
                <a:gd name="T69" fmla="*/ 553 h 1069"/>
                <a:gd name="T70" fmla="*/ 803 w 1368"/>
                <a:gd name="T71" fmla="*/ 472 h 1069"/>
                <a:gd name="T72" fmla="*/ 905 w 1368"/>
                <a:gd name="T73" fmla="*/ 390 h 1069"/>
                <a:gd name="T74" fmla="*/ 1006 w 1368"/>
                <a:gd name="T75" fmla="*/ 310 h 1069"/>
                <a:gd name="T76" fmla="*/ 1102 w 1368"/>
                <a:gd name="T77" fmla="*/ 230 h 1069"/>
                <a:gd name="T78" fmla="*/ 1195 w 1368"/>
                <a:gd name="T79" fmla="*/ 152 h 1069"/>
                <a:gd name="T80" fmla="*/ 1284 w 1368"/>
                <a:gd name="T81" fmla="*/ 76 h 1069"/>
                <a:gd name="T82" fmla="*/ 1368 w 1368"/>
                <a:gd name="T83" fmla="*/ 0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8" h="1069">
                  <a:moveTo>
                    <a:pt x="1368" y="0"/>
                  </a:moveTo>
                  <a:lnTo>
                    <a:pt x="1365" y="69"/>
                  </a:lnTo>
                  <a:lnTo>
                    <a:pt x="1358" y="139"/>
                  </a:lnTo>
                  <a:lnTo>
                    <a:pt x="1347" y="207"/>
                  </a:lnTo>
                  <a:lnTo>
                    <a:pt x="1330" y="274"/>
                  </a:lnTo>
                  <a:lnTo>
                    <a:pt x="1309" y="341"/>
                  </a:lnTo>
                  <a:lnTo>
                    <a:pt x="1284" y="406"/>
                  </a:lnTo>
                  <a:lnTo>
                    <a:pt x="1255" y="469"/>
                  </a:lnTo>
                  <a:lnTo>
                    <a:pt x="1222" y="530"/>
                  </a:lnTo>
                  <a:lnTo>
                    <a:pt x="1185" y="590"/>
                  </a:lnTo>
                  <a:lnTo>
                    <a:pt x="1144" y="648"/>
                  </a:lnTo>
                  <a:lnTo>
                    <a:pt x="1098" y="703"/>
                  </a:lnTo>
                  <a:lnTo>
                    <a:pt x="1048" y="756"/>
                  </a:lnTo>
                  <a:lnTo>
                    <a:pt x="994" y="805"/>
                  </a:lnTo>
                  <a:lnTo>
                    <a:pt x="936" y="852"/>
                  </a:lnTo>
                  <a:lnTo>
                    <a:pt x="871" y="897"/>
                  </a:lnTo>
                  <a:lnTo>
                    <a:pt x="804" y="938"/>
                  </a:lnTo>
                  <a:lnTo>
                    <a:pt x="734" y="972"/>
                  </a:lnTo>
                  <a:lnTo>
                    <a:pt x="663" y="1002"/>
                  </a:lnTo>
                  <a:lnTo>
                    <a:pt x="592" y="1026"/>
                  </a:lnTo>
                  <a:lnTo>
                    <a:pt x="518" y="1044"/>
                  </a:lnTo>
                  <a:lnTo>
                    <a:pt x="443" y="1058"/>
                  </a:lnTo>
                  <a:lnTo>
                    <a:pt x="369" y="1066"/>
                  </a:lnTo>
                  <a:lnTo>
                    <a:pt x="294" y="1069"/>
                  </a:lnTo>
                  <a:lnTo>
                    <a:pt x="220" y="1067"/>
                  </a:lnTo>
                  <a:lnTo>
                    <a:pt x="146" y="1060"/>
                  </a:lnTo>
                  <a:lnTo>
                    <a:pt x="73" y="1049"/>
                  </a:lnTo>
                  <a:lnTo>
                    <a:pt x="0" y="1031"/>
                  </a:lnTo>
                  <a:lnTo>
                    <a:pt x="91" y="973"/>
                  </a:lnTo>
                  <a:lnTo>
                    <a:pt x="186" y="911"/>
                  </a:lnTo>
                  <a:lnTo>
                    <a:pt x="284" y="846"/>
                  </a:lnTo>
                  <a:lnTo>
                    <a:pt x="384" y="777"/>
                  </a:lnTo>
                  <a:lnTo>
                    <a:pt x="487" y="706"/>
                  </a:lnTo>
                  <a:lnTo>
                    <a:pt x="592" y="630"/>
                  </a:lnTo>
                  <a:lnTo>
                    <a:pt x="696" y="553"/>
                  </a:lnTo>
                  <a:lnTo>
                    <a:pt x="803" y="472"/>
                  </a:lnTo>
                  <a:lnTo>
                    <a:pt x="905" y="390"/>
                  </a:lnTo>
                  <a:lnTo>
                    <a:pt x="1006" y="310"/>
                  </a:lnTo>
                  <a:lnTo>
                    <a:pt x="1102" y="230"/>
                  </a:lnTo>
                  <a:lnTo>
                    <a:pt x="1195" y="152"/>
                  </a:lnTo>
                  <a:lnTo>
                    <a:pt x="1284" y="76"/>
                  </a:lnTo>
                  <a:lnTo>
                    <a:pt x="13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grpSp>
      <p:grpSp>
        <p:nvGrpSpPr>
          <p:cNvPr id="103" name="Group 102"/>
          <p:cNvGrpSpPr/>
          <p:nvPr/>
        </p:nvGrpSpPr>
        <p:grpSpPr>
          <a:xfrm>
            <a:off x="2075089" y="2010029"/>
            <a:ext cx="212633" cy="167690"/>
            <a:chOff x="1924702" y="2309895"/>
            <a:chExt cx="423801" cy="334225"/>
          </a:xfrm>
          <a:solidFill>
            <a:schemeClr val="bg1">
              <a:lumMod val="50000"/>
            </a:schemeClr>
          </a:solidFill>
        </p:grpSpPr>
        <p:sp>
          <p:nvSpPr>
            <p:cNvPr id="93" name="Oval 92"/>
            <p:cNvSpPr/>
            <p:nvPr/>
          </p:nvSpPr>
          <p:spPr>
            <a:xfrm>
              <a:off x="2085619" y="2309895"/>
              <a:ext cx="101967" cy="1019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nvGrpSpPr>
            <p:cNvPr id="94" name="Group 93"/>
            <p:cNvGrpSpPr/>
            <p:nvPr/>
          </p:nvGrpSpPr>
          <p:grpSpPr>
            <a:xfrm>
              <a:off x="2009144" y="2438298"/>
              <a:ext cx="254918" cy="67978"/>
              <a:chOff x="6094412" y="2895600"/>
              <a:chExt cx="1143000" cy="304800"/>
            </a:xfrm>
            <a:grpFill/>
          </p:grpSpPr>
          <p:sp>
            <p:nvSpPr>
              <p:cNvPr id="101" name="Oval 100"/>
              <p:cNvSpPr/>
              <p:nvPr/>
            </p:nvSpPr>
            <p:spPr>
              <a:xfrm>
                <a:off x="60944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02" name="Oval 101"/>
              <p:cNvSpPr/>
              <p:nvPr/>
            </p:nvSpPr>
            <p:spPr>
              <a:xfrm>
                <a:off x="69326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95" name="Group 94"/>
            <p:cNvGrpSpPr/>
            <p:nvPr/>
          </p:nvGrpSpPr>
          <p:grpSpPr>
            <a:xfrm>
              <a:off x="1958691" y="2532712"/>
              <a:ext cx="355823" cy="50983"/>
              <a:chOff x="5870574" y="3397250"/>
              <a:chExt cx="1595438" cy="228600"/>
            </a:xfrm>
            <a:grpFill/>
          </p:grpSpPr>
          <p:sp>
            <p:nvSpPr>
              <p:cNvPr id="99" name="Oval 98"/>
              <p:cNvSpPr/>
              <p:nvPr/>
            </p:nvSpPr>
            <p:spPr>
              <a:xfrm>
                <a:off x="5870574"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00" name="Oval 99"/>
              <p:cNvSpPr/>
              <p:nvPr/>
            </p:nvSpPr>
            <p:spPr>
              <a:xfrm>
                <a:off x="7237412"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96" name="Group 95"/>
            <p:cNvGrpSpPr/>
            <p:nvPr/>
          </p:nvGrpSpPr>
          <p:grpSpPr>
            <a:xfrm>
              <a:off x="1924702" y="2610131"/>
              <a:ext cx="423801" cy="33989"/>
              <a:chOff x="5718174" y="3708400"/>
              <a:chExt cx="1900238" cy="152400"/>
            </a:xfrm>
            <a:grpFill/>
          </p:grpSpPr>
          <p:sp>
            <p:nvSpPr>
              <p:cNvPr id="97" name="Oval 96"/>
              <p:cNvSpPr/>
              <p:nvPr/>
            </p:nvSpPr>
            <p:spPr>
              <a:xfrm>
                <a:off x="7466012"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98" name="Oval 97"/>
              <p:cNvSpPr/>
              <p:nvPr/>
            </p:nvSpPr>
            <p:spPr>
              <a:xfrm>
                <a:off x="5718174"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grpSp>
        <p:nvGrpSpPr>
          <p:cNvPr id="104" name="Group 103"/>
          <p:cNvGrpSpPr/>
          <p:nvPr/>
        </p:nvGrpSpPr>
        <p:grpSpPr>
          <a:xfrm>
            <a:off x="4477337" y="1969572"/>
            <a:ext cx="212633" cy="167690"/>
            <a:chOff x="1924702" y="2309895"/>
            <a:chExt cx="423801" cy="334225"/>
          </a:xfrm>
          <a:solidFill>
            <a:schemeClr val="bg1">
              <a:lumMod val="50000"/>
            </a:schemeClr>
          </a:solidFill>
        </p:grpSpPr>
        <p:sp>
          <p:nvSpPr>
            <p:cNvPr id="105" name="Oval 104"/>
            <p:cNvSpPr/>
            <p:nvPr/>
          </p:nvSpPr>
          <p:spPr>
            <a:xfrm>
              <a:off x="2085619" y="2309895"/>
              <a:ext cx="101967" cy="1019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nvGrpSpPr>
            <p:cNvPr id="106" name="Group 105"/>
            <p:cNvGrpSpPr/>
            <p:nvPr/>
          </p:nvGrpSpPr>
          <p:grpSpPr>
            <a:xfrm>
              <a:off x="2009144" y="2438298"/>
              <a:ext cx="254918" cy="67978"/>
              <a:chOff x="6094412" y="2895600"/>
              <a:chExt cx="1143000" cy="304800"/>
            </a:xfrm>
            <a:grpFill/>
          </p:grpSpPr>
          <p:sp>
            <p:nvSpPr>
              <p:cNvPr id="113" name="Oval 112"/>
              <p:cNvSpPr/>
              <p:nvPr/>
            </p:nvSpPr>
            <p:spPr>
              <a:xfrm>
                <a:off x="60944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14" name="Oval 113"/>
              <p:cNvSpPr/>
              <p:nvPr/>
            </p:nvSpPr>
            <p:spPr>
              <a:xfrm>
                <a:off x="69326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107" name="Group 106"/>
            <p:cNvGrpSpPr/>
            <p:nvPr/>
          </p:nvGrpSpPr>
          <p:grpSpPr>
            <a:xfrm>
              <a:off x="1958691" y="2532712"/>
              <a:ext cx="355823" cy="50983"/>
              <a:chOff x="5870574" y="3397250"/>
              <a:chExt cx="1595438" cy="228600"/>
            </a:xfrm>
            <a:grpFill/>
          </p:grpSpPr>
          <p:sp>
            <p:nvSpPr>
              <p:cNvPr id="111" name="Oval 110"/>
              <p:cNvSpPr/>
              <p:nvPr/>
            </p:nvSpPr>
            <p:spPr>
              <a:xfrm>
                <a:off x="5870574"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12" name="Oval 111"/>
              <p:cNvSpPr/>
              <p:nvPr/>
            </p:nvSpPr>
            <p:spPr>
              <a:xfrm>
                <a:off x="7237412"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108" name="Group 107"/>
            <p:cNvGrpSpPr/>
            <p:nvPr/>
          </p:nvGrpSpPr>
          <p:grpSpPr>
            <a:xfrm>
              <a:off x="1924702" y="2610131"/>
              <a:ext cx="423801" cy="33989"/>
              <a:chOff x="5718174" y="3708400"/>
              <a:chExt cx="1900238" cy="152400"/>
            </a:xfrm>
            <a:grpFill/>
          </p:grpSpPr>
          <p:sp>
            <p:nvSpPr>
              <p:cNvPr id="109" name="Oval 108"/>
              <p:cNvSpPr/>
              <p:nvPr/>
            </p:nvSpPr>
            <p:spPr>
              <a:xfrm>
                <a:off x="7466012"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10" name="Oval 109"/>
              <p:cNvSpPr/>
              <p:nvPr/>
            </p:nvSpPr>
            <p:spPr>
              <a:xfrm>
                <a:off x="5718174"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grpSp>
        <p:nvGrpSpPr>
          <p:cNvPr id="115" name="Group 114"/>
          <p:cNvGrpSpPr/>
          <p:nvPr/>
        </p:nvGrpSpPr>
        <p:grpSpPr>
          <a:xfrm>
            <a:off x="7032586" y="1962165"/>
            <a:ext cx="212633" cy="167690"/>
            <a:chOff x="1924702" y="2309895"/>
            <a:chExt cx="423801" cy="334225"/>
          </a:xfrm>
          <a:solidFill>
            <a:schemeClr val="bg1">
              <a:lumMod val="50000"/>
            </a:schemeClr>
          </a:solidFill>
        </p:grpSpPr>
        <p:sp>
          <p:nvSpPr>
            <p:cNvPr id="116" name="Oval 115"/>
            <p:cNvSpPr/>
            <p:nvPr/>
          </p:nvSpPr>
          <p:spPr>
            <a:xfrm>
              <a:off x="2085619" y="2309895"/>
              <a:ext cx="101967" cy="1019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nvGrpSpPr>
            <p:cNvPr id="117" name="Group 116"/>
            <p:cNvGrpSpPr/>
            <p:nvPr/>
          </p:nvGrpSpPr>
          <p:grpSpPr>
            <a:xfrm>
              <a:off x="2009144" y="2438298"/>
              <a:ext cx="254918" cy="67978"/>
              <a:chOff x="6094412" y="2895600"/>
              <a:chExt cx="1143000" cy="304800"/>
            </a:xfrm>
            <a:grpFill/>
          </p:grpSpPr>
          <p:sp>
            <p:nvSpPr>
              <p:cNvPr id="124" name="Oval 123"/>
              <p:cNvSpPr/>
              <p:nvPr/>
            </p:nvSpPr>
            <p:spPr>
              <a:xfrm>
                <a:off x="60944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25" name="Oval 124"/>
              <p:cNvSpPr/>
              <p:nvPr/>
            </p:nvSpPr>
            <p:spPr>
              <a:xfrm>
                <a:off x="69326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118" name="Group 117"/>
            <p:cNvGrpSpPr/>
            <p:nvPr/>
          </p:nvGrpSpPr>
          <p:grpSpPr>
            <a:xfrm>
              <a:off x="1958691" y="2532712"/>
              <a:ext cx="355823" cy="50983"/>
              <a:chOff x="5870574" y="3397250"/>
              <a:chExt cx="1595438" cy="228600"/>
            </a:xfrm>
            <a:grpFill/>
          </p:grpSpPr>
          <p:sp>
            <p:nvSpPr>
              <p:cNvPr id="122" name="Oval 121"/>
              <p:cNvSpPr/>
              <p:nvPr/>
            </p:nvSpPr>
            <p:spPr>
              <a:xfrm>
                <a:off x="5870574"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23" name="Oval 122"/>
              <p:cNvSpPr/>
              <p:nvPr/>
            </p:nvSpPr>
            <p:spPr>
              <a:xfrm>
                <a:off x="7237412"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119" name="Group 118"/>
            <p:cNvGrpSpPr/>
            <p:nvPr/>
          </p:nvGrpSpPr>
          <p:grpSpPr>
            <a:xfrm>
              <a:off x="1924702" y="2610131"/>
              <a:ext cx="423801" cy="33989"/>
              <a:chOff x="5718174" y="3708400"/>
              <a:chExt cx="1900238" cy="152400"/>
            </a:xfrm>
            <a:grpFill/>
          </p:grpSpPr>
          <p:sp>
            <p:nvSpPr>
              <p:cNvPr id="120" name="Oval 119"/>
              <p:cNvSpPr/>
              <p:nvPr/>
            </p:nvSpPr>
            <p:spPr>
              <a:xfrm>
                <a:off x="7466012"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21" name="Oval 120"/>
              <p:cNvSpPr/>
              <p:nvPr/>
            </p:nvSpPr>
            <p:spPr>
              <a:xfrm>
                <a:off x="5718174"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grpSp>
        <p:nvGrpSpPr>
          <p:cNvPr id="126" name="Group 125"/>
          <p:cNvGrpSpPr/>
          <p:nvPr/>
        </p:nvGrpSpPr>
        <p:grpSpPr>
          <a:xfrm rot="10800000">
            <a:off x="8287622" y="3595009"/>
            <a:ext cx="212633" cy="167690"/>
            <a:chOff x="1924702" y="2309895"/>
            <a:chExt cx="423801" cy="334225"/>
          </a:xfrm>
          <a:solidFill>
            <a:schemeClr val="bg1">
              <a:lumMod val="50000"/>
            </a:schemeClr>
          </a:solidFill>
        </p:grpSpPr>
        <p:sp>
          <p:nvSpPr>
            <p:cNvPr id="127" name="Oval 126"/>
            <p:cNvSpPr/>
            <p:nvPr/>
          </p:nvSpPr>
          <p:spPr>
            <a:xfrm>
              <a:off x="2085619" y="2309895"/>
              <a:ext cx="101967" cy="1019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nvGrpSpPr>
            <p:cNvPr id="128" name="Group 127"/>
            <p:cNvGrpSpPr/>
            <p:nvPr/>
          </p:nvGrpSpPr>
          <p:grpSpPr>
            <a:xfrm>
              <a:off x="2009144" y="2438298"/>
              <a:ext cx="254918" cy="67978"/>
              <a:chOff x="6094412" y="2895600"/>
              <a:chExt cx="1143000" cy="304800"/>
            </a:xfrm>
            <a:grpFill/>
          </p:grpSpPr>
          <p:sp>
            <p:nvSpPr>
              <p:cNvPr id="135" name="Oval 134"/>
              <p:cNvSpPr/>
              <p:nvPr/>
            </p:nvSpPr>
            <p:spPr>
              <a:xfrm>
                <a:off x="60944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36" name="Oval 135"/>
              <p:cNvSpPr/>
              <p:nvPr/>
            </p:nvSpPr>
            <p:spPr>
              <a:xfrm>
                <a:off x="69326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129" name="Group 128"/>
            <p:cNvGrpSpPr/>
            <p:nvPr/>
          </p:nvGrpSpPr>
          <p:grpSpPr>
            <a:xfrm>
              <a:off x="1958691" y="2532712"/>
              <a:ext cx="355823" cy="50983"/>
              <a:chOff x="5870574" y="3397250"/>
              <a:chExt cx="1595438" cy="228600"/>
            </a:xfrm>
            <a:grpFill/>
          </p:grpSpPr>
          <p:sp>
            <p:nvSpPr>
              <p:cNvPr id="133" name="Oval 132"/>
              <p:cNvSpPr/>
              <p:nvPr/>
            </p:nvSpPr>
            <p:spPr>
              <a:xfrm>
                <a:off x="5870574"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34" name="Oval 133"/>
              <p:cNvSpPr/>
              <p:nvPr/>
            </p:nvSpPr>
            <p:spPr>
              <a:xfrm>
                <a:off x="7237412"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130" name="Group 129"/>
            <p:cNvGrpSpPr/>
            <p:nvPr/>
          </p:nvGrpSpPr>
          <p:grpSpPr>
            <a:xfrm>
              <a:off x="1924702" y="2610131"/>
              <a:ext cx="423801" cy="33989"/>
              <a:chOff x="5718174" y="3708400"/>
              <a:chExt cx="1900238" cy="152400"/>
            </a:xfrm>
            <a:grpFill/>
          </p:grpSpPr>
          <p:sp>
            <p:nvSpPr>
              <p:cNvPr id="131" name="Oval 130"/>
              <p:cNvSpPr/>
              <p:nvPr/>
            </p:nvSpPr>
            <p:spPr>
              <a:xfrm>
                <a:off x="7466012"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32" name="Oval 131"/>
              <p:cNvSpPr/>
              <p:nvPr/>
            </p:nvSpPr>
            <p:spPr>
              <a:xfrm>
                <a:off x="5718174"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grpSp>
        <p:nvGrpSpPr>
          <p:cNvPr id="137" name="Group 136"/>
          <p:cNvGrpSpPr/>
          <p:nvPr/>
        </p:nvGrpSpPr>
        <p:grpSpPr>
          <a:xfrm rot="10800000">
            <a:off x="5743868" y="3629924"/>
            <a:ext cx="212633" cy="167690"/>
            <a:chOff x="1924702" y="2309895"/>
            <a:chExt cx="423801" cy="334225"/>
          </a:xfrm>
          <a:solidFill>
            <a:schemeClr val="bg1">
              <a:lumMod val="50000"/>
            </a:schemeClr>
          </a:solidFill>
        </p:grpSpPr>
        <p:sp>
          <p:nvSpPr>
            <p:cNvPr id="138" name="Oval 137"/>
            <p:cNvSpPr/>
            <p:nvPr/>
          </p:nvSpPr>
          <p:spPr>
            <a:xfrm>
              <a:off x="2085619" y="2309895"/>
              <a:ext cx="101967" cy="1019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nvGrpSpPr>
            <p:cNvPr id="139" name="Group 138"/>
            <p:cNvGrpSpPr/>
            <p:nvPr/>
          </p:nvGrpSpPr>
          <p:grpSpPr>
            <a:xfrm>
              <a:off x="2009144" y="2438298"/>
              <a:ext cx="254918" cy="67978"/>
              <a:chOff x="6094412" y="2895600"/>
              <a:chExt cx="1143000" cy="304800"/>
            </a:xfrm>
            <a:grpFill/>
          </p:grpSpPr>
          <p:sp>
            <p:nvSpPr>
              <p:cNvPr id="146" name="Oval 145"/>
              <p:cNvSpPr/>
              <p:nvPr/>
            </p:nvSpPr>
            <p:spPr>
              <a:xfrm>
                <a:off x="60944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47" name="Oval 146"/>
              <p:cNvSpPr/>
              <p:nvPr/>
            </p:nvSpPr>
            <p:spPr>
              <a:xfrm>
                <a:off x="69326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140" name="Group 139"/>
            <p:cNvGrpSpPr/>
            <p:nvPr/>
          </p:nvGrpSpPr>
          <p:grpSpPr>
            <a:xfrm>
              <a:off x="1958691" y="2532712"/>
              <a:ext cx="355823" cy="50983"/>
              <a:chOff x="5870574" y="3397250"/>
              <a:chExt cx="1595438" cy="228600"/>
            </a:xfrm>
            <a:grpFill/>
          </p:grpSpPr>
          <p:sp>
            <p:nvSpPr>
              <p:cNvPr id="144" name="Oval 143"/>
              <p:cNvSpPr/>
              <p:nvPr/>
            </p:nvSpPr>
            <p:spPr>
              <a:xfrm>
                <a:off x="5870574"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45" name="Oval 144"/>
              <p:cNvSpPr/>
              <p:nvPr/>
            </p:nvSpPr>
            <p:spPr>
              <a:xfrm>
                <a:off x="7237412"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141" name="Group 140"/>
            <p:cNvGrpSpPr/>
            <p:nvPr/>
          </p:nvGrpSpPr>
          <p:grpSpPr>
            <a:xfrm>
              <a:off x="1924702" y="2610131"/>
              <a:ext cx="423801" cy="33989"/>
              <a:chOff x="5718174" y="3708400"/>
              <a:chExt cx="1900238" cy="152400"/>
            </a:xfrm>
            <a:grpFill/>
          </p:grpSpPr>
          <p:sp>
            <p:nvSpPr>
              <p:cNvPr id="142" name="Oval 141"/>
              <p:cNvSpPr/>
              <p:nvPr/>
            </p:nvSpPr>
            <p:spPr>
              <a:xfrm>
                <a:off x="7466012"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43" name="Oval 142"/>
              <p:cNvSpPr/>
              <p:nvPr/>
            </p:nvSpPr>
            <p:spPr>
              <a:xfrm>
                <a:off x="5718174"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grpSp>
        <p:nvGrpSpPr>
          <p:cNvPr id="148" name="Group 147"/>
          <p:cNvGrpSpPr/>
          <p:nvPr/>
        </p:nvGrpSpPr>
        <p:grpSpPr>
          <a:xfrm rot="10800000">
            <a:off x="3313312" y="3693011"/>
            <a:ext cx="212633" cy="167690"/>
            <a:chOff x="1924702" y="2309895"/>
            <a:chExt cx="423801" cy="334225"/>
          </a:xfrm>
          <a:solidFill>
            <a:schemeClr val="bg1">
              <a:lumMod val="50000"/>
            </a:schemeClr>
          </a:solidFill>
        </p:grpSpPr>
        <p:sp>
          <p:nvSpPr>
            <p:cNvPr id="149" name="Oval 148"/>
            <p:cNvSpPr/>
            <p:nvPr/>
          </p:nvSpPr>
          <p:spPr>
            <a:xfrm>
              <a:off x="2085619" y="2309895"/>
              <a:ext cx="101967" cy="1019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nvGrpSpPr>
            <p:cNvPr id="150" name="Group 149"/>
            <p:cNvGrpSpPr/>
            <p:nvPr/>
          </p:nvGrpSpPr>
          <p:grpSpPr>
            <a:xfrm>
              <a:off x="2009144" y="2438298"/>
              <a:ext cx="254918" cy="67978"/>
              <a:chOff x="6094412" y="2895600"/>
              <a:chExt cx="1143000" cy="304800"/>
            </a:xfrm>
            <a:grpFill/>
          </p:grpSpPr>
          <p:sp>
            <p:nvSpPr>
              <p:cNvPr id="157" name="Oval 156"/>
              <p:cNvSpPr/>
              <p:nvPr/>
            </p:nvSpPr>
            <p:spPr>
              <a:xfrm>
                <a:off x="60944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58" name="Oval 157"/>
              <p:cNvSpPr/>
              <p:nvPr/>
            </p:nvSpPr>
            <p:spPr>
              <a:xfrm>
                <a:off x="6932612" y="2895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151" name="Group 150"/>
            <p:cNvGrpSpPr/>
            <p:nvPr/>
          </p:nvGrpSpPr>
          <p:grpSpPr>
            <a:xfrm>
              <a:off x="1958691" y="2532712"/>
              <a:ext cx="355823" cy="50983"/>
              <a:chOff x="5870574" y="3397250"/>
              <a:chExt cx="1595438" cy="228600"/>
            </a:xfrm>
            <a:grpFill/>
          </p:grpSpPr>
          <p:sp>
            <p:nvSpPr>
              <p:cNvPr id="155" name="Oval 154"/>
              <p:cNvSpPr/>
              <p:nvPr/>
            </p:nvSpPr>
            <p:spPr>
              <a:xfrm>
                <a:off x="5870574"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56" name="Oval 155"/>
              <p:cNvSpPr/>
              <p:nvPr/>
            </p:nvSpPr>
            <p:spPr>
              <a:xfrm>
                <a:off x="7237412" y="33972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nvGrpSpPr>
            <p:cNvPr id="152" name="Group 151"/>
            <p:cNvGrpSpPr/>
            <p:nvPr/>
          </p:nvGrpSpPr>
          <p:grpSpPr>
            <a:xfrm>
              <a:off x="1924702" y="2610131"/>
              <a:ext cx="423801" cy="33989"/>
              <a:chOff x="5718174" y="3708400"/>
              <a:chExt cx="1900238" cy="152400"/>
            </a:xfrm>
            <a:grpFill/>
          </p:grpSpPr>
          <p:sp>
            <p:nvSpPr>
              <p:cNvPr id="153" name="Oval 152"/>
              <p:cNvSpPr/>
              <p:nvPr/>
            </p:nvSpPr>
            <p:spPr>
              <a:xfrm>
                <a:off x="7466012"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sp>
            <p:nvSpPr>
              <p:cNvPr id="154" name="Oval 153"/>
              <p:cNvSpPr/>
              <p:nvPr/>
            </p:nvSpPr>
            <p:spPr>
              <a:xfrm>
                <a:off x="5718174" y="370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cs typeface="Arial" panose="020B0604020202020204" pitchFamily="34" charset="0"/>
                </a:endParaRPr>
              </a:p>
            </p:txBody>
          </p:sp>
        </p:grpSp>
      </p:grpSp>
      <p:grpSp>
        <p:nvGrpSpPr>
          <p:cNvPr id="160" name="Group 81">
            <a:extLst>
              <a:ext uri="{FF2B5EF4-FFF2-40B4-BE49-F238E27FC236}">
                <a16:creationId xmlns="" xmlns:a16="http://schemas.microsoft.com/office/drawing/2014/main" id="{072372E5-A829-4A0D-90A1-6D8D5EDC61A6}"/>
              </a:ext>
            </a:extLst>
          </p:cNvPr>
          <p:cNvGrpSpPr>
            <a:grpSpLocks noChangeAspect="1"/>
          </p:cNvGrpSpPr>
          <p:nvPr/>
        </p:nvGrpSpPr>
        <p:grpSpPr>
          <a:xfrm>
            <a:off x="3237113" y="2481901"/>
            <a:ext cx="392919" cy="431637"/>
            <a:chOff x="592138" y="2925763"/>
            <a:chExt cx="434976" cy="477838"/>
          </a:xfrm>
          <a:solidFill>
            <a:schemeClr val="tx1">
              <a:lumMod val="65000"/>
              <a:lumOff val="35000"/>
              <a:alpha val="99000"/>
            </a:schemeClr>
          </a:solidFill>
        </p:grpSpPr>
        <p:sp>
          <p:nvSpPr>
            <p:cNvPr id="161" name="Freeform 37">
              <a:extLst>
                <a:ext uri="{FF2B5EF4-FFF2-40B4-BE49-F238E27FC236}">
                  <a16:creationId xmlns="" xmlns:a16="http://schemas.microsoft.com/office/drawing/2014/main" id="{ADBEBE3B-FD3C-4C40-865E-07FE028DEE4F}"/>
                </a:ext>
              </a:extLst>
            </p:cNvPr>
            <p:cNvSpPr>
              <a:spLocks noEditPoints="1"/>
            </p:cNvSpPr>
            <p:nvPr/>
          </p:nvSpPr>
          <p:spPr bwMode="auto">
            <a:xfrm>
              <a:off x="663576" y="2998788"/>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62" name="Freeform 38">
              <a:extLst>
                <a:ext uri="{FF2B5EF4-FFF2-40B4-BE49-F238E27FC236}">
                  <a16:creationId xmlns="" xmlns:a16="http://schemas.microsoft.com/office/drawing/2014/main" id="{C872C022-EEFA-4A92-A3AF-126233DC332F}"/>
                </a:ext>
              </a:extLst>
            </p:cNvPr>
            <p:cNvSpPr>
              <a:spLocks/>
            </p:cNvSpPr>
            <p:nvPr/>
          </p:nvSpPr>
          <p:spPr bwMode="auto">
            <a:xfrm>
              <a:off x="800101" y="2925763"/>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63" name="Freeform 39">
              <a:extLst>
                <a:ext uri="{FF2B5EF4-FFF2-40B4-BE49-F238E27FC236}">
                  <a16:creationId xmlns="" xmlns:a16="http://schemas.microsoft.com/office/drawing/2014/main" id="{A3455DD5-3B0F-4A43-B1D0-2EE14ADC738F}"/>
                </a:ext>
              </a:extLst>
            </p:cNvPr>
            <p:cNvSpPr>
              <a:spLocks/>
            </p:cNvSpPr>
            <p:nvPr/>
          </p:nvSpPr>
          <p:spPr bwMode="auto">
            <a:xfrm>
              <a:off x="696913" y="2954338"/>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64" name="Freeform 40">
              <a:extLst>
                <a:ext uri="{FF2B5EF4-FFF2-40B4-BE49-F238E27FC236}">
                  <a16:creationId xmlns="" xmlns:a16="http://schemas.microsoft.com/office/drawing/2014/main" id="{A1BB5F31-F4B8-4009-9EA7-771116B85596}"/>
                </a:ext>
              </a:extLst>
            </p:cNvPr>
            <p:cNvSpPr>
              <a:spLocks/>
            </p:cNvSpPr>
            <p:nvPr/>
          </p:nvSpPr>
          <p:spPr bwMode="auto">
            <a:xfrm>
              <a:off x="620713" y="3028950"/>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65" name="Freeform 41">
              <a:extLst>
                <a:ext uri="{FF2B5EF4-FFF2-40B4-BE49-F238E27FC236}">
                  <a16:creationId xmlns="" xmlns:a16="http://schemas.microsoft.com/office/drawing/2014/main" id="{B8C12D4D-279C-462B-91D5-77BC32CCEB6A}"/>
                </a:ext>
              </a:extLst>
            </p:cNvPr>
            <p:cNvSpPr>
              <a:spLocks/>
            </p:cNvSpPr>
            <p:nvPr/>
          </p:nvSpPr>
          <p:spPr bwMode="auto">
            <a:xfrm>
              <a:off x="592138" y="3132138"/>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66" name="Freeform 42">
              <a:extLst>
                <a:ext uri="{FF2B5EF4-FFF2-40B4-BE49-F238E27FC236}">
                  <a16:creationId xmlns="" xmlns:a16="http://schemas.microsoft.com/office/drawing/2014/main" id="{76929488-9B63-4691-8C2E-8D6FA62C09CE}"/>
                </a:ext>
              </a:extLst>
            </p:cNvPr>
            <p:cNvSpPr>
              <a:spLocks/>
            </p:cNvSpPr>
            <p:nvPr/>
          </p:nvSpPr>
          <p:spPr bwMode="auto">
            <a:xfrm>
              <a:off x="620713" y="3222625"/>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67" name="Freeform 43">
              <a:extLst>
                <a:ext uri="{FF2B5EF4-FFF2-40B4-BE49-F238E27FC236}">
                  <a16:creationId xmlns="" xmlns:a16="http://schemas.microsoft.com/office/drawing/2014/main" id="{63945017-7D84-4CC8-88C1-CBAD2B1D7181}"/>
                </a:ext>
              </a:extLst>
            </p:cNvPr>
            <p:cNvSpPr>
              <a:spLocks/>
            </p:cNvSpPr>
            <p:nvPr/>
          </p:nvSpPr>
          <p:spPr bwMode="auto">
            <a:xfrm>
              <a:off x="957263" y="3222625"/>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68" name="Freeform 44">
              <a:extLst>
                <a:ext uri="{FF2B5EF4-FFF2-40B4-BE49-F238E27FC236}">
                  <a16:creationId xmlns="" xmlns:a16="http://schemas.microsoft.com/office/drawing/2014/main" id="{C0CEE797-B332-4F74-B1B0-37BF7F883956}"/>
                </a:ext>
              </a:extLst>
            </p:cNvPr>
            <p:cNvSpPr>
              <a:spLocks/>
            </p:cNvSpPr>
            <p:nvPr/>
          </p:nvSpPr>
          <p:spPr bwMode="auto">
            <a:xfrm>
              <a:off x="981076" y="3132138"/>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69" name="Freeform 45">
              <a:extLst>
                <a:ext uri="{FF2B5EF4-FFF2-40B4-BE49-F238E27FC236}">
                  <a16:creationId xmlns="" xmlns:a16="http://schemas.microsoft.com/office/drawing/2014/main" id="{A16733B8-BF78-4D57-91D2-5BFB59E584BB}"/>
                </a:ext>
              </a:extLst>
            </p:cNvPr>
            <p:cNvSpPr>
              <a:spLocks/>
            </p:cNvSpPr>
            <p:nvPr/>
          </p:nvSpPr>
          <p:spPr bwMode="auto">
            <a:xfrm>
              <a:off x="957263" y="3028950"/>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70" name="Freeform 46">
              <a:extLst>
                <a:ext uri="{FF2B5EF4-FFF2-40B4-BE49-F238E27FC236}">
                  <a16:creationId xmlns="" xmlns:a16="http://schemas.microsoft.com/office/drawing/2014/main" id="{4A652FE6-A103-43E9-8FE9-192C79D36733}"/>
                </a:ext>
              </a:extLst>
            </p:cNvPr>
            <p:cNvSpPr>
              <a:spLocks/>
            </p:cNvSpPr>
            <p:nvPr/>
          </p:nvSpPr>
          <p:spPr bwMode="auto">
            <a:xfrm>
              <a:off x="890588" y="2954338"/>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71" name="Freeform 47">
              <a:extLst>
                <a:ext uri="{FF2B5EF4-FFF2-40B4-BE49-F238E27FC236}">
                  <a16:creationId xmlns="" xmlns:a16="http://schemas.microsoft.com/office/drawing/2014/main" id="{A707E091-9D23-4D6C-9340-034EFC0F6D98}"/>
                </a:ext>
              </a:extLst>
            </p:cNvPr>
            <p:cNvSpPr>
              <a:spLocks/>
            </p:cNvSpPr>
            <p:nvPr/>
          </p:nvSpPr>
          <p:spPr bwMode="auto">
            <a:xfrm>
              <a:off x="787401" y="3065463"/>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sp>
          <p:nvSpPr>
            <p:cNvPr id="172" name="Freeform 48">
              <a:extLst>
                <a:ext uri="{FF2B5EF4-FFF2-40B4-BE49-F238E27FC236}">
                  <a16:creationId xmlns="" xmlns:a16="http://schemas.microsoft.com/office/drawing/2014/main" id="{B5D6CF79-71E4-4671-A95D-43C84F20190B}"/>
                </a:ext>
              </a:extLst>
            </p:cNvPr>
            <p:cNvSpPr>
              <a:spLocks/>
            </p:cNvSpPr>
            <p:nvPr/>
          </p:nvSpPr>
          <p:spPr bwMode="auto">
            <a:xfrm>
              <a:off x="785813" y="3225800"/>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cs typeface="Arial" panose="020B0604020202020204" pitchFamily="34" charset="0"/>
              </a:endParaRPr>
            </a:p>
          </p:txBody>
        </p:sp>
      </p:grpSp>
      <p:sp>
        <p:nvSpPr>
          <p:cNvPr id="173" name="Freeform 32">
            <a:extLst>
              <a:ext uri="{FF2B5EF4-FFF2-40B4-BE49-F238E27FC236}">
                <a16:creationId xmlns="" xmlns:a16="http://schemas.microsoft.com/office/drawing/2014/main" id="{CFA54118-2711-44F6-84D8-AA3EB96E00DE}"/>
              </a:ext>
            </a:extLst>
          </p:cNvPr>
          <p:cNvSpPr/>
          <p:nvPr/>
        </p:nvSpPr>
        <p:spPr>
          <a:xfrm>
            <a:off x="4472771" y="2757775"/>
            <a:ext cx="464151" cy="42042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mj-lt"/>
            </a:endParaRPr>
          </a:p>
        </p:txBody>
      </p:sp>
      <p:sp>
        <p:nvSpPr>
          <p:cNvPr id="174" name="Isosceles Triangle 8">
            <a:extLst>
              <a:ext uri="{FF2B5EF4-FFF2-40B4-BE49-F238E27FC236}">
                <a16:creationId xmlns="" xmlns:a16="http://schemas.microsoft.com/office/drawing/2014/main" id="{B74FD00F-E47B-45C9-805A-3E18F24A9F15}"/>
              </a:ext>
            </a:extLst>
          </p:cNvPr>
          <p:cNvSpPr/>
          <p:nvPr/>
        </p:nvSpPr>
        <p:spPr>
          <a:xfrm rot="16200000">
            <a:off x="8307656" y="2432200"/>
            <a:ext cx="354767" cy="418279"/>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mj-lt"/>
            </a:endParaRPr>
          </a:p>
        </p:txBody>
      </p:sp>
      <p:sp>
        <p:nvSpPr>
          <p:cNvPr id="175" name="Oval 25">
            <a:extLst>
              <a:ext uri="{FF2B5EF4-FFF2-40B4-BE49-F238E27FC236}">
                <a16:creationId xmlns="" xmlns:a16="http://schemas.microsoft.com/office/drawing/2014/main" id="{F6AD8561-091B-4E8A-89D0-AD03353E3E5A}"/>
              </a:ext>
            </a:extLst>
          </p:cNvPr>
          <p:cNvSpPr>
            <a:spLocks noChangeAspect="1"/>
          </p:cNvSpPr>
          <p:nvPr/>
        </p:nvSpPr>
        <p:spPr>
          <a:xfrm>
            <a:off x="7001705" y="2820815"/>
            <a:ext cx="408954" cy="409511"/>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sp>
        <p:nvSpPr>
          <p:cNvPr id="159" name="TextBox 37"/>
          <p:cNvSpPr txBox="1"/>
          <p:nvPr/>
        </p:nvSpPr>
        <p:spPr>
          <a:xfrm>
            <a:off x="-8396" y="2341961"/>
            <a:ext cx="1471109" cy="769441"/>
          </a:xfrm>
          <a:prstGeom prst="rect">
            <a:avLst/>
          </a:prstGeom>
          <a:noFill/>
        </p:spPr>
        <p:txBody>
          <a:bodyPr wrap="square" rtlCol="0">
            <a:spAutoFit/>
          </a:bodyPr>
          <a:lstStyle/>
          <a:p>
            <a:pPr algn="ctr"/>
            <a:r>
              <a:rPr lang="en-US" sz="2200" b="1" dirty="0" err="1">
                <a:solidFill>
                  <a:srgbClr val="990000"/>
                </a:solidFill>
                <a:latin typeface="+mj-lt"/>
                <a:cs typeface="Arial" panose="020B0604020202020204" pitchFamily="34" charset="0"/>
              </a:rPr>
              <a:t>Nuevas</a:t>
            </a:r>
            <a:r>
              <a:rPr lang="en-US" sz="2200" b="1" dirty="0">
                <a:solidFill>
                  <a:srgbClr val="990000"/>
                </a:solidFill>
                <a:latin typeface="+mj-lt"/>
                <a:cs typeface="Arial" panose="020B0604020202020204" pitchFamily="34" charset="0"/>
              </a:rPr>
              <a:t> </a:t>
            </a:r>
            <a:r>
              <a:rPr lang="en-US" sz="2200" b="1" dirty="0" err="1">
                <a:solidFill>
                  <a:srgbClr val="990000"/>
                </a:solidFill>
                <a:latin typeface="+mj-lt"/>
                <a:cs typeface="Arial" panose="020B0604020202020204" pitchFamily="34" charset="0"/>
              </a:rPr>
              <a:t>tecnologías</a:t>
            </a:r>
            <a:endParaRPr lang="en-US" sz="2200" b="1" dirty="0">
              <a:solidFill>
                <a:srgbClr val="990000"/>
              </a:solidFill>
              <a:latin typeface="+mj-lt"/>
              <a:cs typeface="Arial" panose="020B0604020202020204" pitchFamily="34" charset="0"/>
            </a:endParaRPr>
          </a:p>
        </p:txBody>
      </p:sp>
      <p:sp>
        <p:nvSpPr>
          <p:cNvPr id="2" name="Marcador de número de diapositiva 1">
            <a:extLst>
              <a:ext uri="{FF2B5EF4-FFF2-40B4-BE49-F238E27FC236}">
                <a16:creationId xmlns="" xmlns:a16="http://schemas.microsoft.com/office/drawing/2014/main" id="{C3D4F663-E20B-4DD6-8B68-A1F8B9C8892A}"/>
              </a:ext>
            </a:extLst>
          </p:cNvPr>
          <p:cNvSpPr>
            <a:spLocks noGrp="1"/>
          </p:cNvSpPr>
          <p:nvPr>
            <p:ph type="sldNum" sz="quarter" idx="12"/>
          </p:nvPr>
        </p:nvSpPr>
        <p:spPr/>
        <p:txBody>
          <a:bodyPr/>
          <a:lstStyle/>
          <a:p>
            <a:fld id="{2066355A-084C-D24E-9AD2-7E4FC41EA627}" type="slidenum">
              <a:rPr lang="en-US" smtClean="0"/>
              <a:pPr/>
              <a:t>16</a:t>
            </a:fld>
            <a:endParaRPr lang="en-US"/>
          </a:p>
        </p:txBody>
      </p:sp>
    </p:spTree>
    <p:extLst>
      <p:ext uri="{BB962C8B-B14F-4D97-AF65-F5344CB8AC3E}">
        <p14:creationId xmlns:p14="http://schemas.microsoft.com/office/powerpoint/2010/main" val="2835627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F05E914F-BCA5-4958-94A7-4B4B0127979F}"/>
              </a:ext>
            </a:extLst>
          </p:cNvPr>
          <p:cNvPicPr>
            <a:picLocks noChangeAspect="1"/>
          </p:cNvPicPr>
          <p:nvPr/>
        </p:nvPicPr>
        <p:blipFill>
          <a:blip r:embed="rId2" cstate="print"/>
          <a:stretch>
            <a:fillRect/>
          </a:stretch>
        </p:blipFill>
        <p:spPr>
          <a:xfrm>
            <a:off x="1931928" y="653143"/>
            <a:ext cx="7280824" cy="3945033"/>
          </a:xfrm>
          <a:prstGeom prst="rect">
            <a:avLst/>
          </a:prstGeom>
        </p:spPr>
      </p:pic>
      <p:sp>
        <p:nvSpPr>
          <p:cNvPr id="8" name="Shape 70"/>
          <p:cNvSpPr txBox="1">
            <a:spLocks/>
          </p:cNvSpPr>
          <p:nvPr/>
        </p:nvSpPr>
        <p:spPr>
          <a:xfrm>
            <a:off x="2270895" y="993007"/>
            <a:ext cx="6572036" cy="811633"/>
          </a:xfrm>
          <a:prstGeom prst="rect">
            <a:avLst/>
          </a:prstGeom>
        </p:spPr>
        <p:txBody>
          <a:bodyPr spcFirstLastPara="1" wrap="square" lIns="91425" tIns="91425" rIns="91425" bIns="91425"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spcBef>
                <a:spcPts val="0"/>
              </a:spcBef>
            </a:pPr>
            <a:endParaRPr lang="es-CO" sz="2800" b="1" dirty="0">
              <a:solidFill>
                <a:srgbClr val="990000"/>
              </a:solidFill>
              <a:ea typeface="Roboto" panose="02000000000000000000" pitchFamily="2" charset="0"/>
            </a:endParaRPr>
          </a:p>
        </p:txBody>
      </p:sp>
      <p:sp>
        <p:nvSpPr>
          <p:cNvPr id="3" name="Marcador de número de diapositiva 2"/>
          <p:cNvSpPr>
            <a:spLocks noGrp="1"/>
          </p:cNvSpPr>
          <p:nvPr>
            <p:ph type="sldNum" sz="quarter" idx="4"/>
          </p:nvPr>
        </p:nvSpPr>
        <p:spPr/>
        <p:txBody>
          <a:bodyPr/>
          <a:lstStyle/>
          <a:p>
            <a:pPr marL="0" lvl="0" indent="0">
              <a:spcBef>
                <a:spcPts val="0"/>
              </a:spcBef>
              <a:spcAft>
                <a:spcPts val="0"/>
              </a:spcAft>
              <a:buNone/>
            </a:pPr>
            <a:fld id="{00000000-1234-1234-1234-123412341234}" type="slidenum">
              <a:rPr lang="es-CO" smtClean="0"/>
              <a:pPr marL="0" lvl="0" indent="0">
                <a:spcBef>
                  <a:spcPts val="0"/>
                </a:spcBef>
                <a:spcAft>
                  <a:spcPts val="0"/>
                </a:spcAft>
                <a:buNone/>
              </a:pPr>
              <a:t>17</a:t>
            </a:fld>
            <a:endParaRPr lang="es-CO"/>
          </a:p>
        </p:txBody>
      </p:sp>
      <p:sp>
        <p:nvSpPr>
          <p:cNvPr id="5" name="Título 4">
            <a:extLst>
              <a:ext uri="{FF2B5EF4-FFF2-40B4-BE49-F238E27FC236}">
                <a16:creationId xmlns="" xmlns:a16="http://schemas.microsoft.com/office/drawing/2014/main" id="{1B58E144-B9E3-472E-AD2A-AD02136B9403}"/>
              </a:ext>
            </a:extLst>
          </p:cNvPr>
          <p:cNvSpPr>
            <a:spLocks noGrp="1"/>
          </p:cNvSpPr>
          <p:nvPr>
            <p:ph type="title"/>
          </p:nvPr>
        </p:nvSpPr>
        <p:spPr/>
        <p:txBody>
          <a:bodyPr/>
          <a:lstStyle/>
          <a:p>
            <a:r>
              <a:rPr lang="es-CO" dirty="0"/>
              <a:t>Identificación de las nuevas actividades</a:t>
            </a:r>
          </a:p>
        </p:txBody>
      </p:sp>
      <p:sp>
        <p:nvSpPr>
          <p:cNvPr id="2" name="Rectángulo 1"/>
          <p:cNvSpPr/>
          <p:nvPr/>
        </p:nvSpPr>
        <p:spPr>
          <a:xfrm>
            <a:off x="1992444" y="81403"/>
            <a:ext cx="7080721" cy="397032"/>
          </a:xfrm>
          <a:prstGeom prst="rect">
            <a:avLst/>
          </a:prstGeom>
        </p:spPr>
        <p:txBody>
          <a:bodyPr wrap="square">
            <a:spAutoFit/>
          </a:bodyPr>
          <a:lstStyle/>
          <a:p>
            <a:pPr algn="ctr" defTabSz="685800">
              <a:lnSpc>
                <a:spcPct val="90000"/>
              </a:lnSpc>
              <a:spcBef>
                <a:spcPct val="0"/>
              </a:spcBef>
            </a:pPr>
            <a:r>
              <a:rPr lang="es-ES" sz="2200" b="1" dirty="0">
                <a:solidFill>
                  <a:srgbClr val="0F4FA6"/>
                </a:solidFill>
                <a:latin typeface="+mj-lt"/>
                <a:ea typeface="+mj-ea"/>
                <a:cs typeface="+mj-cs"/>
              </a:rPr>
              <a:t>Múltiples actividades con potencial de desarrollo</a:t>
            </a:r>
            <a:endParaRPr lang="es-CO" sz="2200" b="1" dirty="0">
              <a:solidFill>
                <a:srgbClr val="0F4FA6"/>
              </a:solidFill>
              <a:latin typeface="+mj-lt"/>
              <a:ea typeface="+mj-ea"/>
              <a:cs typeface="+mj-cs"/>
            </a:endParaRPr>
          </a:p>
        </p:txBody>
      </p:sp>
    </p:spTree>
    <p:extLst>
      <p:ext uri="{BB962C8B-B14F-4D97-AF65-F5344CB8AC3E}">
        <p14:creationId xmlns:p14="http://schemas.microsoft.com/office/powerpoint/2010/main" val="1774033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7874DDA9-568C-4228-B871-DDC34A865D58}"/>
              </a:ext>
            </a:extLst>
          </p:cNvPr>
          <p:cNvSpPr>
            <a:spLocks noGrp="1"/>
          </p:cNvSpPr>
          <p:nvPr>
            <p:ph type="title"/>
          </p:nvPr>
        </p:nvSpPr>
        <p:spPr/>
        <p:txBody>
          <a:bodyPr/>
          <a:lstStyle/>
          <a:p>
            <a:r>
              <a:rPr lang="es-CO" dirty="0"/>
              <a:t>Contamos con herramientas y apoyamos iniciativas para </a:t>
            </a:r>
            <a:br>
              <a:rPr lang="es-CO" dirty="0"/>
            </a:br>
            <a:r>
              <a:rPr lang="es-CO" dirty="0"/>
              <a:t>promover la innovación</a:t>
            </a:r>
          </a:p>
        </p:txBody>
      </p:sp>
      <p:graphicFrame>
        <p:nvGraphicFramePr>
          <p:cNvPr id="2" name="Diagrama 1">
            <a:extLst>
              <a:ext uri="{FF2B5EF4-FFF2-40B4-BE49-F238E27FC236}">
                <a16:creationId xmlns="" xmlns:a16="http://schemas.microsoft.com/office/drawing/2014/main" id="{863CF16B-ED21-41A5-995D-61D23EB9687B}"/>
              </a:ext>
            </a:extLst>
          </p:cNvPr>
          <p:cNvGraphicFramePr/>
          <p:nvPr>
            <p:extLst>
              <p:ext uri="{D42A27DB-BD31-4B8C-83A1-F6EECF244321}">
                <p14:modId xmlns:p14="http://schemas.microsoft.com/office/powerpoint/2010/main" val="2618150832"/>
              </p:ext>
            </p:extLst>
          </p:nvPr>
        </p:nvGraphicFramePr>
        <p:xfrm>
          <a:off x="1299890" y="1182276"/>
          <a:ext cx="6487844" cy="3328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 xmlns:a16="http://schemas.microsoft.com/office/drawing/2014/main" id="{D1F6B245-646C-492B-8FAC-8DF0D0D9444D}"/>
              </a:ext>
            </a:extLst>
          </p:cNvPr>
          <p:cNvSpPr>
            <a:spLocks noGrp="1"/>
          </p:cNvSpPr>
          <p:nvPr>
            <p:ph type="sldNum" sz="quarter" idx="4"/>
          </p:nvPr>
        </p:nvSpPr>
        <p:spPr/>
        <p:txBody>
          <a:bodyPr/>
          <a:lstStyle/>
          <a:p>
            <a:fld id="{E98621A4-F840-4FB5-ADAC-B68FE90EA2B3}" type="slidenum">
              <a:rPr lang="es-CO" smtClean="0"/>
              <a:pPr/>
              <a:t>18</a:t>
            </a:fld>
            <a:endParaRPr lang="es-CO" dirty="0"/>
          </a:p>
        </p:txBody>
      </p:sp>
    </p:spTree>
    <p:extLst>
      <p:ext uri="{BB962C8B-B14F-4D97-AF65-F5344CB8AC3E}">
        <p14:creationId xmlns:p14="http://schemas.microsoft.com/office/powerpoint/2010/main" val="2493279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 xmlns:a16="http://schemas.microsoft.com/office/drawing/2014/main" id="{4873ECDE-946E-4B9A-8866-6DBA88203082}"/>
              </a:ext>
            </a:extLst>
          </p:cNvPr>
          <p:cNvSpPr>
            <a:spLocks noGrp="1"/>
          </p:cNvSpPr>
          <p:nvPr>
            <p:ph type="body" sz="quarter" idx="13"/>
          </p:nvPr>
        </p:nvSpPr>
        <p:spPr/>
        <p:txBody>
          <a:bodyPr/>
          <a:lstStyle/>
          <a:p>
            <a:r>
              <a:rPr lang="es-CO" dirty="0"/>
              <a:t>3</a:t>
            </a:r>
          </a:p>
        </p:txBody>
      </p:sp>
      <p:sp>
        <p:nvSpPr>
          <p:cNvPr id="3" name="Título 2">
            <a:extLst>
              <a:ext uri="{FF2B5EF4-FFF2-40B4-BE49-F238E27FC236}">
                <a16:creationId xmlns="" xmlns:a16="http://schemas.microsoft.com/office/drawing/2014/main" id="{D686BF17-4419-4F41-8710-371F0D2A88AD}"/>
              </a:ext>
            </a:extLst>
          </p:cNvPr>
          <p:cNvSpPr>
            <a:spLocks noGrp="1"/>
          </p:cNvSpPr>
          <p:nvPr>
            <p:ph type="title"/>
          </p:nvPr>
        </p:nvSpPr>
        <p:spPr>
          <a:xfrm>
            <a:off x="4766874" y="394016"/>
            <a:ext cx="4167264" cy="4157154"/>
          </a:xfrm>
        </p:spPr>
        <p:txBody>
          <a:bodyPr/>
          <a:lstStyle/>
          <a:p>
            <a:r>
              <a:rPr lang="es-CO" sz="4800" dirty="0"/>
              <a:t>Un Supervisor que acompaña la innovación</a:t>
            </a:r>
          </a:p>
        </p:txBody>
      </p:sp>
    </p:spTree>
    <p:extLst>
      <p:ext uri="{BB962C8B-B14F-4D97-AF65-F5344CB8AC3E}">
        <p14:creationId xmlns:p14="http://schemas.microsoft.com/office/powerpoint/2010/main" val="2362068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 xmlns:a16="http://schemas.microsoft.com/office/drawing/2014/main" id="{294D194C-40E2-4E66-B13E-BC4A5DBE7EC0}"/>
              </a:ext>
            </a:extLst>
          </p:cNvPr>
          <p:cNvPicPr>
            <a:picLocks noChangeAspect="1"/>
          </p:cNvPicPr>
          <p:nvPr/>
        </p:nvPicPr>
        <p:blipFill>
          <a:blip r:embed="rId3" cstate="print"/>
          <a:stretch>
            <a:fillRect/>
          </a:stretch>
        </p:blipFill>
        <p:spPr>
          <a:xfrm>
            <a:off x="60546" y="-238526"/>
            <a:ext cx="9015046" cy="5518073"/>
          </a:xfrm>
          <a:prstGeom prst="rect">
            <a:avLst/>
          </a:prstGeom>
        </p:spPr>
      </p:pic>
      <p:sp>
        <p:nvSpPr>
          <p:cNvPr id="3" name="2 Marcador de número de diapositiva"/>
          <p:cNvSpPr>
            <a:spLocks noGrp="1"/>
          </p:cNvSpPr>
          <p:nvPr>
            <p:ph type="sldNum" sz="quarter" idx="4"/>
          </p:nvPr>
        </p:nvSpPr>
        <p:spPr/>
        <p:txBody>
          <a:bodyPr/>
          <a:lstStyle/>
          <a:p>
            <a:fld id="{E98621A4-F840-4FB5-ADAC-B68FE90EA2B3}" type="slidenum">
              <a:rPr lang="es-CO" smtClean="0"/>
              <a:pPr/>
              <a:t>2</a:t>
            </a:fld>
            <a:endParaRPr lang="es-CO" dirty="0"/>
          </a:p>
        </p:txBody>
      </p:sp>
    </p:spTree>
    <p:extLst>
      <p:ext uri="{BB962C8B-B14F-4D97-AF65-F5344CB8AC3E}">
        <p14:creationId xmlns:p14="http://schemas.microsoft.com/office/powerpoint/2010/main" val="451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5D1AD7E0-51F0-48C1-801E-5542766B138A}"/>
              </a:ext>
            </a:extLst>
          </p:cNvPr>
          <p:cNvSpPr>
            <a:spLocks noGrp="1"/>
          </p:cNvSpPr>
          <p:nvPr>
            <p:ph type="sldNum" sz="quarter" idx="4"/>
          </p:nvPr>
        </p:nvSpPr>
        <p:spPr/>
        <p:txBody>
          <a:bodyPr/>
          <a:lstStyle/>
          <a:p>
            <a:fld id="{E98621A4-F840-4FB5-ADAC-B68FE90EA2B3}" type="slidenum">
              <a:rPr lang="es-CO" smtClean="0"/>
              <a:pPr/>
              <a:t>20</a:t>
            </a:fld>
            <a:endParaRPr lang="es-CO" dirty="0"/>
          </a:p>
        </p:txBody>
      </p:sp>
      <p:sp>
        <p:nvSpPr>
          <p:cNvPr id="6" name="Título 5">
            <a:extLst>
              <a:ext uri="{FF2B5EF4-FFF2-40B4-BE49-F238E27FC236}">
                <a16:creationId xmlns="" xmlns:a16="http://schemas.microsoft.com/office/drawing/2014/main" id="{DEEBA47A-2EFF-4CB7-8F4E-47069708A3A2}"/>
              </a:ext>
            </a:extLst>
          </p:cNvPr>
          <p:cNvSpPr>
            <a:spLocks noGrp="1"/>
          </p:cNvSpPr>
          <p:nvPr>
            <p:ph type="title"/>
          </p:nvPr>
        </p:nvSpPr>
        <p:spPr>
          <a:xfrm>
            <a:off x="-69386" y="132050"/>
            <a:ext cx="2111317" cy="5143499"/>
          </a:xfrm>
        </p:spPr>
        <p:txBody>
          <a:bodyPr/>
          <a:lstStyle/>
          <a:p>
            <a:r>
              <a:rPr lang="es-CO" sz="2800" dirty="0"/>
              <a:t>Regular no es siempre la mejor forma de velar por el interés público</a:t>
            </a:r>
            <a:r>
              <a:rPr lang="es-CO" dirty="0"/>
              <a:t/>
            </a:r>
            <a:br>
              <a:rPr lang="es-CO" dirty="0"/>
            </a:br>
            <a:endParaRPr lang="es-CO" dirty="0"/>
          </a:p>
        </p:txBody>
      </p:sp>
      <p:pic>
        <p:nvPicPr>
          <p:cNvPr id="4" name="Imagen 3">
            <a:extLst>
              <a:ext uri="{FF2B5EF4-FFF2-40B4-BE49-F238E27FC236}">
                <a16:creationId xmlns="" xmlns:a16="http://schemas.microsoft.com/office/drawing/2014/main" id="{F80CF795-56D9-463C-9284-E35BA767768A}"/>
              </a:ext>
            </a:extLst>
          </p:cNvPr>
          <p:cNvPicPr>
            <a:picLocks noChangeAspect="1"/>
          </p:cNvPicPr>
          <p:nvPr/>
        </p:nvPicPr>
        <p:blipFill rotWithShape="1">
          <a:blip r:embed="rId2" cstate="print"/>
          <a:srcRect/>
          <a:stretch/>
        </p:blipFill>
        <p:spPr>
          <a:xfrm>
            <a:off x="1965731" y="1"/>
            <a:ext cx="7277101" cy="5143500"/>
          </a:xfrm>
          <a:prstGeom prst="rect">
            <a:avLst/>
          </a:prstGeom>
        </p:spPr>
      </p:pic>
    </p:spTree>
    <p:extLst>
      <p:ext uri="{BB962C8B-B14F-4D97-AF65-F5344CB8AC3E}">
        <p14:creationId xmlns:p14="http://schemas.microsoft.com/office/powerpoint/2010/main" val="2085749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0"/>
          <p:cNvSpPr txBox="1">
            <a:spLocks/>
          </p:cNvSpPr>
          <p:nvPr/>
        </p:nvSpPr>
        <p:spPr>
          <a:xfrm>
            <a:off x="6251225" y="1816806"/>
            <a:ext cx="2932288" cy="811633"/>
          </a:xfrm>
          <a:prstGeom prst="rect">
            <a:avLst/>
          </a:prstGeom>
        </p:spPr>
        <p:txBody>
          <a:bodyPr spcFirstLastPara="1" wrap="square" lIns="91425" tIns="91425" rIns="91425" bIns="91425"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O" sz="2800" b="1" dirty="0" err="1">
                <a:solidFill>
                  <a:srgbClr val="990000"/>
                </a:solidFill>
                <a:ea typeface="Roboto" panose="02000000000000000000" pitchFamily="2" charset="0"/>
              </a:rPr>
              <a:t>elHub</a:t>
            </a:r>
            <a:r>
              <a:rPr lang="es-CO" sz="2000" b="1" dirty="0">
                <a:solidFill>
                  <a:srgbClr val="990000"/>
                </a:solidFill>
                <a:ea typeface="Roboto" panose="02000000000000000000" pitchFamily="2" charset="0"/>
              </a:rPr>
              <a:t> es la herramienta ideal para acercarse a la industria Fintech y no perder el ritmo ante la velocidad de la innovación</a:t>
            </a:r>
          </a:p>
          <a:p>
            <a:pPr>
              <a:spcBef>
                <a:spcPts val="0"/>
              </a:spcBef>
            </a:pPr>
            <a:endParaRPr lang="es-CO" sz="2000" b="1" dirty="0">
              <a:solidFill>
                <a:srgbClr val="990000"/>
              </a:solidFill>
              <a:ea typeface="Roboto" panose="02000000000000000000" pitchFamily="2" charset="0"/>
            </a:endParaRPr>
          </a:p>
        </p:txBody>
      </p:sp>
      <p:sp>
        <p:nvSpPr>
          <p:cNvPr id="3" name="Marcador de número de diapositiva 2"/>
          <p:cNvSpPr>
            <a:spLocks noGrp="1"/>
          </p:cNvSpPr>
          <p:nvPr>
            <p:ph type="sldNum" sz="quarter" idx="4"/>
          </p:nvPr>
        </p:nvSpPr>
        <p:spPr/>
        <p:txBody>
          <a:bodyPr/>
          <a:lstStyle/>
          <a:p>
            <a:pPr marL="0" lvl="0" indent="0">
              <a:spcBef>
                <a:spcPts val="0"/>
              </a:spcBef>
              <a:spcAft>
                <a:spcPts val="0"/>
              </a:spcAft>
              <a:buNone/>
            </a:pPr>
            <a:fld id="{00000000-1234-1234-1234-123412341234}" type="slidenum">
              <a:rPr lang="es-CO" smtClean="0"/>
              <a:pPr marL="0" lvl="0" indent="0">
                <a:spcBef>
                  <a:spcPts val="0"/>
                </a:spcBef>
                <a:spcAft>
                  <a:spcPts val="0"/>
                </a:spcAft>
                <a:buNone/>
              </a:pPr>
              <a:t>21</a:t>
            </a:fld>
            <a:endParaRPr lang="es-CO"/>
          </a:p>
        </p:txBody>
      </p:sp>
      <p:sp>
        <p:nvSpPr>
          <p:cNvPr id="4" name="Título 3">
            <a:extLst>
              <a:ext uri="{FF2B5EF4-FFF2-40B4-BE49-F238E27FC236}">
                <a16:creationId xmlns="" xmlns:a16="http://schemas.microsoft.com/office/drawing/2014/main" id="{0590870B-B62F-4C98-8404-4C45FF3705A7}"/>
              </a:ext>
            </a:extLst>
          </p:cNvPr>
          <p:cNvSpPr>
            <a:spLocks noGrp="1"/>
          </p:cNvSpPr>
          <p:nvPr>
            <p:ph type="title"/>
          </p:nvPr>
        </p:nvSpPr>
        <p:spPr/>
        <p:txBody>
          <a:bodyPr/>
          <a:lstStyle/>
          <a:p>
            <a:r>
              <a:rPr lang="es-CO" dirty="0"/>
              <a:t>Identificación de las nuevas actividades de Fintech</a:t>
            </a:r>
          </a:p>
        </p:txBody>
      </p:sp>
      <p:sp>
        <p:nvSpPr>
          <p:cNvPr id="11" name="Rectángulo 10"/>
          <p:cNvSpPr/>
          <p:nvPr/>
        </p:nvSpPr>
        <p:spPr>
          <a:xfrm>
            <a:off x="2129576" y="4420338"/>
            <a:ext cx="4989170" cy="698012"/>
          </a:xfrm>
          <a:prstGeom prst="rect">
            <a:avLst/>
          </a:prstGeom>
          <a:noFill/>
          <a:ln>
            <a:noFill/>
          </a:ln>
        </p:spPr>
        <p:txBody>
          <a:bodyPr wrap="square">
            <a:spAutoFit/>
          </a:bodyPr>
          <a:lstStyle/>
          <a:p>
            <a:pPr algn="ctr">
              <a:lnSpc>
                <a:spcPct val="120000"/>
              </a:lnSpc>
            </a:pPr>
            <a:r>
              <a:rPr lang="es-ES" sz="1600" dirty="0">
                <a:latin typeface="+mj-lt"/>
                <a:ea typeface="Arial Unicode MS"/>
                <a:cs typeface="Times New Roman" panose="02020603050405020304" pitchFamily="18" charset="0"/>
              </a:rPr>
              <a:t>Desde su lanzamiento, en abril de 2018, </a:t>
            </a:r>
            <a:r>
              <a:rPr lang="es-ES" sz="1600" dirty="0" err="1">
                <a:latin typeface="+mj-lt"/>
                <a:ea typeface="Arial Unicode MS"/>
                <a:cs typeface="Times New Roman" panose="02020603050405020304" pitchFamily="18" charset="0"/>
              </a:rPr>
              <a:t>elHub</a:t>
            </a:r>
            <a:r>
              <a:rPr lang="es-ES" sz="1600" dirty="0">
                <a:latin typeface="+mj-lt"/>
                <a:ea typeface="Arial Unicode MS"/>
                <a:cs typeface="Times New Roman" panose="02020603050405020304" pitchFamily="18" charset="0"/>
              </a:rPr>
              <a:t> ha recibido </a:t>
            </a:r>
            <a:r>
              <a:rPr lang="es-ES" b="1" dirty="0">
                <a:solidFill>
                  <a:srgbClr val="990000"/>
                </a:solidFill>
                <a:latin typeface="+mj-lt"/>
                <a:ea typeface="Arial Unicode MS"/>
                <a:cs typeface="Times New Roman" panose="02020603050405020304" pitchFamily="18" charset="0"/>
              </a:rPr>
              <a:t>42 solicitudes de reunión</a:t>
            </a:r>
            <a:endParaRPr lang="es-ES" sz="1600" dirty="0">
              <a:solidFill>
                <a:srgbClr val="990000"/>
              </a:solidFill>
              <a:latin typeface="+mj-lt"/>
              <a:ea typeface="Arial Unicode MS"/>
              <a:cs typeface="Times New Roman" panose="02020603050405020304" pitchFamily="18" charset="0"/>
            </a:endParaRPr>
          </a:p>
        </p:txBody>
      </p:sp>
      <p:sp>
        <p:nvSpPr>
          <p:cNvPr id="16" name="Rectángulo 15"/>
          <p:cNvSpPr/>
          <p:nvPr/>
        </p:nvSpPr>
        <p:spPr>
          <a:xfrm>
            <a:off x="2270895" y="1951716"/>
            <a:ext cx="3980330" cy="333617"/>
          </a:xfrm>
          <a:prstGeom prst="rect">
            <a:avLst/>
          </a:prstGeom>
          <a:solidFill>
            <a:schemeClr val="bg1"/>
          </a:solidFill>
          <a:ln>
            <a:noFill/>
          </a:ln>
        </p:spPr>
        <p:txBody>
          <a:bodyPr wrap="square">
            <a:spAutoFit/>
          </a:bodyPr>
          <a:lstStyle/>
          <a:p>
            <a:pPr algn="just">
              <a:lnSpc>
                <a:spcPct val="120000"/>
              </a:lnSpc>
            </a:pPr>
            <a:endParaRPr lang="es-CO" sz="1400" i="1" dirty="0">
              <a:effectLst/>
              <a:latin typeface="+mj-lt"/>
              <a:ea typeface="Arial Unicode MS"/>
              <a:cs typeface="Times New Roman" panose="02020603050405020304" pitchFamily="18" charset="0"/>
            </a:endParaRPr>
          </a:p>
        </p:txBody>
      </p:sp>
      <p:pic>
        <p:nvPicPr>
          <p:cNvPr id="17" name="Imagen 16">
            <a:extLst>
              <a:ext uri="{FF2B5EF4-FFF2-40B4-BE49-F238E27FC236}">
                <a16:creationId xmlns="" xmlns:a16="http://schemas.microsoft.com/office/drawing/2014/main" id="{3D628605-38A9-4DA2-AF7B-592CC06370DB}"/>
              </a:ext>
            </a:extLst>
          </p:cNvPr>
          <p:cNvPicPr>
            <a:picLocks noChangeAspect="1"/>
          </p:cNvPicPr>
          <p:nvPr/>
        </p:nvPicPr>
        <p:blipFill>
          <a:blip r:embed="rId2" cstate="print"/>
          <a:stretch>
            <a:fillRect/>
          </a:stretch>
        </p:blipFill>
        <p:spPr>
          <a:xfrm>
            <a:off x="2063200" y="863005"/>
            <a:ext cx="4279009" cy="3450814"/>
          </a:xfrm>
          <a:prstGeom prst="rect">
            <a:avLst/>
          </a:prstGeom>
        </p:spPr>
      </p:pic>
      <p:sp>
        <p:nvSpPr>
          <p:cNvPr id="2" name="Rectángulo 1"/>
          <p:cNvSpPr/>
          <p:nvPr/>
        </p:nvSpPr>
        <p:spPr>
          <a:xfrm>
            <a:off x="2129576" y="85968"/>
            <a:ext cx="6852849" cy="701731"/>
          </a:xfrm>
          <a:prstGeom prst="rect">
            <a:avLst/>
          </a:prstGeom>
        </p:spPr>
        <p:txBody>
          <a:bodyPr wrap="square">
            <a:spAutoFit/>
          </a:bodyPr>
          <a:lstStyle/>
          <a:p>
            <a:pPr algn="ctr" defTabSz="685800">
              <a:lnSpc>
                <a:spcPct val="90000"/>
              </a:lnSpc>
              <a:spcBef>
                <a:spcPct val="0"/>
              </a:spcBef>
            </a:pPr>
            <a:r>
              <a:rPr lang="es-ES" sz="2200" b="1" dirty="0">
                <a:solidFill>
                  <a:srgbClr val="0F4FA6"/>
                </a:solidFill>
                <a:latin typeface="+mj-lt"/>
                <a:ea typeface="+mj-ea"/>
                <a:cs typeface="+mj-cs"/>
              </a:rPr>
              <a:t>Una actitud de interacción con la industria permite identificarlas oportunamente </a:t>
            </a:r>
            <a:endParaRPr lang="es-CO" sz="2200" b="1" dirty="0">
              <a:solidFill>
                <a:srgbClr val="0F4FA6"/>
              </a:solidFill>
              <a:latin typeface="+mj-lt"/>
              <a:ea typeface="+mj-ea"/>
              <a:cs typeface="+mj-cs"/>
            </a:endParaRPr>
          </a:p>
        </p:txBody>
      </p:sp>
    </p:spTree>
    <p:extLst>
      <p:ext uri="{BB962C8B-B14F-4D97-AF65-F5344CB8AC3E}">
        <p14:creationId xmlns:p14="http://schemas.microsoft.com/office/powerpoint/2010/main" val="393419133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 xmlns:a16="http://schemas.microsoft.com/office/drawing/2014/main" id="{51816AE5-353E-4426-B120-9AECABCF10C6}"/>
              </a:ext>
            </a:extLst>
          </p:cNvPr>
          <p:cNvSpPr>
            <a:spLocks noGrp="1"/>
          </p:cNvSpPr>
          <p:nvPr>
            <p:ph type="title"/>
          </p:nvPr>
        </p:nvSpPr>
        <p:spPr/>
        <p:txBody>
          <a:bodyPr>
            <a:normAutofit/>
          </a:bodyPr>
          <a:lstStyle/>
          <a:p>
            <a:r>
              <a:rPr lang="es-CO" sz="2800" dirty="0"/>
              <a:t>Ambiente de prueba controlado</a:t>
            </a:r>
          </a:p>
        </p:txBody>
      </p:sp>
      <p:sp>
        <p:nvSpPr>
          <p:cNvPr id="2" name="Marcador de número de diapositiva 1">
            <a:extLst>
              <a:ext uri="{FF2B5EF4-FFF2-40B4-BE49-F238E27FC236}">
                <a16:creationId xmlns="" xmlns:a16="http://schemas.microsoft.com/office/drawing/2014/main" id="{CDBCADF2-F5D1-474A-9A44-E337AD0D3034}"/>
              </a:ext>
            </a:extLst>
          </p:cNvPr>
          <p:cNvSpPr>
            <a:spLocks noGrp="1"/>
          </p:cNvSpPr>
          <p:nvPr>
            <p:ph type="sldNum" sz="quarter" idx="4"/>
          </p:nvPr>
        </p:nvSpPr>
        <p:spPr/>
        <p:txBody>
          <a:bodyPr/>
          <a:lstStyle/>
          <a:p>
            <a:fld id="{E98621A4-F840-4FB5-ADAC-B68FE90EA2B3}" type="slidenum">
              <a:rPr lang="es-CO" smtClean="0"/>
              <a:pPr/>
              <a:t>22</a:t>
            </a:fld>
            <a:endParaRPr lang="es-CO" dirty="0"/>
          </a:p>
        </p:txBody>
      </p:sp>
      <p:graphicFrame>
        <p:nvGraphicFramePr>
          <p:cNvPr id="5" name="Marcador de contenido 4">
            <a:extLst>
              <a:ext uri="{FF2B5EF4-FFF2-40B4-BE49-F238E27FC236}">
                <a16:creationId xmlns="" xmlns:a16="http://schemas.microsoft.com/office/drawing/2014/main" id="{4AB7EF6D-0531-42CD-8CB2-3CDE1DE76D16}"/>
              </a:ext>
            </a:extLst>
          </p:cNvPr>
          <p:cNvGraphicFramePr>
            <a:graphicFrameLocks noGrp="1"/>
          </p:cNvGraphicFramePr>
          <p:nvPr>
            <p:ph idx="1"/>
            <p:extLst>
              <p:ext uri="{D42A27DB-BD31-4B8C-83A1-F6EECF244321}">
                <p14:modId xmlns:p14="http://schemas.microsoft.com/office/powerpoint/2010/main" val="1416735870"/>
              </p:ext>
            </p:extLst>
          </p:nvPr>
        </p:nvGraphicFramePr>
        <p:xfrm>
          <a:off x="2888479" y="1112000"/>
          <a:ext cx="5375304" cy="3427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 xmlns:a16="http://schemas.microsoft.com/office/drawing/2014/main" id="{8F62E580-D9B0-438C-98AD-0DAEBC0628A6}"/>
              </a:ext>
            </a:extLst>
          </p:cNvPr>
          <p:cNvSpPr txBox="1"/>
          <p:nvPr/>
        </p:nvSpPr>
        <p:spPr>
          <a:xfrm>
            <a:off x="1823272" y="77871"/>
            <a:ext cx="7314486" cy="1034129"/>
          </a:xfrm>
          <a:prstGeom prst="rect">
            <a:avLst/>
          </a:prstGeom>
          <a:noFill/>
        </p:spPr>
        <p:txBody>
          <a:bodyPr wrap="square" rtlCol="0">
            <a:spAutoFit/>
          </a:bodyPr>
          <a:lstStyle/>
          <a:p>
            <a:pPr algn="ctr" defTabSz="685800">
              <a:lnSpc>
                <a:spcPct val="90000"/>
              </a:lnSpc>
              <a:spcBef>
                <a:spcPct val="0"/>
              </a:spcBef>
            </a:pPr>
            <a:r>
              <a:rPr lang="es-MX" b="1" dirty="0">
                <a:solidFill>
                  <a:srgbClr val="990000"/>
                </a:solidFill>
                <a:latin typeface="+mj-lt"/>
              </a:rPr>
              <a:t> </a:t>
            </a:r>
            <a:r>
              <a:rPr lang="es-MX" sz="2800" b="1" dirty="0" err="1">
                <a:solidFill>
                  <a:srgbClr val="990000"/>
                </a:solidFill>
                <a:latin typeface="+mj-lt"/>
                <a:ea typeface="+mj-ea"/>
                <a:cs typeface="+mj-cs"/>
              </a:rPr>
              <a:t>laArenera</a:t>
            </a:r>
            <a:r>
              <a:rPr lang="es-MX" sz="2800" b="1" dirty="0">
                <a:solidFill>
                  <a:srgbClr val="990000"/>
                </a:solidFill>
                <a:latin typeface="+mj-lt"/>
                <a:ea typeface="+mj-ea"/>
                <a:cs typeface="+mj-cs"/>
              </a:rPr>
              <a:t> </a:t>
            </a:r>
            <a:r>
              <a:rPr lang="es-MX" sz="2000" b="1" dirty="0">
                <a:solidFill>
                  <a:srgbClr val="0F4FA6"/>
                </a:solidFill>
                <a:latin typeface="+mj-lt"/>
                <a:ea typeface="+mj-ea"/>
                <a:cs typeface="+mj-cs"/>
              </a:rPr>
              <a:t>permite a la SFC y a las entidades </a:t>
            </a:r>
            <a:r>
              <a:rPr lang="es-ES" sz="2000" b="1" dirty="0">
                <a:solidFill>
                  <a:srgbClr val="0F4FA6"/>
                </a:solidFill>
                <a:latin typeface="+mj-lt"/>
                <a:ea typeface="+mj-ea"/>
                <a:cs typeface="+mj-cs"/>
              </a:rPr>
              <a:t>realizar pruebas de innovaciones tecnológicas y financieras en un espacio controlado y supervisado</a:t>
            </a:r>
            <a:endParaRPr lang="es-MX" sz="2000" b="1" dirty="0">
              <a:solidFill>
                <a:srgbClr val="0F4FA6"/>
              </a:solidFill>
              <a:latin typeface="+mj-lt"/>
              <a:ea typeface="+mj-ea"/>
              <a:cs typeface="+mj-cs"/>
            </a:endParaRPr>
          </a:p>
        </p:txBody>
      </p:sp>
      <p:sp>
        <p:nvSpPr>
          <p:cNvPr id="4" name="Rectángulo 3">
            <a:extLst>
              <a:ext uri="{FF2B5EF4-FFF2-40B4-BE49-F238E27FC236}">
                <a16:creationId xmlns="" xmlns:a16="http://schemas.microsoft.com/office/drawing/2014/main" id="{2C987907-458C-44CF-93D0-90A89259C739}"/>
              </a:ext>
            </a:extLst>
          </p:cNvPr>
          <p:cNvSpPr/>
          <p:nvPr/>
        </p:nvSpPr>
        <p:spPr>
          <a:xfrm>
            <a:off x="2137893" y="4497169"/>
            <a:ext cx="6326169" cy="646331"/>
          </a:xfrm>
          <a:prstGeom prst="rect">
            <a:avLst/>
          </a:prstGeom>
        </p:spPr>
        <p:txBody>
          <a:bodyPr wrap="square">
            <a:spAutoFit/>
          </a:bodyPr>
          <a:lstStyle/>
          <a:p>
            <a:pPr algn="ctr"/>
            <a:r>
              <a:rPr lang="es-ES" b="1" dirty="0">
                <a:solidFill>
                  <a:srgbClr val="990000"/>
                </a:solidFill>
                <a:latin typeface="+mj-lt"/>
              </a:rPr>
              <a:t>¿Cómo podemos expandir el sandbox para aprovechar al máximo sus beneficios?</a:t>
            </a:r>
            <a:endParaRPr lang="es-CO" b="1" dirty="0">
              <a:solidFill>
                <a:srgbClr val="990000"/>
              </a:solidFill>
              <a:latin typeface="+mj-lt"/>
            </a:endParaRPr>
          </a:p>
        </p:txBody>
      </p:sp>
    </p:spTree>
    <p:extLst>
      <p:ext uri="{BB962C8B-B14F-4D97-AF65-F5344CB8AC3E}">
        <p14:creationId xmlns:p14="http://schemas.microsoft.com/office/powerpoint/2010/main" val="34673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600" b="1" dirty="0" err="1">
                <a:solidFill>
                  <a:srgbClr val="0F4FA6"/>
                </a:solidFill>
                <a:latin typeface="Calibri Light" charset="0"/>
                <a:ea typeface="Calibri Light" charset="0"/>
                <a:cs typeface="Calibri Light" charset="0"/>
              </a:rPr>
              <a:t>Regtech</a:t>
            </a:r>
            <a:r>
              <a:rPr lang="en-IN" sz="2600" b="1" dirty="0">
                <a:solidFill>
                  <a:srgbClr val="0F4FA6"/>
                </a:solidFill>
                <a:latin typeface="Calibri Light" charset="0"/>
                <a:ea typeface="Calibri Light" charset="0"/>
                <a:cs typeface="Calibri Light" charset="0"/>
              </a:rPr>
              <a:t>: </a:t>
            </a:r>
            <a:r>
              <a:rPr lang="en-IN" sz="2600" b="1" dirty="0" err="1">
                <a:solidFill>
                  <a:srgbClr val="0F4FA6"/>
                </a:solidFill>
                <a:latin typeface="Calibri Light" charset="0"/>
                <a:ea typeface="Calibri Light" charset="0"/>
                <a:cs typeface="Calibri Light" charset="0"/>
              </a:rPr>
              <a:t>innovar</a:t>
            </a:r>
            <a:r>
              <a:rPr lang="en-IN" sz="2600" b="1" dirty="0">
                <a:solidFill>
                  <a:srgbClr val="0F4FA6"/>
                </a:solidFill>
                <a:latin typeface="Calibri Light" charset="0"/>
                <a:ea typeface="Calibri Light" charset="0"/>
                <a:cs typeface="Calibri Light" charset="0"/>
              </a:rPr>
              <a:t> </a:t>
            </a:r>
            <a:r>
              <a:rPr lang="en-IN" sz="2600" b="1" dirty="0" err="1">
                <a:solidFill>
                  <a:srgbClr val="0F4FA6"/>
                </a:solidFill>
                <a:latin typeface="Calibri Light" charset="0"/>
                <a:ea typeface="Calibri Light" charset="0"/>
                <a:cs typeface="Calibri Light" charset="0"/>
              </a:rPr>
              <a:t>desde</a:t>
            </a:r>
            <a:r>
              <a:rPr lang="en-IN" sz="2600" b="1" dirty="0">
                <a:solidFill>
                  <a:srgbClr val="0F4FA6"/>
                </a:solidFill>
                <a:latin typeface="Calibri Light" charset="0"/>
                <a:ea typeface="Calibri Light" charset="0"/>
                <a:cs typeface="Calibri Light" charset="0"/>
              </a:rPr>
              <a:t> </a:t>
            </a:r>
            <a:r>
              <a:rPr lang="en-IN" sz="2600" b="1" dirty="0" err="1">
                <a:solidFill>
                  <a:srgbClr val="0F4FA6"/>
                </a:solidFill>
                <a:latin typeface="Calibri Light" charset="0"/>
                <a:ea typeface="Calibri Light" charset="0"/>
                <a:cs typeface="Calibri Light" charset="0"/>
              </a:rPr>
              <a:t>adentro</a:t>
            </a:r>
            <a:endParaRPr lang="en-IN" sz="2600" b="1" dirty="0">
              <a:solidFill>
                <a:srgbClr val="0F4FA6"/>
              </a:solidFill>
              <a:latin typeface="Calibri Light" charset="0"/>
              <a:ea typeface="Calibri Light" charset="0"/>
              <a:cs typeface="Calibri Light" charset="0"/>
            </a:endParaRPr>
          </a:p>
        </p:txBody>
      </p:sp>
      <p:grpSp>
        <p:nvGrpSpPr>
          <p:cNvPr id="38" name="Group 37"/>
          <p:cNvGrpSpPr/>
          <p:nvPr/>
        </p:nvGrpSpPr>
        <p:grpSpPr>
          <a:xfrm>
            <a:off x="316194" y="1183198"/>
            <a:ext cx="4175046" cy="3594525"/>
            <a:chOff x="1207675" y="1387446"/>
            <a:chExt cx="5089216" cy="4807394"/>
          </a:xfrm>
        </p:grpSpPr>
        <p:sp>
          <p:nvSpPr>
            <p:cNvPr id="3" name="Rectangle 2"/>
            <p:cNvSpPr/>
            <p:nvPr/>
          </p:nvSpPr>
          <p:spPr>
            <a:xfrm>
              <a:off x="2833926" y="2793456"/>
              <a:ext cx="1028283" cy="102828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61" name="Rectangle 60"/>
            <p:cNvSpPr/>
            <p:nvPr/>
          </p:nvSpPr>
          <p:spPr>
            <a:xfrm>
              <a:off x="3852549" y="2793456"/>
              <a:ext cx="1028283" cy="10282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67" name="Rectangle 66"/>
            <p:cNvSpPr/>
            <p:nvPr/>
          </p:nvSpPr>
          <p:spPr>
            <a:xfrm>
              <a:off x="2833926" y="3835387"/>
              <a:ext cx="1028283" cy="10282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68" name="Rectangle 67"/>
            <p:cNvSpPr/>
            <p:nvPr/>
          </p:nvSpPr>
          <p:spPr>
            <a:xfrm>
              <a:off x="3852549" y="3835387"/>
              <a:ext cx="1028283" cy="102828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3" name="Freeform 7"/>
            <p:cNvSpPr>
              <a:spLocks/>
            </p:cNvSpPr>
            <p:nvPr/>
          </p:nvSpPr>
          <p:spPr bwMode="auto">
            <a:xfrm>
              <a:off x="1207675" y="1387446"/>
              <a:ext cx="1758482" cy="1694207"/>
            </a:xfrm>
            <a:custGeom>
              <a:avLst/>
              <a:gdLst>
                <a:gd name="T0" fmla="*/ 2134 w 2134"/>
                <a:gd name="T1" fmla="*/ 0 h 2056"/>
                <a:gd name="T2" fmla="*/ 2081 w 2134"/>
                <a:gd name="T3" fmla="*/ 2056 h 2056"/>
                <a:gd name="T4" fmla="*/ 0 w 2134"/>
                <a:gd name="T5" fmla="*/ 2056 h 2056"/>
                <a:gd name="T6" fmla="*/ 141 w 2134"/>
                <a:gd name="T7" fmla="*/ 217 h 2056"/>
                <a:gd name="T8" fmla="*/ 2134 w 2134"/>
                <a:gd name="T9" fmla="*/ 0 h 2056"/>
              </a:gdLst>
              <a:ahLst/>
              <a:cxnLst>
                <a:cxn ang="0">
                  <a:pos x="T0" y="T1"/>
                </a:cxn>
                <a:cxn ang="0">
                  <a:pos x="T2" y="T3"/>
                </a:cxn>
                <a:cxn ang="0">
                  <a:pos x="T4" y="T5"/>
                </a:cxn>
                <a:cxn ang="0">
                  <a:pos x="T6" y="T7"/>
                </a:cxn>
                <a:cxn ang="0">
                  <a:pos x="T8" y="T9"/>
                </a:cxn>
              </a:cxnLst>
              <a:rect l="0" t="0" r="r" b="b"/>
              <a:pathLst>
                <a:path w="2134" h="2056">
                  <a:moveTo>
                    <a:pt x="2134" y="0"/>
                  </a:moveTo>
                  <a:lnTo>
                    <a:pt x="2081" y="2056"/>
                  </a:lnTo>
                  <a:lnTo>
                    <a:pt x="0" y="2056"/>
                  </a:lnTo>
                  <a:lnTo>
                    <a:pt x="141" y="217"/>
                  </a:lnTo>
                  <a:lnTo>
                    <a:pt x="2134" y="0"/>
                  </a:lnTo>
                  <a:close/>
                </a:path>
              </a:pathLst>
            </a:custGeom>
            <a:solidFill>
              <a:schemeClr val="accent1"/>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IN" sz="4950" b="1" dirty="0">
                  <a:solidFill>
                    <a:schemeClr val="bg1"/>
                  </a:solidFill>
                  <a:latin typeface="Arial" pitchFamily="34" charset="0"/>
                  <a:cs typeface="Arial" pitchFamily="34" charset="0"/>
                </a:rPr>
                <a:t>1</a:t>
              </a:r>
            </a:p>
          </p:txBody>
        </p:sp>
        <p:sp>
          <p:nvSpPr>
            <p:cNvPr id="14" name="Freeform 8"/>
            <p:cNvSpPr>
              <a:spLocks/>
            </p:cNvSpPr>
            <p:nvPr/>
          </p:nvSpPr>
          <p:spPr bwMode="auto">
            <a:xfrm>
              <a:off x="2922484" y="1387446"/>
              <a:ext cx="580942" cy="2113639"/>
            </a:xfrm>
            <a:custGeom>
              <a:avLst/>
              <a:gdLst>
                <a:gd name="T0" fmla="*/ 53 w 705"/>
                <a:gd name="T1" fmla="*/ 0 h 2565"/>
                <a:gd name="T2" fmla="*/ 705 w 705"/>
                <a:gd name="T3" fmla="*/ 2099 h 2565"/>
                <a:gd name="T4" fmla="*/ 705 w 705"/>
                <a:gd name="T5" fmla="*/ 2565 h 2565"/>
                <a:gd name="T6" fmla="*/ 0 w 705"/>
                <a:gd name="T7" fmla="*/ 2056 h 2565"/>
                <a:gd name="T8" fmla="*/ 53 w 705"/>
                <a:gd name="T9" fmla="*/ 0 h 2565"/>
              </a:gdLst>
              <a:ahLst/>
              <a:cxnLst>
                <a:cxn ang="0">
                  <a:pos x="T0" y="T1"/>
                </a:cxn>
                <a:cxn ang="0">
                  <a:pos x="T2" y="T3"/>
                </a:cxn>
                <a:cxn ang="0">
                  <a:pos x="T4" y="T5"/>
                </a:cxn>
                <a:cxn ang="0">
                  <a:pos x="T6" y="T7"/>
                </a:cxn>
                <a:cxn ang="0">
                  <a:pos x="T8" y="T9"/>
                </a:cxn>
              </a:cxnLst>
              <a:rect l="0" t="0" r="r" b="b"/>
              <a:pathLst>
                <a:path w="705" h="2565">
                  <a:moveTo>
                    <a:pt x="53" y="0"/>
                  </a:moveTo>
                  <a:lnTo>
                    <a:pt x="705" y="2099"/>
                  </a:lnTo>
                  <a:lnTo>
                    <a:pt x="705" y="2565"/>
                  </a:lnTo>
                  <a:lnTo>
                    <a:pt x="0" y="2056"/>
                  </a:lnTo>
                  <a:lnTo>
                    <a:pt x="53" y="0"/>
                  </a:lnTo>
                  <a:close/>
                </a:path>
              </a:pathLst>
            </a:custGeom>
            <a:solidFill>
              <a:schemeClr val="accent1">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15" name="Freeform 9"/>
            <p:cNvSpPr>
              <a:spLocks/>
            </p:cNvSpPr>
            <p:nvPr/>
          </p:nvSpPr>
          <p:spPr bwMode="auto">
            <a:xfrm>
              <a:off x="1207675" y="3081653"/>
              <a:ext cx="2295751" cy="419432"/>
            </a:xfrm>
            <a:custGeom>
              <a:avLst/>
              <a:gdLst>
                <a:gd name="T0" fmla="*/ 0 w 2786"/>
                <a:gd name="T1" fmla="*/ 0 h 509"/>
                <a:gd name="T2" fmla="*/ 2081 w 2786"/>
                <a:gd name="T3" fmla="*/ 0 h 509"/>
                <a:gd name="T4" fmla="*/ 2786 w 2786"/>
                <a:gd name="T5" fmla="*/ 509 h 509"/>
                <a:gd name="T6" fmla="*/ 2433 w 2786"/>
                <a:gd name="T7" fmla="*/ 509 h 509"/>
                <a:gd name="T8" fmla="*/ 0 w 2786"/>
                <a:gd name="T9" fmla="*/ 0 h 509"/>
              </a:gdLst>
              <a:ahLst/>
              <a:cxnLst>
                <a:cxn ang="0">
                  <a:pos x="T0" y="T1"/>
                </a:cxn>
                <a:cxn ang="0">
                  <a:pos x="T2" y="T3"/>
                </a:cxn>
                <a:cxn ang="0">
                  <a:pos x="T4" y="T5"/>
                </a:cxn>
                <a:cxn ang="0">
                  <a:pos x="T6" y="T7"/>
                </a:cxn>
                <a:cxn ang="0">
                  <a:pos x="T8" y="T9"/>
                </a:cxn>
              </a:cxnLst>
              <a:rect l="0" t="0" r="r" b="b"/>
              <a:pathLst>
                <a:path w="2786" h="509">
                  <a:moveTo>
                    <a:pt x="0" y="0"/>
                  </a:moveTo>
                  <a:lnTo>
                    <a:pt x="2081" y="0"/>
                  </a:lnTo>
                  <a:lnTo>
                    <a:pt x="2786" y="509"/>
                  </a:lnTo>
                  <a:lnTo>
                    <a:pt x="2433" y="509"/>
                  </a:lnTo>
                  <a:lnTo>
                    <a:pt x="0" y="0"/>
                  </a:lnTo>
                  <a:close/>
                </a:path>
              </a:pathLst>
            </a:custGeom>
            <a:solidFill>
              <a:schemeClr val="accent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18" name="Freeform 10"/>
            <p:cNvSpPr>
              <a:spLocks/>
            </p:cNvSpPr>
            <p:nvPr/>
          </p:nvSpPr>
          <p:spPr bwMode="auto">
            <a:xfrm>
              <a:off x="4850717" y="1851375"/>
              <a:ext cx="1142107" cy="1105849"/>
            </a:xfrm>
            <a:custGeom>
              <a:avLst/>
              <a:gdLst>
                <a:gd name="T0" fmla="*/ 0 w 1386"/>
                <a:gd name="T1" fmla="*/ 0 h 1342"/>
                <a:gd name="T2" fmla="*/ 1311 w 1386"/>
                <a:gd name="T3" fmla="*/ 109 h 1342"/>
                <a:gd name="T4" fmla="*/ 1386 w 1386"/>
                <a:gd name="T5" fmla="*/ 1342 h 1342"/>
                <a:gd name="T6" fmla="*/ 0 w 1386"/>
                <a:gd name="T7" fmla="*/ 1342 h 1342"/>
                <a:gd name="T8" fmla="*/ 0 w 1386"/>
                <a:gd name="T9" fmla="*/ 0 h 1342"/>
              </a:gdLst>
              <a:ahLst/>
              <a:cxnLst>
                <a:cxn ang="0">
                  <a:pos x="T0" y="T1"/>
                </a:cxn>
                <a:cxn ang="0">
                  <a:pos x="T2" y="T3"/>
                </a:cxn>
                <a:cxn ang="0">
                  <a:pos x="T4" y="T5"/>
                </a:cxn>
                <a:cxn ang="0">
                  <a:pos x="T6" y="T7"/>
                </a:cxn>
                <a:cxn ang="0">
                  <a:pos x="T8" y="T9"/>
                </a:cxn>
              </a:cxnLst>
              <a:rect l="0" t="0" r="r" b="b"/>
              <a:pathLst>
                <a:path w="1386" h="1342">
                  <a:moveTo>
                    <a:pt x="0" y="0"/>
                  </a:moveTo>
                  <a:lnTo>
                    <a:pt x="1311" y="109"/>
                  </a:lnTo>
                  <a:lnTo>
                    <a:pt x="1386" y="1342"/>
                  </a:lnTo>
                  <a:lnTo>
                    <a:pt x="0" y="1342"/>
                  </a:lnTo>
                  <a:lnTo>
                    <a:pt x="0" y="0"/>
                  </a:lnTo>
                  <a:close/>
                </a:path>
              </a:pathLst>
            </a:custGeom>
            <a:solidFill>
              <a:schemeClr val="accent2"/>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IN" sz="3600" b="1" dirty="0">
                  <a:solidFill>
                    <a:schemeClr val="bg1"/>
                  </a:solidFill>
                  <a:latin typeface="Arial" pitchFamily="34" charset="0"/>
                  <a:cs typeface="Arial" pitchFamily="34" charset="0"/>
                </a:rPr>
                <a:t>2</a:t>
              </a:r>
            </a:p>
          </p:txBody>
        </p:sp>
        <p:sp>
          <p:nvSpPr>
            <p:cNvPr id="19" name="Freeform 11"/>
            <p:cNvSpPr>
              <a:spLocks/>
            </p:cNvSpPr>
            <p:nvPr/>
          </p:nvSpPr>
          <p:spPr bwMode="auto">
            <a:xfrm>
              <a:off x="4189844" y="1851375"/>
              <a:ext cx="660873" cy="1649709"/>
            </a:xfrm>
            <a:custGeom>
              <a:avLst/>
              <a:gdLst>
                <a:gd name="T0" fmla="*/ 802 w 802"/>
                <a:gd name="T1" fmla="*/ 0 h 2002"/>
                <a:gd name="T2" fmla="*/ 802 w 802"/>
                <a:gd name="T3" fmla="*/ 1342 h 2002"/>
                <a:gd name="T4" fmla="*/ 0 w 802"/>
                <a:gd name="T5" fmla="*/ 2002 h 2002"/>
                <a:gd name="T6" fmla="*/ 0 w 802"/>
                <a:gd name="T7" fmla="*/ 1634 h 2002"/>
                <a:gd name="T8" fmla="*/ 802 w 802"/>
                <a:gd name="T9" fmla="*/ 0 h 2002"/>
              </a:gdLst>
              <a:ahLst/>
              <a:cxnLst>
                <a:cxn ang="0">
                  <a:pos x="T0" y="T1"/>
                </a:cxn>
                <a:cxn ang="0">
                  <a:pos x="T2" y="T3"/>
                </a:cxn>
                <a:cxn ang="0">
                  <a:pos x="T4" y="T5"/>
                </a:cxn>
                <a:cxn ang="0">
                  <a:pos x="T6" y="T7"/>
                </a:cxn>
                <a:cxn ang="0">
                  <a:pos x="T8" y="T9"/>
                </a:cxn>
              </a:cxnLst>
              <a:rect l="0" t="0" r="r" b="b"/>
              <a:pathLst>
                <a:path w="802" h="2002">
                  <a:moveTo>
                    <a:pt x="802" y="0"/>
                  </a:moveTo>
                  <a:lnTo>
                    <a:pt x="802" y="1342"/>
                  </a:lnTo>
                  <a:lnTo>
                    <a:pt x="0" y="2002"/>
                  </a:lnTo>
                  <a:lnTo>
                    <a:pt x="0" y="1634"/>
                  </a:lnTo>
                  <a:lnTo>
                    <a:pt x="802" y="0"/>
                  </a:lnTo>
                  <a:close/>
                </a:path>
              </a:pathLst>
            </a:custGeom>
            <a:solidFill>
              <a:schemeClr val="accent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20" name="Freeform 12"/>
            <p:cNvSpPr>
              <a:spLocks/>
            </p:cNvSpPr>
            <p:nvPr/>
          </p:nvSpPr>
          <p:spPr bwMode="auto">
            <a:xfrm>
              <a:off x="4189844" y="2957224"/>
              <a:ext cx="1802980" cy="543860"/>
            </a:xfrm>
            <a:custGeom>
              <a:avLst/>
              <a:gdLst>
                <a:gd name="T0" fmla="*/ 802 w 2188"/>
                <a:gd name="T1" fmla="*/ 0 h 660"/>
                <a:gd name="T2" fmla="*/ 2188 w 2188"/>
                <a:gd name="T3" fmla="*/ 0 h 660"/>
                <a:gd name="T4" fmla="*/ 358 w 2188"/>
                <a:gd name="T5" fmla="*/ 660 h 660"/>
                <a:gd name="T6" fmla="*/ 0 w 2188"/>
                <a:gd name="T7" fmla="*/ 660 h 660"/>
                <a:gd name="T8" fmla="*/ 802 w 2188"/>
                <a:gd name="T9" fmla="*/ 0 h 660"/>
              </a:gdLst>
              <a:ahLst/>
              <a:cxnLst>
                <a:cxn ang="0">
                  <a:pos x="T0" y="T1"/>
                </a:cxn>
                <a:cxn ang="0">
                  <a:pos x="T2" y="T3"/>
                </a:cxn>
                <a:cxn ang="0">
                  <a:pos x="T4" y="T5"/>
                </a:cxn>
                <a:cxn ang="0">
                  <a:pos x="T6" y="T7"/>
                </a:cxn>
                <a:cxn ang="0">
                  <a:pos x="T8" y="T9"/>
                </a:cxn>
              </a:cxnLst>
              <a:rect l="0" t="0" r="r" b="b"/>
              <a:pathLst>
                <a:path w="2188" h="660">
                  <a:moveTo>
                    <a:pt x="802" y="0"/>
                  </a:moveTo>
                  <a:lnTo>
                    <a:pt x="2188" y="0"/>
                  </a:lnTo>
                  <a:lnTo>
                    <a:pt x="358" y="660"/>
                  </a:lnTo>
                  <a:lnTo>
                    <a:pt x="0" y="660"/>
                  </a:lnTo>
                  <a:lnTo>
                    <a:pt x="802" y="0"/>
                  </a:lnTo>
                  <a:close/>
                </a:path>
              </a:pathLst>
            </a:custGeom>
            <a:solidFill>
              <a:schemeClr val="accent2">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21" name="Freeform 13"/>
            <p:cNvSpPr>
              <a:spLocks/>
            </p:cNvSpPr>
            <p:nvPr/>
          </p:nvSpPr>
          <p:spPr bwMode="auto">
            <a:xfrm>
              <a:off x="2172616" y="4410814"/>
              <a:ext cx="927859" cy="881713"/>
            </a:xfrm>
            <a:custGeom>
              <a:avLst/>
              <a:gdLst>
                <a:gd name="T0" fmla="*/ 0 w 1126"/>
                <a:gd name="T1" fmla="*/ 0 h 1070"/>
                <a:gd name="T2" fmla="*/ 1126 w 1126"/>
                <a:gd name="T3" fmla="*/ 0 h 1070"/>
                <a:gd name="T4" fmla="*/ 1126 w 1126"/>
                <a:gd name="T5" fmla="*/ 1070 h 1070"/>
                <a:gd name="T6" fmla="*/ 0 w 1126"/>
                <a:gd name="T7" fmla="*/ 1027 h 1070"/>
                <a:gd name="T8" fmla="*/ 0 w 1126"/>
                <a:gd name="T9" fmla="*/ 0 h 1070"/>
              </a:gdLst>
              <a:ahLst/>
              <a:cxnLst>
                <a:cxn ang="0">
                  <a:pos x="T0" y="T1"/>
                </a:cxn>
                <a:cxn ang="0">
                  <a:pos x="T2" y="T3"/>
                </a:cxn>
                <a:cxn ang="0">
                  <a:pos x="T4" y="T5"/>
                </a:cxn>
                <a:cxn ang="0">
                  <a:pos x="T6" y="T7"/>
                </a:cxn>
                <a:cxn ang="0">
                  <a:pos x="T8" y="T9"/>
                </a:cxn>
              </a:cxnLst>
              <a:rect l="0" t="0" r="r" b="b"/>
              <a:pathLst>
                <a:path w="1126" h="1070">
                  <a:moveTo>
                    <a:pt x="0" y="0"/>
                  </a:moveTo>
                  <a:lnTo>
                    <a:pt x="1126" y="0"/>
                  </a:lnTo>
                  <a:lnTo>
                    <a:pt x="1126" y="1070"/>
                  </a:lnTo>
                  <a:lnTo>
                    <a:pt x="0" y="1027"/>
                  </a:lnTo>
                  <a:lnTo>
                    <a:pt x="0" y="0"/>
                  </a:lnTo>
                  <a:close/>
                </a:path>
              </a:pathLst>
            </a:custGeom>
            <a:solidFill>
              <a:schemeClr val="accent4"/>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IN" sz="3600" b="1" dirty="0">
                  <a:solidFill>
                    <a:schemeClr val="bg1"/>
                  </a:solidFill>
                  <a:latin typeface="Arial" pitchFamily="34" charset="0"/>
                  <a:cs typeface="Arial" pitchFamily="34" charset="0"/>
                </a:rPr>
                <a:t>4</a:t>
              </a:r>
            </a:p>
          </p:txBody>
        </p:sp>
        <p:sp>
          <p:nvSpPr>
            <p:cNvPr id="22" name="Freeform 14"/>
            <p:cNvSpPr>
              <a:spLocks/>
            </p:cNvSpPr>
            <p:nvPr/>
          </p:nvSpPr>
          <p:spPr bwMode="auto">
            <a:xfrm>
              <a:off x="3100475" y="4178437"/>
              <a:ext cx="402951" cy="1114089"/>
            </a:xfrm>
            <a:custGeom>
              <a:avLst/>
              <a:gdLst>
                <a:gd name="T0" fmla="*/ 489 w 489"/>
                <a:gd name="T1" fmla="*/ 0 h 1352"/>
                <a:gd name="T2" fmla="*/ 489 w 489"/>
                <a:gd name="T3" fmla="*/ 380 h 1352"/>
                <a:gd name="T4" fmla="*/ 0 w 489"/>
                <a:gd name="T5" fmla="*/ 1352 h 1352"/>
                <a:gd name="T6" fmla="*/ 0 w 489"/>
                <a:gd name="T7" fmla="*/ 282 h 1352"/>
                <a:gd name="T8" fmla="*/ 489 w 489"/>
                <a:gd name="T9" fmla="*/ 0 h 1352"/>
              </a:gdLst>
              <a:ahLst/>
              <a:cxnLst>
                <a:cxn ang="0">
                  <a:pos x="T0" y="T1"/>
                </a:cxn>
                <a:cxn ang="0">
                  <a:pos x="T2" y="T3"/>
                </a:cxn>
                <a:cxn ang="0">
                  <a:pos x="T4" y="T5"/>
                </a:cxn>
                <a:cxn ang="0">
                  <a:pos x="T6" y="T7"/>
                </a:cxn>
                <a:cxn ang="0">
                  <a:pos x="T8" y="T9"/>
                </a:cxn>
              </a:cxnLst>
              <a:rect l="0" t="0" r="r" b="b"/>
              <a:pathLst>
                <a:path w="489" h="1352">
                  <a:moveTo>
                    <a:pt x="489" y="0"/>
                  </a:moveTo>
                  <a:lnTo>
                    <a:pt x="489" y="380"/>
                  </a:lnTo>
                  <a:lnTo>
                    <a:pt x="0" y="1352"/>
                  </a:lnTo>
                  <a:lnTo>
                    <a:pt x="0" y="282"/>
                  </a:lnTo>
                  <a:lnTo>
                    <a:pt x="489" y="0"/>
                  </a:lnTo>
                  <a:close/>
                </a:path>
              </a:pathLst>
            </a:custGeom>
            <a:solidFill>
              <a:schemeClr val="accent4">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23" name="Freeform 15"/>
            <p:cNvSpPr>
              <a:spLocks/>
            </p:cNvSpPr>
            <p:nvPr/>
          </p:nvSpPr>
          <p:spPr bwMode="auto">
            <a:xfrm>
              <a:off x="2172616" y="4178437"/>
              <a:ext cx="1330810" cy="232377"/>
            </a:xfrm>
            <a:custGeom>
              <a:avLst/>
              <a:gdLst>
                <a:gd name="T0" fmla="*/ 1214 w 1615"/>
                <a:gd name="T1" fmla="*/ 0 h 282"/>
                <a:gd name="T2" fmla="*/ 1615 w 1615"/>
                <a:gd name="T3" fmla="*/ 0 h 282"/>
                <a:gd name="T4" fmla="*/ 1126 w 1615"/>
                <a:gd name="T5" fmla="*/ 282 h 282"/>
                <a:gd name="T6" fmla="*/ 0 w 1615"/>
                <a:gd name="T7" fmla="*/ 282 h 282"/>
                <a:gd name="T8" fmla="*/ 1214 w 1615"/>
                <a:gd name="T9" fmla="*/ 0 h 282"/>
              </a:gdLst>
              <a:ahLst/>
              <a:cxnLst>
                <a:cxn ang="0">
                  <a:pos x="T0" y="T1"/>
                </a:cxn>
                <a:cxn ang="0">
                  <a:pos x="T2" y="T3"/>
                </a:cxn>
                <a:cxn ang="0">
                  <a:pos x="T4" y="T5"/>
                </a:cxn>
                <a:cxn ang="0">
                  <a:pos x="T6" y="T7"/>
                </a:cxn>
                <a:cxn ang="0">
                  <a:pos x="T8" y="T9"/>
                </a:cxn>
              </a:cxnLst>
              <a:rect l="0" t="0" r="r" b="b"/>
              <a:pathLst>
                <a:path w="1615" h="282">
                  <a:moveTo>
                    <a:pt x="1214" y="0"/>
                  </a:moveTo>
                  <a:lnTo>
                    <a:pt x="1615" y="0"/>
                  </a:lnTo>
                  <a:lnTo>
                    <a:pt x="1126" y="282"/>
                  </a:lnTo>
                  <a:lnTo>
                    <a:pt x="0" y="282"/>
                  </a:lnTo>
                  <a:lnTo>
                    <a:pt x="1214"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24" name="Freeform 16"/>
            <p:cNvSpPr>
              <a:spLocks/>
            </p:cNvSpPr>
            <p:nvPr/>
          </p:nvSpPr>
          <p:spPr bwMode="auto">
            <a:xfrm>
              <a:off x="4520280" y="4472616"/>
              <a:ext cx="1776611" cy="1722224"/>
            </a:xfrm>
            <a:custGeom>
              <a:avLst/>
              <a:gdLst>
                <a:gd name="T0" fmla="*/ 2156 w 2156"/>
                <a:gd name="T1" fmla="*/ 0 h 2090"/>
                <a:gd name="T2" fmla="*/ 1973 w 2156"/>
                <a:gd name="T3" fmla="*/ 1851 h 2090"/>
                <a:gd name="T4" fmla="*/ 0 w 2156"/>
                <a:gd name="T5" fmla="*/ 2090 h 2090"/>
                <a:gd name="T6" fmla="*/ 0 w 2156"/>
                <a:gd name="T7" fmla="*/ 54 h 2090"/>
                <a:gd name="T8" fmla="*/ 2156 w 2156"/>
                <a:gd name="T9" fmla="*/ 0 h 2090"/>
              </a:gdLst>
              <a:ahLst/>
              <a:cxnLst>
                <a:cxn ang="0">
                  <a:pos x="T0" y="T1"/>
                </a:cxn>
                <a:cxn ang="0">
                  <a:pos x="T2" y="T3"/>
                </a:cxn>
                <a:cxn ang="0">
                  <a:pos x="T4" y="T5"/>
                </a:cxn>
                <a:cxn ang="0">
                  <a:pos x="T6" y="T7"/>
                </a:cxn>
                <a:cxn ang="0">
                  <a:pos x="T8" y="T9"/>
                </a:cxn>
              </a:cxnLst>
              <a:rect l="0" t="0" r="r" b="b"/>
              <a:pathLst>
                <a:path w="2156" h="2090">
                  <a:moveTo>
                    <a:pt x="2156" y="0"/>
                  </a:moveTo>
                  <a:lnTo>
                    <a:pt x="1973" y="1851"/>
                  </a:lnTo>
                  <a:lnTo>
                    <a:pt x="0" y="2090"/>
                  </a:lnTo>
                  <a:lnTo>
                    <a:pt x="0" y="54"/>
                  </a:lnTo>
                  <a:lnTo>
                    <a:pt x="2156" y="0"/>
                  </a:lnTo>
                  <a:close/>
                </a:path>
              </a:pathLst>
            </a:custGeom>
            <a:solidFill>
              <a:schemeClr val="accent5"/>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IN" sz="4950" b="1" dirty="0">
                  <a:solidFill>
                    <a:schemeClr val="bg1"/>
                  </a:solidFill>
                  <a:latin typeface="Arial" pitchFamily="34" charset="0"/>
                  <a:cs typeface="Arial" pitchFamily="34" charset="0"/>
                </a:rPr>
                <a:t>3</a:t>
              </a:r>
            </a:p>
          </p:txBody>
        </p:sp>
        <p:sp>
          <p:nvSpPr>
            <p:cNvPr id="25" name="Freeform 17"/>
            <p:cNvSpPr>
              <a:spLocks/>
            </p:cNvSpPr>
            <p:nvPr/>
          </p:nvSpPr>
          <p:spPr bwMode="auto">
            <a:xfrm>
              <a:off x="4136281" y="4178437"/>
              <a:ext cx="2160610" cy="338677"/>
            </a:xfrm>
            <a:custGeom>
              <a:avLst/>
              <a:gdLst>
                <a:gd name="T0" fmla="*/ 0 w 2622"/>
                <a:gd name="T1" fmla="*/ 0 h 411"/>
                <a:gd name="T2" fmla="*/ 564 w 2622"/>
                <a:gd name="T3" fmla="*/ 0 h 411"/>
                <a:gd name="T4" fmla="*/ 2622 w 2622"/>
                <a:gd name="T5" fmla="*/ 357 h 411"/>
                <a:gd name="T6" fmla="*/ 466 w 2622"/>
                <a:gd name="T7" fmla="*/ 411 h 411"/>
                <a:gd name="T8" fmla="*/ 0 w 2622"/>
                <a:gd name="T9" fmla="*/ 0 h 411"/>
              </a:gdLst>
              <a:ahLst/>
              <a:cxnLst>
                <a:cxn ang="0">
                  <a:pos x="T0" y="T1"/>
                </a:cxn>
                <a:cxn ang="0">
                  <a:pos x="T2" y="T3"/>
                </a:cxn>
                <a:cxn ang="0">
                  <a:pos x="T4" y="T5"/>
                </a:cxn>
                <a:cxn ang="0">
                  <a:pos x="T6" y="T7"/>
                </a:cxn>
                <a:cxn ang="0">
                  <a:pos x="T8" y="T9"/>
                </a:cxn>
              </a:cxnLst>
              <a:rect l="0" t="0" r="r" b="b"/>
              <a:pathLst>
                <a:path w="2622" h="411">
                  <a:moveTo>
                    <a:pt x="0" y="0"/>
                  </a:moveTo>
                  <a:lnTo>
                    <a:pt x="564" y="0"/>
                  </a:lnTo>
                  <a:lnTo>
                    <a:pt x="2622" y="357"/>
                  </a:lnTo>
                  <a:lnTo>
                    <a:pt x="466" y="411"/>
                  </a:lnTo>
                  <a:lnTo>
                    <a:pt x="0" y="0"/>
                  </a:lnTo>
                  <a:close/>
                </a:path>
              </a:pathLst>
            </a:custGeom>
            <a:solidFill>
              <a:schemeClr val="accent5">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26" name="Freeform 18"/>
            <p:cNvSpPr>
              <a:spLocks/>
            </p:cNvSpPr>
            <p:nvPr/>
          </p:nvSpPr>
          <p:spPr bwMode="auto">
            <a:xfrm>
              <a:off x="4136281" y="4178437"/>
              <a:ext cx="383998" cy="2016403"/>
            </a:xfrm>
            <a:custGeom>
              <a:avLst/>
              <a:gdLst>
                <a:gd name="T0" fmla="*/ 0 w 466"/>
                <a:gd name="T1" fmla="*/ 0 h 2447"/>
                <a:gd name="T2" fmla="*/ 466 w 466"/>
                <a:gd name="T3" fmla="*/ 411 h 2447"/>
                <a:gd name="T4" fmla="*/ 466 w 466"/>
                <a:gd name="T5" fmla="*/ 2447 h 2447"/>
                <a:gd name="T6" fmla="*/ 0 w 466"/>
                <a:gd name="T7" fmla="*/ 357 h 2447"/>
                <a:gd name="T8" fmla="*/ 0 w 466"/>
                <a:gd name="T9" fmla="*/ 0 h 2447"/>
              </a:gdLst>
              <a:ahLst/>
              <a:cxnLst>
                <a:cxn ang="0">
                  <a:pos x="T0" y="T1"/>
                </a:cxn>
                <a:cxn ang="0">
                  <a:pos x="T2" y="T3"/>
                </a:cxn>
                <a:cxn ang="0">
                  <a:pos x="T4" y="T5"/>
                </a:cxn>
                <a:cxn ang="0">
                  <a:pos x="T6" y="T7"/>
                </a:cxn>
                <a:cxn ang="0">
                  <a:pos x="T8" y="T9"/>
                </a:cxn>
              </a:cxnLst>
              <a:rect l="0" t="0" r="r" b="b"/>
              <a:pathLst>
                <a:path w="466" h="2447">
                  <a:moveTo>
                    <a:pt x="0" y="0"/>
                  </a:moveTo>
                  <a:lnTo>
                    <a:pt x="466" y="411"/>
                  </a:lnTo>
                  <a:lnTo>
                    <a:pt x="466" y="2447"/>
                  </a:lnTo>
                  <a:lnTo>
                    <a:pt x="0" y="357"/>
                  </a:lnTo>
                  <a:lnTo>
                    <a:pt x="0" y="0"/>
                  </a:lnTo>
                  <a:close/>
                </a:path>
              </a:pathLst>
            </a:custGeom>
            <a:solidFill>
              <a:schemeClr val="accent5">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a:p>
          </p:txBody>
        </p:sp>
      </p:grpSp>
      <p:sp>
        <p:nvSpPr>
          <p:cNvPr id="115" name="Oval 114"/>
          <p:cNvSpPr/>
          <p:nvPr/>
        </p:nvSpPr>
        <p:spPr>
          <a:xfrm>
            <a:off x="4769174" y="930652"/>
            <a:ext cx="765139" cy="646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mj-lt"/>
            </a:endParaRPr>
          </a:p>
        </p:txBody>
      </p:sp>
      <p:grpSp>
        <p:nvGrpSpPr>
          <p:cNvPr id="128" name="Group 127"/>
          <p:cNvGrpSpPr/>
          <p:nvPr/>
        </p:nvGrpSpPr>
        <p:grpSpPr>
          <a:xfrm>
            <a:off x="5706125" y="739393"/>
            <a:ext cx="3205705" cy="1051731"/>
            <a:chOff x="8038628" y="1744785"/>
            <a:chExt cx="3456384" cy="1402308"/>
          </a:xfrm>
        </p:grpSpPr>
        <p:sp>
          <p:nvSpPr>
            <p:cNvPr id="130" name="Rectangle 129"/>
            <p:cNvSpPr/>
            <p:nvPr/>
          </p:nvSpPr>
          <p:spPr>
            <a:xfrm>
              <a:off x="8038629" y="2162208"/>
              <a:ext cx="3456383" cy="984885"/>
            </a:xfrm>
            <a:prstGeom prst="rect">
              <a:avLst/>
            </a:prstGeom>
          </p:spPr>
          <p:txBody>
            <a:bodyPr wrap="square">
              <a:spAutoFit/>
            </a:bodyPr>
            <a:lstStyle/>
            <a:p>
              <a:r>
                <a:rPr lang="es-CO" sz="1400" dirty="0">
                  <a:solidFill>
                    <a:schemeClr val="tx1">
                      <a:lumMod val="85000"/>
                      <a:lumOff val="15000"/>
                    </a:schemeClr>
                  </a:solidFill>
                  <a:latin typeface="+mj-lt"/>
                  <a:cs typeface="Arial" pitchFamily="34" charset="0"/>
                </a:rPr>
                <a:t>Información y análisis predictivo en información para análisis de riesgo de crédito.</a:t>
              </a:r>
            </a:p>
          </p:txBody>
        </p:sp>
        <p:sp>
          <p:nvSpPr>
            <p:cNvPr id="131" name="TextBox 130"/>
            <p:cNvSpPr txBox="1"/>
            <p:nvPr/>
          </p:nvSpPr>
          <p:spPr>
            <a:xfrm>
              <a:off x="8038628" y="1744785"/>
              <a:ext cx="3456384" cy="451405"/>
            </a:xfrm>
            <a:prstGeom prst="rect">
              <a:avLst/>
            </a:prstGeom>
            <a:noFill/>
          </p:spPr>
          <p:txBody>
            <a:bodyPr wrap="square" rtlCol="0">
              <a:spAutoFit/>
            </a:bodyPr>
            <a:lstStyle/>
            <a:p>
              <a:r>
                <a:rPr lang="en-IN" sz="1600" b="1" dirty="0" err="1">
                  <a:solidFill>
                    <a:schemeClr val="tx1">
                      <a:lumMod val="85000"/>
                      <a:lumOff val="15000"/>
                    </a:schemeClr>
                  </a:solidFill>
                  <a:latin typeface="+mj-lt"/>
                  <a:cs typeface="Arial" pitchFamily="34" charset="0"/>
                </a:rPr>
                <a:t>Analítica</a:t>
              </a:r>
              <a:endParaRPr lang="en-IN" sz="1600" b="1" dirty="0">
                <a:solidFill>
                  <a:schemeClr val="tx1">
                    <a:lumMod val="85000"/>
                    <a:lumOff val="15000"/>
                  </a:schemeClr>
                </a:solidFill>
                <a:latin typeface="+mj-lt"/>
                <a:cs typeface="Arial" pitchFamily="34" charset="0"/>
              </a:endParaRPr>
            </a:p>
          </p:txBody>
        </p:sp>
      </p:grpSp>
      <p:sp>
        <p:nvSpPr>
          <p:cNvPr id="117" name="Oval 116"/>
          <p:cNvSpPr/>
          <p:nvPr/>
        </p:nvSpPr>
        <p:spPr>
          <a:xfrm>
            <a:off x="4769174" y="1962991"/>
            <a:ext cx="765139" cy="6463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mj-lt"/>
            </a:endParaRPr>
          </a:p>
        </p:txBody>
      </p:sp>
      <p:grpSp>
        <p:nvGrpSpPr>
          <p:cNvPr id="133" name="Group 132"/>
          <p:cNvGrpSpPr/>
          <p:nvPr/>
        </p:nvGrpSpPr>
        <p:grpSpPr>
          <a:xfrm>
            <a:off x="5706125" y="1896459"/>
            <a:ext cx="3205705" cy="817688"/>
            <a:chOff x="8038628" y="1744785"/>
            <a:chExt cx="3456384" cy="1090250"/>
          </a:xfrm>
        </p:grpSpPr>
        <p:sp>
          <p:nvSpPr>
            <p:cNvPr id="134" name="Rectangle 133"/>
            <p:cNvSpPr/>
            <p:nvPr/>
          </p:nvSpPr>
          <p:spPr>
            <a:xfrm>
              <a:off x="8038629" y="2137408"/>
              <a:ext cx="3456383" cy="697627"/>
            </a:xfrm>
            <a:prstGeom prst="rect">
              <a:avLst/>
            </a:prstGeom>
          </p:spPr>
          <p:txBody>
            <a:bodyPr wrap="square">
              <a:spAutoFit/>
            </a:bodyPr>
            <a:lstStyle/>
            <a:p>
              <a:r>
                <a:rPr lang="en-IN" sz="1400" dirty="0">
                  <a:solidFill>
                    <a:schemeClr val="tx1">
                      <a:lumMod val="85000"/>
                      <a:lumOff val="15000"/>
                    </a:schemeClr>
                  </a:solidFill>
                  <a:latin typeface="+mj-lt"/>
                  <a:cs typeface="Arial" pitchFamily="34" charset="0"/>
                </a:rPr>
                <a:t>Para </a:t>
              </a:r>
              <a:r>
                <a:rPr lang="en-IN" sz="1400" dirty="0" err="1">
                  <a:solidFill>
                    <a:schemeClr val="tx1">
                      <a:lumMod val="85000"/>
                      <a:lumOff val="15000"/>
                    </a:schemeClr>
                  </a:solidFill>
                  <a:latin typeface="+mj-lt"/>
                  <a:cs typeface="Arial" pitchFamily="34" charset="0"/>
                </a:rPr>
                <a:t>automatizar</a:t>
              </a:r>
              <a:r>
                <a:rPr lang="en-IN" sz="1400" dirty="0">
                  <a:solidFill>
                    <a:schemeClr val="tx1">
                      <a:lumMod val="85000"/>
                      <a:lumOff val="15000"/>
                    </a:schemeClr>
                  </a:solidFill>
                  <a:latin typeface="+mj-lt"/>
                  <a:cs typeface="Arial" pitchFamily="34" charset="0"/>
                </a:rPr>
                <a:t> la</a:t>
              </a:r>
              <a:r>
                <a:rPr lang="es-CO" sz="1400" dirty="0">
                  <a:solidFill>
                    <a:schemeClr val="tx1">
                      <a:lumMod val="85000"/>
                      <a:lumOff val="15000"/>
                    </a:schemeClr>
                  </a:solidFill>
                  <a:latin typeface="+mj-lt"/>
                  <a:cs typeface="Arial" pitchFamily="34" charset="0"/>
                </a:rPr>
                <a:t> autorización de </a:t>
              </a:r>
              <a:r>
                <a:rPr lang="es-CO" sz="1400" dirty="0" err="1">
                  <a:solidFill>
                    <a:schemeClr val="tx1">
                      <a:lumMod val="85000"/>
                      <a:lumOff val="15000"/>
                    </a:schemeClr>
                  </a:solidFill>
                  <a:latin typeface="+mj-lt"/>
                  <a:cs typeface="Arial" pitchFamily="34" charset="0"/>
                </a:rPr>
                <a:t>FICs</a:t>
              </a:r>
              <a:r>
                <a:rPr lang="es-CO" sz="1400" dirty="0">
                  <a:solidFill>
                    <a:schemeClr val="tx1">
                      <a:lumMod val="85000"/>
                      <a:lumOff val="15000"/>
                    </a:schemeClr>
                  </a:solidFill>
                  <a:latin typeface="+mj-lt"/>
                  <a:cs typeface="Arial" pitchFamily="34" charset="0"/>
                </a:rPr>
                <a:t> y clasificación básica de quejas.</a:t>
              </a:r>
              <a:endParaRPr lang="en-IN" sz="1400" dirty="0">
                <a:solidFill>
                  <a:schemeClr val="tx1">
                    <a:lumMod val="85000"/>
                    <a:lumOff val="15000"/>
                  </a:schemeClr>
                </a:solidFill>
                <a:latin typeface="+mj-lt"/>
                <a:cs typeface="Arial" pitchFamily="34" charset="0"/>
              </a:endParaRPr>
            </a:p>
          </p:txBody>
        </p:sp>
        <p:sp>
          <p:nvSpPr>
            <p:cNvPr id="135" name="TextBox 134"/>
            <p:cNvSpPr txBox="1"/>
            <p:nvPr/>
          </p:nvSpPr>
          <p:spPr>
            <a:xfrm>
              <a:off x="8038628" y="1744785"/>
              <a:ext cx="3456384" cy="451405"/>
            </a:xfrm>
            <a:prstGeom prst="rect">
              <a:avLst/>
            </a:prstGeom>
            <a:noFill/>
          </p:spPr>
          <p:txBody>
            <a:bodyPr wrap="square" rtlCol="0">
              <a:spAutoFit/>
            </a:bodyPr>
            <a:lstStyle/>
            <a:p>
              <a:r>
                <a:rPr lang="en-IN" sz="1600" b="1" dirty="0" err="1">
                  <a:solidFill>
                    <a:schemeClr val="tx1">
                      <a:lumMod val="85000"/>
                      <a:lumOff val="15000"/>
                    </a:schemeClr>
                  </a:solidFill>
                  <a:latin typeface="+mj-lt"/>
                  <a:cs typeface="Arial" pitchFamily="34" charset="0"/>
                </a:rPr>
                <a:t>Inteligencia</a:t>
              </a:r>
              <a:r>
                <a:rPr lang="en-IN" sz="1600" b="1" dirty="0">
                  <a:solidFill>
                    <a:schemeClr val="tx1">
                      <a:lumMod val="85000"/>
                      <a:lumOff val="15000"/>
                    </a:schemeClr>
                  </a:solidFill>
                  <a:latin typeface="+mj-lt"/>
                  <a:cs typeface="Arial" pitchFamily="34" charset="0"/>
                </a:rPr>
                <a:t> Artificial</a:t>
              </a:r>
            </a:p>
          </p:txBody>
        </p:sp>
      </p:grpSp>
      <p:sp>
        <p:nvSpPr>
          <p:cNvPr id="118" name="Oval 117"/>
          <p:cNvSpPr/>
          <p:nvPr/>
        </p:nvSpPr>
        <p:spPr>
          <a:xfrm>
            <a:off x="4771986" y="2889612"/>
            <a:ext cx="765139" cy="6463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mj-lt"/>
            </a:endParaRPr>
          </a:p>
        </p:txBody>
      </p:sp>
      <p:grpSp>
        <p:nvGrpSpPr>
          <p:cNvPr id="136" name="Group 135"/>
          <p:cNvGrpSpPr/>
          <p:nvPr/>
        </p:nvGrpSpPr>
        <p:grpSpPr>
          <a:xfrm>
            <a:off x="5706125" y="2824802"/>
            <a:ext cx="3205705" cy="778353"/>
            <a:chOff x="8038628" y="1744785"/>
            <a:chExt cx="3456384" cy="1037804"/>
          </a:xfrm>
        </p:grpSpPr>
        <p:sp>
          <p:nvSpPr>
            <p:cNvPr id="137" name="Rectangle 136"/>
            <p:cNvSpPr/>
            <p:nvPr/>
          </p:nvSpPr>
          <p:spPr>
            <a:xfrm>
              <a:off x="8038629" y="2084963"/>
              <a:ext cx="3456383" cy="697626"/>
            </a:xfrm>
            <a:prstGeom prst="rect">
              <a:avLst/>
            </a:prstGeom>
          </p:spPr>
          <p:txBody>
            <a:bodyPr wrap="square">
              <a:spAutoFit/>
            </a:bodyPr>
            <a:lstStyle/>
            <a:p>
              <a:r>
                <a:rPr lang="en-IN" sz="1400" dirty="0" err="1">
                  <a:solidFill>
                    <a:schemeClr val="tx1">
                      <a:lumMod val="85000"/>
                      <a:lumOff val="15000"/>
                    </a:schemeClr>
                  </a:solidFill>
                  <a:latin typeface="+mj-lt"/>
                  <a:cs typeface="Arial" pitchFamily="34" charset="0"/>
                </a:rPr>
                <a:t>Pilotos</a:t>
              </a:r>
              <a:r>
                <a:rPr lang="en-IN" sz="1400" dirty="0">
                  <a:solidFill>
                    <a:schemeClr val="tx1">
                      <a:lumMod val="85000"/>
                      <a:lumOff val="15000"/>
                    </a:schemeClr>
                  </a:solidFill>
                  <a:latin typeface="+mj-lt"/>
                  <a:cs typeface="Arial" pitchFamily="34" charset="0"/>
                </a:rPr>
                <a:t> </a:t>
              </a:r>
              <a:r>
                <a:rPr lang="en-IN" sz="1400" dirty="0" err="1">
                  <a:solidFill>
                    <a:schemeClr val="tx1">
                      <a:lumMod val="85000"/>
                      <a:lumOff val="15000"/>
                    </a:schemeClr>
                  </a:solidFill>
                  <a:latin typeface="+mj-lt"/>
                  <a:cs typeface="Arial" pitchFamily="34" charset="0"/>
                </a:rPr>
                <a:t>colectivos</a:t>
              </a:r>
              <a:r>
                <a:rPr lang="en-IN" sz="1400" dirty="0">
                  <a:solidFill>
                    <a:schemeClr val="tx1">
                      <a:lumMod val="85000"/>
                      <a:lumOff val="15000"/>
                    </a:schemeClr>
                  </a:solidFill>
                  <a:latin typeface="+mj-lt"/>
                  <a:cs typeface="Arial" pitchFamily="34" charset="0"/>
                </a:rPr>
                <a:t> para </a:t>
              </a:r>
              <a:r>
                <a:rPr lang="en-IN" sz="1400" dirty="0" err="1">
                  <a:solidFill>
                    <a:schemeClr val="tx1">
                      <a:lumMod val="85000"/>
                      <a:lumOff val="15000"/>
                    </a:schemeClr>
                  </a:solidFill>
                  <a:latin typeface="+mj-lt"/>
                  <a:cs typeface="Arial" pitchFamily="34" charset="0"/>
                </a:rPr>
                <a:t>entender</a:t>
              </a:r>
              <a:r>
                <a:rPr lang="en-IN" sz="1400" dirty="0">
                  <a:solidFill>
                    <a:schemeClr val="tx1">
                      <a:lumMod val="85000"/>
                      <a:lumOff val="15000"/>
                    </a:schemeClr>
                  </a:solidFill>
                  <a:latin typeface="+mj-lt"/>
                  <a:cs typeface="Arial" pitchFamily="34" charset="0"/>
                </a:rPr>
                <a:t> </a:t>
              </a:r>
              <a:r>
                <a:rPr lang="en-IN" sz="1400" dirty="0" err="1">
                  <a:solidFill>
                    <a:schemeClr val="tx1">
                      <a:lumMod val="85000"/>
                      <a:lumOff val="15000"/>
                    </a:schemeClr>
                  </a:solidFill>
                  <a:latin typeface="+mj-lt"/>
                  <a:cs typeface="Arial" pitchFamily="34" charset="0"/>
                </a:rPr>
                <a:t>herramientas</a:t>
              </a:r>
              <a:r>
                <a:rPr lang="en-IN" sz="1400" dirty="0">
                  <a:solidFill>
                    <a:schemeClr val="tx1">
                      <a:lumMod val="85000"/>
                      <a:lumOff val="15000"/>
                    </a:schemeClr>
                  </a:solidFill>
                  <a:latin typeface="+mj-lt"/>
                  <a:cs typeface="Arial" pitchFamily="34" charset="0"/>
                </a:rPr>
                <a:t> de KYC.</a:t>
              </a:r>
            </a:p>
          </p:txBody>
        </p:sp>
        <p:sp>
          <p:nvSpPr>
            <p:cNvPr id="138" name="TextBox 137"/>
            <p:cNvSpPr txBox="1"/>
            <p:nvPr/>
          </p:nvSpPr>
          <p:spPr>
            <a:xfrm>
              <a:off x="8038628" y="1744785"/>
              <a:ext cx="3456384" cy="451405"/>
            </a:xfrm>
            <a:prstGeom prst="rect">
              <a:avLst/>
            </a:prstGeom>
            <a:noFill/>
          </p:spPr>
          <p:txBody>
            <a:bodyPr wrap="square" rtlCol="0">
              <a:spAutoFit/>
            </a:bodyPr>
            <a:lstStyle/>
            <a:p>
              <a:r>
                <a:rPr lang="en-IN" sz="1600" b="1" dirty="0">
                  <a:solidFill>
                    <a:schemeClr val="tx1">
                      <a:lumMod val="85000"/>
                      <a:lumOff val="15000"/>
                    </a:schemeClr>
                  </a:solidFill>
                  <a:latin typeface="+mj-lt"/>
                  <a:cs typeface="Arial" pitchFamily="34" charset="0"/>
                </a:rPr>
                <a:t>DLT</a:t>
              </a:r>
            </a:p>
          </p:txBody>
        </p:sp>
      </p:grpSp>
      <p:sp>
        <p:nvSpPr>
          <p:cNvPr id="119" name="Oval 118"/>
          <p:cNvSpPr/>
          <p:nvPr/>
        </p:nvSpPr>
        <p:spPr>
          <a:xfrm>
            <a:off x="4769174" y="3800222"/>
            <a:ext cx="765139" cy="6463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mj-lt"/>
            </a:endParaRPr>
          </a:p>
        </p:txBody>
      </p:sp>
      <p:grpSp>
        <p:nvGrpSpPr>
          <p:cNvPr id="139" name="Group 138"/>
          <p:cNvGrpSpPr/>
          <p:nvPr/>
        </p:nvGrpSpPr>
        <p:grpSpPr>
          <a:xfrm>
            <a:off x="5706125" y="3792866"/>
            <a:ext cx="3205705" cy="969681"/>
            <a:chOff x="8038628" y="1744785"/>
            <a:chExt cx="3456384" cy="1292908"/>
          </a:xfrm>
        </p:grpSpPr>
        <p:sp>
          <p:nvSpPr>
            <p:cNvPr id="140" name="Rectangle 139"/>
            <p:cNvSpPr/>
            <p:nvPr/>
          </p:nvSpPr>
          <p:spPr>
            <a:xfrm>
              <a:off x="8038628" y="2052808"/>
              <a:ext cx="3456383" cy="984885"/>
            </a:xfrm>
            <a:prstGeom prst="rect">
              <a:avLst/>
            </a:prstGeom>
          </p:spPr>
          <p:txBody>
            <a:bodyPr wrap="square">
              <a:spAutoFit/>
            </a:bodyPr>
            <a:lstStyle/>
            <a:p>
              <a:r>
                <a:rPr lang="en-IN" sz="1400" dirty="0" err="1">
                  <a:solidFill>
                    <a:schemeClr val="tx1">
                      <a:lumMod val="85000"/>
                      <a:lumOff val="15000"/>
                    </a:schemeClr>
                  </a:solidFill>
                  <a:latin typeface="+mj-lt"/>
                  <a:cs typeface="Arial" pitchFamily="34" charset="0"/>
                </a:rPr>
                <a:t>Pruebas</a:t>
              </a:r>
              <a:r>
                <a:rPr lang="en-IN" sz="1400" dirty="0">
                  <a:solidFill>
                    <a:schemeClr val="tx1">
                      <a:lumMod val="85000"/>
                      <a:lumOff val="15000"/>
                    </a:schemeClr>
                  </a:solidFill>
                  <a:latin typeface="+mj-lt"/>
                  <a:cs typeface="Arial" pitchFamily="34" charset="0"/>
                </a:rPr>
                <a:t> </a:t>
              </a:r>
              <a:r>
                <a:rPr lang="en-IN" sz="1400" dirty="0" err="1">
                  <a:solidFill>
                    <a:schemeClr val="tx1">
                      <a:lumMod val="85000"/>
                      <a:lumOff val="15000"/>
                    </a:schemeClr>
                  </a:solidFill>
                  <a:latin typeface="+mj-lt"/>
                  <a:cs typeface="Arial" pitchFamily="34" charset="0"/>
                </a:rPr>
                <a:t>conjuntas</a:t>
              </a:r>
              <a:r>
                <a:rPr lang="en-IN" sz="1400" dirty="0">
                  <a:solidFill>
                    <a:schemeClr val="tx1">
                      <a:lumMod val="85000"/>
                      <a:lumOff val="15000"/>
                    </a:schemeClr>
                  </a:solidFill>
                  <a:latin typeface="+mj-lt"/>
                  <a:cs typeface="Arial" pitchFamily="34" charset="0"/>
                </a:rPr>
                <a:t> con </a:t>
              </a:r>
              <a:r>
                <a:rPr lang="en-IN" sz="1400" dirty="0" err="1">
                  <a:solidFill>
                    <a:schemeClr val="tx1">
                      <a:lumMod val="85000"/>
                      <a:lumOff val="15000"/>
                    </a:schemeClr>
                  </a:solidFill>
                  <a:latin typeface="+mj-lt"/>
                  <a:cs typeface="Arial" pitchFamily="34" charset="0"/>
                </a:rPr>
                <a:t>otras</a:t>
              </a:r>
              <a:r>
                <a:rPr lang="en-IN" sz="1400" dirty="0">
                  <a:solidFill>
                    <a:schemeClr val="tx1">
                      <a:lumMod val="85000"/>
                      <a:lumOff val="15000"/>
                    </a:schemeClr>
                  </a:solidFill>
                  <a:latin typeface="+mj-lt"/>
                  <a:cs typeface="Arial" pitchFamily="34" charset="0"/>
                </a:rPr>
                <a:t> </a:t>
              </a:r>
              <a:r>
                <a:rPr lang="en-IN" sz="1400" dirty="0" err="1">
                  <a:solidFill>
                    <a:schemeClr val="tx1">
                      <a:lumMod val="85000"/>
                      <a:lumOff val="15000"/>
                    </a:schemeClr>
                  </a:solidFill>
                  <a:latin typeface="+mj-lt"/>
                  <a:cs typeface="Arial" pitchFamily="34" charset="0"/>
                </a:rPr>
                <a:t>entidades</a:t>
              </a:r>
              <a:r>
                <a:rPr lang="en-IN" sz="1400" dirty="0">
                  <a:solidFill>
                    <a:schemeClr val="tx1">
                      <a:lumMod val="85000"/>
                      <a:lumOff val="15000"/>
                    </a:schemeClr>
                  </a:solidFill>
                  <a:latin typeface="+mj-lt"/>
                  <a:cs typeface="Arial" pitchFamily="34" charset="0"/>
                </a:rPr>
                <a:t> para </a:t>
              </a:r>
              <a:r>
                <a:rPr lang="en-IN" sz="1400" dirty="0" err="1">
                  <a:solidFill>
                    <a:schemeClr val="tx1">
                      <a:lumMod val="85000"/>
                      <a:lumOff val="15000"/>
                    </a:schemeClr>
                  </a:solidFill>
                  <a:latin typeface="+mj-lt"/>
                  <a:cs typeface="Arial" pitchFamily="34" charset="0"/>
                </a:rPr>
                <a:t>pruebas</a:t>
              </a:r>
              <a:r>
                <a:rPr lang="en-IN" sz="1400" dirty="0">
                  <a:solidFill>
                    <a:schemeClr val="tx1">
                      <a:lumMod val="85000"/>
                      <a:lumOff val="15000"/>
                    </a:schemeClr>
                  </a:solidFill>
                  <a:latin typeface="+mj-lt"/>
                  <a:cs typeface="Arial" pitchFamily="34" charset="0"/>
                </a:rPr>
                <a:t> de </a:t>
              </a:r>
              <a:r>
                <a:rPr lang="en-IN" sz="1400" dirty="0" err="1">
                  <a:solidFill>
                    <a:schemeClr val="tx1">
                      <a:lumMod val="85000"/>
                      <a:lumOff val="15000"/>
                    </a:schemeClr>
                  </a:solidFill>
                  <a:latin typeface="+mj-lt"/>
                  <a:cs typeface="Arial" pitchFamily="34" charset="0"/>
                </a:rPr>
                <a:t>concepto</a:t>
              </a:r>
              <a:r>
                <a:rPr lang="en-IN" sz="1400" dirty="0">
                  <a:solidFill>
                    <a:schemeClr val="tx1">
                      <a:lumMod val="85000"/>
                      <a:lumOff val="15000"/>
                    </a:schemeClr>
                  </a:solidFill>
                  <a:latin typeface="+mj-lt"/>
                  <a:cs typeface="Arial" pitchFamily="34" charset="0"/>
                </a:rPr>
                <a:t> y </a:t>
              </a:r>
              <a:r>
                <a:rPr lang="en-IN" sz="1400" dirty="0" err="1">
                  <a:solidFill>
                    <a:schemeClr val="tx1">
                      <a:lumMod val="85000"/>
                      <a:lumOff val="15000"/>
                    </a:schemeClr>
                  </a:solidFill>
                  <a:latin typeface="+mj-lt"/>
                  <a:cs typeface="Arial" pitchFamily="34" charset="0"/>
                </a:rPr>
                <a:t>casos</a:t>
              </a:r>
              <a:r>
                <a:rPr lang="en-IN" sz="1400" dirty="0">
                  <a:solidFill>
                    <a:schemeClr val="tx1">
                      <a:lumMod val="85000"/>
                      <a:lumOff val="15000"/>
                    </a:schemeClr>
                  </a:solidFill>
                  <a:latin typeface="+mj-lt"/>
                  <a:cs typeface="Arial" pitchFamily="34" charset="0"/>
                </a:rPr>
                <a:t> de </a:t>
              </a:r>
              <a:r>
                <a:rPr lang="en-IN" sz="1400" dirty="0" err="1">
                  <a:solidFill>
                    <a:schemeClr val="tx1">
                      <a:lumMod val="85000"/>
                      <a:lumOff val="15000"/>
                    </a:schemeClr>
                  </a:solidFill>
                  <a:latin typeface="+mj-lt"/>
                  <a:cs typeface="Arial" pitchFamily="34" charset="0"/>
                </a:rPr>
                <a:t>uso</a:t>
              </a:r>
              <a:r>
                <a:rPr lang="en-IN" sz="1400" dirty="0">
                  <a:solidFill>
                    <a:schemeClr val="tx1">
                      <a:lumMod val="85000"/>
                      <a:lumOff val="15000"/>
                    </a:schemeClr>
                  </a:solidFill>
                  <a:latin typeface="+mj-lt"/>
                  <a:cs typeface="Arial" pitchFamily="34" charset="0"/>
                </a:rPr>
                <a:t> de </a:t>
              </a:r>
              <a:r>
                <a:rPr lang="en-IN" sz="1400" dirty="0" err="1">
                  <a:solidFill>
                    <a:schemeClr val="tx1">
                      <a:lumMod val="85000"/>
                      <a:lumOff val="15000"/>
                    </a:schemeClr>
                  </a:solidFill>
                  <a:latin typeface="+mj-lt"/>
                  <a:cs typeface="Arial" pitchFamily="34" charset="0"/>
                </a:rPr>
                <a:t>pagos</a:t>
              </a:r>
              <a:r>
                <a:rPr lang="en-IN" sz="1400" dirty="0">
                  <a:solidFill>
                    <a:schemeClr val="tx1">
                      <a:lumMod val="85000"/>
                      <a:lumOff val="15000"/>
                    </a:schemeClr>
                  </a:solidFill>
                  <a:latin typeface="+mj-lt"/>
                  <a:cs typeface="Arial" pitchFamily="34" charset="0"/>
                </a:rPr>
                <a:t> y </a:t>
              </a:r>
              <a:r>
                <a:rPr lang="en-IN" sz="1400" dirty="0" err="1">
                  <a:solidFill>
                    <a:schemeClr val="tx1">
                      <a:lumMod val="85000"/>
                      <a:lumOff val="15000"/>
                    </a:schemeClr>
                  </a:solidFill>
                  <a:latin typeface="+mj-lt"/>
                  <a:cs typeface="Arial" pitchFamily="34" charset="0"/>
                </a:rPr>
                <a:t>billeteras</a:t>
              </a:r>
              <a:r>
                <a:rPr lang="en-IN" sz="1400" dirty="0">
                  <a:solidFill>
                    <a:schemeClr val="tx1">
                      <a:lumMod val="85000"/>
                      <a:lumOff val="15000"/>
                    </a:schemeClr>
                  </a:solidFill>
                  <a:latin typeface="+mj-lt"/>
                  <a:cs typeface="Arial" pitchFamily="34" charset="0"/>
                </a:rPr>
                <a:t> </a:t>
              </a:r>
              <a:r>
                <a:rPr lang="en-IN" sz="1400" dirty="0" err="1">
                  <a:solidFill>
                    <a:schemeClr val="tx1">
                      <a:lumMod val="85000"/>
                      <a:lumOff val="15000"/>
                    </a:schemeClr>
                  </a:solidFill>
                  <a:latin typeface="+mj-lt"/>
                  <a:cs typeface="Arial" pitchFamily="34" charset="0"/>
                </a:rPr>
                <a:t>digitales</a:t>
              </a:r>
              <a:r>
                <a:rPr lang="en-IN" sz="1400" dirty="0">
                  <a:solidFill>
                    <a:schemeClr val="tx1">
                      <a:lumMod val="85000"/>
                      <a:lumOff val="15000"/>
                    </a:schemeClr>
                  </a:solidFill>
                  <a:latin typeface="+mj-lt"/>
                  <a:cs typeface="Arial" pitchFamily="34" charset="0"/>
                </a:rPr>
                <a:t>.</a:t>
              </a:r>
            </a:p>
          </p:txBody>
        </p:sp>
        <p:sp>
          <p:nvSpPr>
            <p:cNvPr id="141" name="TextBox 140"/>
            <p:cNvSpPr txBox="1"/>
            <p:nvPr/>
          </p:nvSpPr>
          <p:spPr>
            <a:xfrm>
              <a:off x="8038628" y="1744785"/>
              <a:ext cx="3456384" cy="451405"/>
            </a:xfrm>
            <a:prstGeom prst="rect">
              <a:avLst/>
            </a:prstGeom>
            <a:noFill/>
          </p:spPr>
          <p:txBody>
            <a:bodyPr wrap="square" rtlCol="0">
              <a:spAutoFit/>
            </a:bodyPr>
            <a:lstStyle/>
            <a:p>
              <a:r>
                <a:rPr lang="en-IN" sz="1600" b="1" dirty="0">
                  <a:solidFill>
                    <a:schemeClr val="tx1">
                      <a:lumMod val="85000"/>
                      <a:lumOff val="15000"/>
                    </a:schemeClr>
                  </a:solidFill>
                  <a:latin typeface="+mj-lt"/>
                  <a:cs typeface="Arial" pitchFamily="34" charset="0"/>
                </a:rPr>
                <a:t>Blockchain</a:t>
              </a:r>
            </a:p>
          </p:txBody>
        </p:sp>
      </p:grpSp>
      <p:sp>
        <p:nvSpPr>
          <p:cNvPr id="50" name="Shape 344">
            <a:extLst>
              <a:ext uri="{FF2B5EF4-FFF2-40B4-BE49-F238E27FC236}">
                <a16:creationId xmlns="" xmlns:a16="http://schemas.microsoft.com/office/drawing/2014/main" id="{89E0ADB8-72A8-4D30-B0F8-1303E9DFD692}"/>
              </a:ext>
            </a:extLst>
          </p:cNvPr>
          <p:cNvSpPr/>
          <p:nvPr/>
        </p:nvSpPr>
        <p:spPr>
          <a:xfrm>
            <a:off x="4953376" y="1115569"/>
            <a:ext cx="396734" cy="292507"/>
          </a:xfrm>
          <a:custGeom>
            <a:avLst/>
            <a:gdLst/>
            <a:ahLst/>
            <a:cxnLst/>
            <a:rect l="0" t="0" r="0" b="0"/>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mj-lt"/>
            </a:endParaRPr>
          </a:p>
        </p:txBody>
      </p:sp>
      <p:sp>
        <p:nvSpPr>
          <p:cNvPr id="51" name="Shape 365">
            <a:extLst>
              <a:ext uri="{FF2B5EF4-FFF2-40B4-BE49-F238E27FC236}">
                <a16:creationId xmlns="" xmlns:a16="http://schemas.microsoft.com/office/drawing/2014/main" id="{32ACFE39-8BFF-49A6-9114-F9764387E3EC}"/>
              </a:ext>
            </a:extLst>
          </p:cNvPr>
          <p:cNvSpPr/>
          <p:nvPr/>
        </p:nvSpPr>
        <p:spPr>
          <a:xfrm>
            <a:off x="4925333" y="2998770"/>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mj-lt"/>
            </a:endParaRPr>
          </a:p>
        </p:txBody>
      </p:sp>
      <p:sp>
        <p:nvSpPr>
          <p:cNvPr id="52" name="Shape 331">
            <a:extLst>
              <a:ext uri="{FF2B5EF4-FFF2-40B4-BE49-F238E27FC236}">
                <a16:creationId xmlns="" xmlns:a16="http://schemas.microsoft.com/office/drawing/2014/main" id="{BDB54967-A6D2-4A56-A65A-385EBCF6E364}"/>
              </a:ext>
            </a:extLst>
          </p:cNvPr>
          <p:cNvSpPr/>
          <p:nvPr/>
        </p:nvSpPr>
        <p:spPr>
          <a:xfrm>
            <a:off x="4934493" y="2157549"/>
            <a:ext cx="434499" cy="242503"/>
          </a:xfrm>
          <a:custGeom>
            <a:avLst/>
            <a:gdLst/>
            <a:ahLst/>
            <a:cxnLst/>
            <a:rect l="0" t="0" r="0" b="0"/>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mj-lt"/>
            </a:endParaRPr>
          </a:p>
        </p:txBody>
      </p:sp>
      <p:sp>
        <p:nvSpPr>
          <p:cNvPr id="56" name="Shape 327">
            <a:extLst>
              <a:ext uri="{FF2B5EF4-FFF2-40B4-BE49-F238E27FC236}">
                <a16:creationId xmlns="" xmlns:a16="http://schemas.microsoft.com/office/drawing/2014/main" id="{BE7CBD66-D569-444B-B564-2C67518D4AED}"/>
              </a:ext>
            </a:extLst>
          </p:cNvPr>
          <p:cNvSpPr/>
          <p:nvPr/>
        </p:nvSpPr>
        <p:spPr>
          <a:xfrm>
            <a:off x="4978901" y="3895641"/>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latin typeface="+mj-lt"/>
            </a:endParaRPr>
          </a:p>
        </p:txBody>
      </p:sp>
      <p:pic>
        <p:nvPicPr>
          <p:cNvPr id="40" name="Imagen 3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23" y="85458"/>
            <a:ext cx="1237833" cy="1074981"/>
          </a:xfrm>
          <a:prstGeom prst="rect">
            <a:avLst/>
          </a:prstGeom>
          <a:noFill/>
        </p:spPr>
      </p:pic>
      <p:sp>
        <p:nvSpPr>
          <p:cNvPr id="41" name="40 Marcador de número de diapositiva"/>
          <p:cNvSpPr>
            <a:spLocks noGrp="1"/>
          </p:cNvSpPr>
          <p:nvPr>
            <p:ph type="sldNum" sz="quarter" idx="12"/>
          </p:nvPr>
        </p:nvSpPr>
        <p:spPr/>
        <p:txBody>
          <a:bodyPr/>
          <a:lstStyle/>
          <a:p>
            <a:fld id="{2066355A-084C-D24E-9AD2-7E4FC41EA627}" type="slidenum">
              <a:rPr lang="en-US" smtClean="0"/>
              <a:pPr/>
              <a:t>23</a:t>
            </a:fld>
            <a:endParaRPr lang="en-US"/>
          </a:p>
        </p:txBody>
      </p:sp>
    </p:spTree>
    <p:extLst>
      <p:ext uri="{BB962C8B-B14F-4D97-AF65-F5344CB8AC3E}">
        <p14:creationId xmlns:p14="http://schemas.microsoft.com/office/powerpoint/2010/main" val="712397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600" b="1" dirty="0">
                <a:solidFill>
                  <a:srgbClr val="0F4FA6"/>
                </a:solidFill>
                <a:latin typeface="Calibri Light" charset="0"/>
                <a:ea typeface="Calibri Light" charset="0"/>
                <a:cs typeface="Calibri Light" charset="0"/>
              </a:rPr>
              <a:t>Agenda del Supervisor para la </a:t>
            </a:r>
            <a:r>
              <a:rPr lang="en-IN" sz="2600" b="1" dirty="0" err="1">
                <a:solidFill>
                  <a:srgbClr val="0F4FA6"/>
                </a:solidFill>
                <a:latin typeface="Calibri Light" charset="0"/>
                <a:ea typeface="Calibri Light" charset="0"/>
                <a:cs typeface="Calibri Light" charset="0"/>
              </a:rPr>
              <a:t>innovación</a:t>
            </a:r>
            <a:endParaRPr lang="en-IN" sz="2600" b="1" dirty="0">
              <a:solidFill>
                <a:srgbClr val="0F4FA6"/>
              </a:solidFill>
              <a:latin typeface="Calibri Light" charset="0"/>
              <a:ea typeface="Calibri Light" charset="0"/>
              <a:cs typeface="Calibri Light" charset="0"/>
            </a:endParaRPr>
          </a:p>
        </p:txBody>
      </p:sp>
      <p:grpSp>
        <p:nvGrpSpPr>
          <p:cNvPr id="38" name="Group 37"/>
          <p:cNvGrpSpPr/>
          <p:nvPr/>
        </p:nvGrpSpPr>
        <p:grpSpPr>
          <a:xfrm>
            <a:off x="2502442" y="1077804"/>
            <a:ext cx="3592797" cy="3424709"/>
            <a:chOff x="3692612" y="1362678"/>
            <a:chExt cx="4803600" cy="4833808"/>
          </a:xfrm>
        </p:grpSpPr>
        <p:grpSp>
          <p:nvGrpSpPr>
            <p:cNvPr id="26" name="Group 25"/>
            <p:cNvGrpSpPr/>
            <p:nvPr/>
          </p:nvGrpSpPr>
          <p:grpSpPr>
            <a:xfrm>
              <a:off x="3692612" y="4460961"/>
              <a:ext cx="4803600" cy="1691983"/>
              <a:chOff x="3524752" y="4580881"/>
              <a:chExt cx="4803600" cy="1691983"/>
            </a:xfrm>
          </p:grpSpPr>
          <p:sp>
            <p:nvSpPr>
              <p:cNvPr id="4" name="Oval 3"/>
              <p:cNvSpPr/>
              <p:nvPr/>
            </p:nvSpPr>
            <p:spPr>
              <a:xfrm rot="19704127">
                <a:off x="4962272" y="4823885"/>
                <a:ext cx="3366080" cy="1448979"/>
              </a:xfrm>
              <a:prstGeom prst="ellipse">
                <a:avLst/>
              </a:prstGeom>
              <a:gradFill flip="none" rotWithShape="1">
                <a:gsLst>
                  <a:gs pos="0">
                    <a:schemeClr val="tx1">
                      <a:lumMod val="16000"/>
                      <a:alpha val="49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defRPr/>
                </a:pPr>
                <a:endParaRPr lang="en-US" sz="1200" kern="0">
                  <a:solidFill>
                    <a:sysClr val="window" lastClr="FFFFFF"/>
                  </a:solidFill>
                  <a:latin typeface="+mj-lt"/>
                </a:endParaRPr>
              </a:p>
            </p:txBody>
          </p:sp>
          <p:sp>
            <p:nvSpPr>
              <p:cNvPr id="5" name="Oval 4"/>
              <p:cNvSpPr/>
              <p:nvPr/>
            </p:nvSpPr>
            <p:spPr>
              <a:xfrm rot="2437725">
                <a:off x="3524752" y="4580881"/>
                <a:ext cx="3438983" cy="1668270"/>
              </a:xfrm>
              <a:prstGeom prst="ellipse">
                <a:avLst/>
              </a:prstGeom>
              <a:gradFill flip="none" rotWithShape="1">
                <a:gsLst>
                  <a:gs pos="0">
                    <a:schemeClr val="tx1">
                      <a:lumMod val="16000"/>
                      <a:alpha val="44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defRPr/>
                </a:pPr>
                <a:endParaRPr lang="en-US" sz="1200" kern="0">
                  <a:solidFill>
                    <a:sysClr val="window" lastClr="FFFFFF"/>
                  </a:solidFill>
                  <a:latin typeface="+mj-lt"/>
                </a:endParaRPr>
              </a:p>
            </p:txBody>
          </p:sp>
        </p:grpSp>
        <p:grpSp>
          <p:nvGrpSpPr>
            <p:cNvPr id="25" name="Group 24"/>
            <p:cNvGrpSpPr/>
            <p:nvPr/>
          </p:nvGrpSpPr>
          <p:grpSpPr>
            <a:xfrm>
              <a:off x="4073912" y="1366956"/>
              <a:ext cx="4376720" cy="4825252"/>
              <a:chOff x="3902172" y="1482598"/>
              <a:chExt cx="4384480" cy="4833808"/>
            </a:xfrm>
            <a:solidFill>
              <a:schemeClr val="tx1">
                <a:lumMod val="75000"/>
                <a:lumOff val="25000"/>
              </a:schemeClr>
            </a:solidFill>
          </p:grpSpPr>
          <p:sp>
            <p:nvSpPr>
              <p:cNvPr id="10" name="Freeform 6"/>
              <p:cNvSpPr>
                <a:spLocks/>
              </p:cNvSpPr>
              <p:nvPr/>
            </p:nvSpPr>
            <p:spPr bwMode="auto">
              <a:xfrm>
                <a:off x="3902172" y="2192845"/>
                <a:ext cx="1889614" cy="4123561"/>
              </a:xfrm>
              <a:custGeom>
                <a:avLst/>
                <a:gdLst>
                  <a:gd name="T0" fmla="*/ 0 w 3019"/>
                  <a:gd name="T1" fmla="*/ 0 h 6398"/>
                  <a:gd name="T2" fmla="*/ 3019 w 3019"/>
                  <a:gd name="T3" fmla="*/ 2016 h 6398"/>
                  <a:gd name="T4" fmla="*/ 2999 w 3019"/>
                  <a:gd name="T5" fmla="*/ 6398 h 6398"/>
                  <a:gd name="T6" fmla="*/ 323 w 3019"/>
                  <a:gd name="T7" fmla="*/ 3818 h 6398"/>
                  <a:gd name="T8" fmla="*/ 0 w 3019"/>
                  <a:gd name="T9" fmla="*/ 0 h 6398"/>
                </a:gdLst>
                <a:ahLst/>
                <a:cxnLst>
                  <a:cxn ang="0">
                    <a:pos x="T0" y="T1"/>
                  </a:cxn>
                  <a:cxn ang="0">
                    <a:pos x="T2" y="T3"/>
                  </a:cxn>
                  <a:cxn ang="0">
                    <a:pos x="T4" y="T5"/>
                  </a:cxn>
                  <a:cxn ang="0">
                    <a:pos x="T6" y="T7"/>
                  </a:cxn>
                  <a:cxn ang="0">
                    <a:pos x="T8" y="T9"/>
                  </a:cxn>
                </a:cxnLst>
                <a:rect l="0" t="0" r="r" b="b"/>
                <a:pathLst>
                  <a:path w="3019" h="6398">
                    <a:moveTo>
                      <a:pt x="0" y="0"/>
                    </a:moveTo>
                    <a:lnTo>
                      <a:pt x="3019" y="2016"/>
                    </a:lnTo>
                    <a:lnTo>
                      <a:pt x="2999" y="6398"/>
                    </a:lnTo>
                    <a:lnTo>
                      <a:pt x="323" y="381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11" name="Freeform 7"/>
              <p:cNvSpPr>
                <a:spLocks/>
              </p:cNvSpPr>
              <p:nvPr/>
            </p:nvSpPr>
            <p:spPr bwMode="auto">
              <a:xfrm>
                <a:off x="5779268" y="2487386"/>
                <a:ext cx="2507384" cy="3829020"/>
              </a:xfrm>
              <a:custGeom>
                <a:avLst/>
                <a:gdLst>
                  <a:gd name="T0" fmla="*/ 4006 w 4006"/>
                  <a:gd name="T1" fmla="*/ 0 h 5941"/>
                  <a:gd name="T2" fmla="*/ 3410 w 4006"/>
                  <a:gd name="T3" fmla="*/ 3889 h 5941"/>
                  <a:gd name="T4" fmla="*/ 0 w 4006"/>
                  <a:gd name="T5" fmla="*/ 5941 h 5941"/>
                  <a:gd name="T6" fmla="*/ 20 w 4006"/>
                  <a:gd name="T7" fmla="*/ 1559 h 5941"/>
                  <a:gd name="T8" fmla="*/ 4006 w 4006"/>
                  <a:gd name="T9" fmla="*/ 0 h 5941"/>
                </a:gdLst>
                <a:ahLst/>
                <a:cxnLst>
                  <a:cxn ang="0">
                    <a:pos x="T0" y="T1"/>
                  </a:cxn>
                  <a:cxn ang="0">
                    <a:pos x="T2" y="T3"/>
                  </a:cxn>
                  <a:cxn ang="0">
                    <a:pos x="T4" y="T5"/>
                  </a:cxn>
                  <a:cxn ang="0">
                    <a:pos x="T6" y="T7"/>
                  </a:cxn>
                  <a:cxn ang="0">
                    <a:pos x="T8" y="T9"/>
                  </a:cxn>
                </a:cxnLst>
                <a:rect l="0" t="0" r="r" b="b"/>
                <a:pathLst>
                  <a:path w="4006" h="5941">
                    <a:moveTo>
                      <a:pt x="4006" y="0"/>
                    </a:moveTo>
                    <a:lnTo>
                      <a:pt x="3410" y="3889"/>
                    </a:lnTo>
                    <a:lnTo>
                      <a:pt x="0" y="5941"/>
                    </a:lnTo>
                    <a:lnTo>
                      <a:pt x="20" y="1559"/>
                    </a:lnTo>
                    <a:lnTo>
                      <a:pt x="40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12" name="Freeform 8"/>
              <p:cNvSpPr>
                <a:spLocks/>
              </p:cNvSpPr>
              <p:nvPr/>
            </p:nvSpPr>
            <p:spPr bwMode="auto">
              <a:xfrm>
                <a:off x="3902172" y="1482598"/>
                <a:ext cx="4384480" cy="2009575"/>
              </a:xfrm>
              <a:custGeom>
                <a:avLst/>
                <a:gdLst>
                  <a:gd name="T0" fmla="*/ 3672 w 7005"/>
                  <a:gd name="T1" fmla="*/ 0 h 3118"/>
                  <a:gd name="T2" fmla="*/ 7005 w 7005"/>
                  <a:gd name="T3" fmla="*/ 1559 h 3118"/>
                  <a:gd name="T4" fmla="*/ 3019 w 7005"/>
                  <a:gd name="T5" fmla="*/ 3118 h 3118"/>
                  <a:gd name="T6" fmla="*/ 0 w 7005"/>
                  <a:gd name="T7" fmla="*/ 1102 h 3118"/>
                  <a:gd name="T8" fmla="*/ 3672 w 7005"/>
                  <a:gd name="T9" fmla="*/ 0 h 3118"/>
                </a:gdLst>
                <a:ahLst/>
                <a:cxnLst>
                  <a:cxn ang="0">
                    <a:pos x="T0" y="T1"/>
                  </a:cxn>
                  <a:cxn ang="0">
                    <a:pos x="T2" y="T3"/>
                  </a:cxn>
                  <a:cxn ang="0">
                    <a:pos x="T4" y="T5"/>
                  </a:cxn>
                  <a:cxn ang="0">
                    <a:pos x="T6" y="T7"/>
                  </a:cxn>
                  <a:cxn ang="0">
                    <a:pos x="T8" y="T9"/>
                  </a:cxn>
                </a:cxnLst>
                <a:rect l="0" t="0" r="r" b="b"/>
                <a:pathLst>
                  <a:path w="7005" h="3118">
                    <a:moveTo>
                      <a:pt x="3672" y="0"/>
                    </a:moveTo>
                    <a:lnTo>
                      <a:pt x="7005" y="1559"/>
                    </a:lnTo>
                    <a:lnTo>
                      <a:pt x="3019" y="3118"/>
                    </a:lnTo>
                    <a:lnTo>
                      <a:pt x="0" y="1102"/>
                    </a:lnTo>
                    <a:lnTo>
                      <a:pt x="367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grpSp>
        <p:sp>
          <p:nvSpPr>
            <p:cNvPr id="13" name="Freeform 9"/>
            <p:cNvSpPr>
              <a:spLocks/>
            </p:cNvSpPr>
            <p:nvPr/>
          </p:nvSpPr>
          <p:spPr bwMode="auto">
            <a:xfrm>
              <a:off x="4148271" y="3015196"/>
              <a:ext cx="1081568" cy="1953503"/>
            </a:xfrm>
            <a:custGeom>
              <a:avLst/>
              <a:gdLst>
                <a:gd name="T0" fmla="*/ 0 w 1728"/>
                <a:gd name="T1" fmla="*/ 0 h 3031"/>
                <a:gd name="T2" fmla="*/ 1705 w 1728"/>
                <a:gd name="T3" fmla="*/ 1334 h 3031"/>
                <a:gd name="T4" fmla="*/ 1728 w 1728"/>
                <a:gd name="T5" fmla="*/ 2593 h 3031"/>
                <a:gd name="T6" fmla="*/ 818 w 1728"/>
                <a:gd name="T7" fmla="*/ 1795 h 3031"/>
                <a:gd name="T8" fmla="*/ 900 w 1728"/>
                <a:gd name="T9" fmla="*/ 3031 h 3031"/>
                <a:gd name="T10" fmla="*/ 198 w 1728"/>
                <a:gd name="T11" fmla="*/ 2356 h 3031"/>
                <a:gd name="T12" fmla="*/ 0 w 1728"/>
                <a:gd name="T13" fmla="*/ 0 h 3031"/>
              </a:gdLst>
              <a:ahLst/>
              <a:cxnLst>
                <a:cxn ang="0">
                  <a:pos x="T0" y="T1"/>
                </a:cxn>
                <a:cxn ang="0">
                  <a:pos x="T2" y="T3"/>
                </a:cxn>
                <a:cxn ang="0">
                  <a:pos x="T4" y="T5"/>
                </a:cxn>
                <a:cxn ang="0">
                  <a:pos x="T6" y="T7"/>
                </a:cxn>
                <a:cxn ang="0">
                  <a:pos x="T8" y="T9"/>
                </a:cxn>
                <a:cxn ang="0">
                  <a:pos x="T10" y="T11"/>
                </a:cxn>
                <a:cxn ang="0">
                  <a:pos x="T12" y="T13"/>
                </a:cxn>
              </a:cxnLst>
              <a:rect l="0" t="0" r="r" b="b"/>
              <a:pathLst>
                <a:path w="1728" h="3031">
                  <a:moveTo>
                    <a:pt x="0" y="0"/>
                  </a:moveTo>
                  <a:lnTo>
                    <a:pt x="1705" y="1334"/>
                  </a:lnTo>
                  <a:lnTo>
                    <a:pt x="1728" y="2593"/>
                  </a:lnTo>
                  <a:lnTo>
                    <a:pt x="818" y="1795"/>
                  </a:lnTo>
                  <a:lnTo>
                    <a:pt x="900" y="3031"/>
                  </a:lnTo>
                  <a:lnTo>
                    <a:pt x="198" y="2356"/>
                  </a:lnTo>
                  <a:lnTo>
                    <a:pt x="0" y="0"/>
                  </a:lnTo>
                  <a:close/>
                </a:path>
              </a:pathLst>
            </a:custGeom>
            <a:gradFill flip="none" rotWithShape="1">
              <a:gsLst>
                <a:gs pos="0">
                  <a:schemeClr val="accent6"/>
                </a:gs>
                <a:gs pos="100000">
                  <a:schemeClr val="accent6">
                    <a:lumMod val="75000"/>
                  </a:schemeClr>
                </a:gs>
              </a:gsLst>
              <a:lin ang="13500000" scaled="1"/>
              <a:tileRect/>
            </a:gradFill>
            <a:ln w="0">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14" name="Freeform 10"/>
            <p:cNvSpPr>
              <a:spLocks/>
            </p:cNvSpPr>
            <p:nvPr/>
          </p:nvSpPr>
          <p:spPr bwMode="auto">
            <a:xfrm>
              <a:off x="4070032" y="2072925"/>
              <a:ext cx="1889614" cy="2322161"/>
            </a:xfrm>
            <a:custGeom>
              <a:avLst/>
              <a:gdLst>
                <a:gd name="T0" fmla="*/ 0 w 3019"/>
                <a:gd name="T1" fmla="*/ 0 h 3603"/>
                <a:gd name="T2" fmla="*/ 3019 w 3019"/>
                <a:gd name="T3" fmla="*/ 2016 h 3603"/>
                <a:gd name="T4" fmla="*/ 3012 w 3019"/>
                <a:gd name="T5" fmla="*/ 3603 h 3603"/>
                <a:gd name="T6" fmla="*/ 3010 w 3019"/>
                <a:gd name="T7" fmla="*/ 3603 h 3603"/>
                <a:gd name="T8" fmla="*/ 1937 w 3019"/>
                <a:gd name="T9" fmla="*/ 2743 h 3603"/>
                <a:gd name="T10" fmla="*/ 1937 w 3019"/>
                <a:gd name="T11" fmla="*/ 2743 h 3603"/>
                <a:gd name="T12" fmla="*/ 111 w 3019"/>
                <a:gd name="T13" fmla="*/ 1316 h 3603"/>
                <a:gd name="T14" fmla="*/ 0 w 3019"/>
                <a:gd name="T15" fmla="*/ 0 h 36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9" h="3603">
                  <a:moveTo>
                    <a:pt x="0" y="0"/>
                  </a:moveTo>
                  <a:lnTo>
                    <a:pt x="3019" y="2016"/>
                  </a:lnTo>
                  <a:lnTo>
                    <a:pt x="3012" y="3603"/>
                  </a:lnTo>
                  <a:lnTo>
                    <a:pt x="3010" y="3603"/>
                  </a:lnTo>
                  <a:lnTo>
                    <a:pt x="1937" y="2743"/>
                  </a:lnTo>
                  <a:lnTo>
                    <a:pt x="1937" y="2743"/>
                  </a:lnTo>
                  <a:lnTo>
                    <a:pt x="111" y="1316"/>
                  </a:lnTo>
                  <a:lnTo>
                    <a:pt x="0" y="0"/>
                  </a:lnTo>
                  <a:close/>
                </a:path>
              </a:pathLst>
            </a:custGeom>
            <a:gradFill flip="none" rotWithShape="1">
              <a:gsLst>
                <a:gs pos="0">
                  <a:schemeClr val="accent4">
                    <a:lumMod val="70000"/>
                    <a:lumOff val="30000"/>
                  </a:schemeClr>
                </a:gs>
                <a:gs pos="100000">
                  <a:schemeClr val="accent4">
                    <a:lumMod val="100000"/>
                  </a:schemeClr>
                </a:gs>
              </a:gsLst>
              <a:lin ang="9000000" scaled="0"/>
              <a:tileRect/>
            </a:gradFill>
            <a:ln w="0">
              <a:solidFill>
                <a:schemeClr val="accent4">
                  <a:lumMod val="40000"/>
                  <a:lumOff val="6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15" name="Freeform 11"/>
            <p:cNvSpPr>
              <a:spLocks/>
            </p:cNvSpPr>
            <p:nvPr/>
          </p:nvSpPr>
          <p:spPr bwMode="auto">
            <a:xfrm>
              <a:off x="4738501" y="4334503"/>
              <a:ext cx="1212382" cy="1861983"/>
            </a:xfrm>
            <a:custGeom>
              <a:avLst/>
              <a:gdLst>
                <a:gd name="T0" fmla="*/ 0 w 1937"/>
                <a:gd name="T1" fmla="*/ 0 h 2889"/>
                <a:gd name="T2" fmla="*/ 1926 w 1937"/>
                <a:gd name="T3" fmla="*/ 1687 h 2889"/>
                <a:gd name="T4" fmla="*/ 1937 w 1937"/>
                <a:gd name="T5" fmla="*/ 1682 h 2889"/>
                <a:gd name="T6" fmla="*/ 1931 w 1937"/>
                <a:gd name="T7" fmla="*/ 2889 h 2889"/>
                <a:gd name="T8" fmla="*/ 71 w 1937"/>
                <a:gd name="T9" fmla="*/ 1096 h 2889"/>
                <a:gd name="T10" fmla="*/ 0 w 1937"/>
                <a:gd name="T11" fmla="*/ 0 h 2889"/>
              </a:gdLst>
              <a:ahLst/>
              <a:cxnLst>
                <a:cxn ang="0">
                  <a:pos x="T0" y="T1"/>
                </a:cxn>
                <a:cxn ang="0">
                  <a:pos x="T2" y="T3"/>
                </a:cxn>
                <a:cxn ang="0">
                  <a:pos x="T4" y="T5"/>
                </a:cxn>
                <a:cxn ang="0">
                  <a:pos x="T6" y="T7"/>
                </a:cxn>
                <a:cxn ang="0">
                  <a:pos x="T8" y="T9"/>
                </a:cxn>
                <a:cxn ang="0">
                  <a:pos x="T10" y="T11"/>
                </a:cxn>
              </a:cxnLst>
              <a:rect l="0" t="0" r="r" b="b"/>
              <a:pathLst>
                <a:path w="1937" h="2889">
                  <a:moveTo>
                    <a:pt x="0" y="0"/>
                  </a:moveTo>
                  <a:lnTo>
                    <a:pt x="1926" y="1687"/>
                  </a:lnTo>
                  <a:lnTo>
                    <a:pt x="1937" y="1682"/>
                  </a:lnTo>
                  <a:lnTo>
                    <a:pt x="1931" y="2889"/>
                  </a:lnTo>
                  <a:lnTo>
                    <a:pt x="71" y="1096"/>
                  </a:lnTo>
                  <a:lnTo>
                    <a:pt x="0" y="0"/>
                  </a:lnTo>
                  <a:close/>
                </a:path>
              </a:pathLst>
            </a:custGeom>
            <a:gradFill flip="none" rotWithShape="1">
              <a:gsLst>
                <a:gs pos="0">
                  <a:schemeClr val="accent5"/>
                </a:gs>
                <a:gs pos="100000">
                  <a:schemeClr val="accent5">
                    <a:lumMod val="75000"/>
                  </a:schemeClr>
                </a:gs>
              </a:gsLst>
              <a:lin ang="13500000" scaled="1"/>
              <a:tileRect/>
            </a:gradFill>
            <a:ln w="0">
              <a:solidFill>
                <a:schemeClr val="accent5"/>
              </a:solid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16" name="Freeform 12"/>
            <p:cNvSpPr>
              <a:spLocks/>
            </p:cNvSpPr>
            <p:nvPr/>
          </p:nvSpPr>
          <p:spPr bwMode="auto">
            <a:xfrm>
              <a:off x="5283666" y="3930397"/>
              <a:ext cx="671599" cy="1405027"/>
            </a:xfrm>
            <a:custGeom>
              <a:avLst/>
              <a:gdLst>
                <a:gd name="T0" fmla="*/ 0 w 1073"/>
                <a:gd name="T1" fmla="*/ 0 h 2180"/>
                <a:gd name="T2" fmla="*/ 1057 w 1073"/>
                <a:gd name="T3" fmla="*/ 846 h 2180"/>
                <a:gd name="T4" fmla="*/ 1073 w 1073"/>
                <a:gd name="T5" fmla="*/ 839 h 2180"/>
                <a:gd name="T6" fmla="*/ 1066 w 1073"/>
                <a:gd name="T7" fmla="*/ 2180 h 2180"/>
                <a:gd name="T8" fmla="*/ 23 w 1073"/>
                <a:gd name="T9" fmla="*/ 1268 h 2180"/>
                <a:gd name="T10" fmla="*/ 0 w 1073"/>
                <a:gd name="T11" fmla="*/ 0 h 2180"/>
              </a:gdLst>
              <a:ahLst/>
              <a:cxnLst>
                <a:cxn ang="0">
                  <a:pos x="T0" y="T1"/>
                </a:cxn>
                <a:cxn ang="0">
                  <a:pos x="T2" y="T3"/>
                </a:cxn>
                <a:cxn ang="0">
                  <a:pos x="T4" y="T5"/>
                </a:cxn>
                <a:cxn ang="0">
                  <a:pos x="T6" y="T7"/>
                </a:cxn>
                <a:cxn ang="0">
                  <a:pos x="T8" y="T9"/>
                </a:cxn>
                <a:cxn ang="0">
                  <a:pos x="T10" y="T11"/>
                </a:cxn>
              </a:cxnLst>
              <a:rect l="0" t="0" r="r" b="b"/>
              <a:pathLst>
                <a:path w="1073" h="2180">
                  <a:moveTo>
                    <a:pt x="0" y="0"/>
                  </a:moveTo>
                  <a:lnTo>
                    <a:pt x="1057" y="846"/>
                  </a:lnTo>
                  <a:lnTo>
                    <a:pt x="1073" y="839"/>
                  </a:lnTo>
                  <a:lnTo>
                    <a:pt x="1066" y="2180"/>
                  </a:lnTo>
                  <a:lnTo>
                    <a:pt x="23" y="1268"/>
                  </a:lnTo>
                  <a:lnTo>
                    <a:pt x="0" y="0"/>
                  </a:lnTo>
                  <a:close/>
                </a:path>
              </a:pathLst>
            </a:custGeom>
            <a:gradFill flip="none" rotWithShape="1">
              <a:gsLst>
                <a:gs pos="0">
                  <a:schemeClr val="accent2">
                    <a:lumMod val="86000"/>
                  </a:schemeClr>
                </a:gs>
                <a:gs pos="100000">
                  <a:schemeClr val="accent2">
                    <a:lumMod val="84000"/>
                    <a:lumOff val="16000"/>
                  </a:schemeClr>
                </a:gs>
              </a:gsLst>
              <a:lin ang="18900000" scaled="1"/>
              <a:tileRect/>
            </a:gradFill>
            <a:ln w="0">
              <a:solidFill>
                <a:schemeClr val="accent2">
                  <a:lumMod val="60000"/>
                  <a:lumOff val="4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17" name="Freeform 13"/>
            <p:cNvSpPr>
              <a:spLocks/>
            </p:cNvSpPr>
            <p:nvPr/>
          </p:nvSpPr>
          <p:spPr bwMode="auto">
            <a:xfrm>
              <a:off x="5955264" y="3009395"/>
              <a:ext cx="908192" cy="1385692"/>
            </a:xfrm>
            <a:custGeom>
              <a:avLst/>
              <a:gdLst>
                <a:gd name="T0" fmla="*/ 1449 w 1451"/>
                <a:gd name="T1" fmla="*/ 0 h 2150"/>
                <a:gd name="T2" fmla="*/ 1451 w 1451"/>
                <a:gd name="T3" fmla="*/ 2 h 2150"/>
                <a:gd name="T4" fmla="*/ 1355 w 1451"/>
                <a:gd name="T5" fmla="*/ 1513 h 2150"/>
                <a:gd name="T6" fmla="*/ 0 w 1451"/>
                <a:gd name="T7" fmla="*/ 2150 h 2150"/>
                <a:gd name="T8" fmla="*/ 7 w 1451"/>
                <a:gd name="T9" fmla="*/ 563 h 2150"/>
                <a:gd name="T10" fmla="*/ 1449 w 1451"/>
                <a:gd name="T11" fmla="*/ 0 h 2150"/>
              </a:gdLst>
              <a:ahLst/>
              <a:cxnLst>
                <a:cxn ang="0">
                  <a:pos x="T0" y="T1"/>
                </a:cxn>
                <a:cxn ang="0">
                  <a:pos x="T2" y="T3"/>
                </a:cxn>
                <a:cxn ang="0">
                  <a:pos x="T4" y="T5"/>
                </a:cxn>
                <a:cxn ang="0">
                  <a:pos x="T6" y="T7"/>
                </a:cxn>
                <a:cxn ang="0">
                  <a:pos x="T8" y="T9"/>
                </a:cxn>
                <a:cxn ang="0">
                  <a:pos x="T10" y="T11"/>
                </a:cxn>
              </a:cxnLst>
              <a:rect l="0" t="0" r="r" b="b"/>
              <a:pathLst>
                <a:path w="1451" h="2150">
                  <a:moveTo>
                    <a:pt x="1449" y="0"/>
                  </a:moveTo>
                  <a:lnTo>
                    <a:pt x="1451" y="2"/>
                  </a:lnTo>
                  <a:lnTo>
                    <a:pt x="1355" y="1513"/>
                  </a:lnTo>
                  <a:lnTo>
                    <a:pt x="0" y="2150"/>
                  </a:lnTo>
                  <a:lnTo>
                    <a:pt x="7" y="563"/>
                  </a:lnTo>
                  <a:lnTo>
                    <a:pt x="1449"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18" name="Freeform 14"/>
            <p:cNvSpPr>
              <a:spLocks/>
            </p:cNvSpPr>
            <p:nvPr/>
          </p:nvSpPr>
          <p:spPr bwMode="auto">
            <a:xfrm>
              <a:off x="7505011" y="3340028"/>
              <a:ext cx="804291" cy="1890986"/>
            </a:xfrm>
            <a:custGeom>
              <a:avLst/>
              <a:gdLst>
                <a:gd name="T0" fmla="*/ 1285 w 1285"/>
                <a:gd name="T1" fmla="*/ 0 h 2934"/>
                <a:gd name="T2" fmla="*/ 921 w 1285"/>
                <a:gd name="T3" fmla="*/ 2380 h 2934"/>
                <a:gd name="T4" fmla="*/ 0 w 1285"/>
                <a:gd name="T5" fmla="*/ 2934 h 2934"/>
                <a:gd name="T6" fmla="*/ 118 w 1285"/>
                <a:gd name="T7" fmla="*/ 1800 h 2934"/>
                <a:gd name="T8" fmla="*/ 118 w 1285"/>
                <a:gd name="T9" fmla="*/ 1800 h 2934"/>
                <a:gd name="T10" fmla="*/ 130 w 1285"/>
                <a:gd name="T11" fmla="*/ 1698 h 2934"/>
                <a:gd name="T12" fmla="*/ 130 w 1285"/>
                <a:gd name="T13" fmla="*/ 1700 h 2934"/>
                <a:gd name="T14" fmla="*/ 246 w 1285"/>
                <a:gd name="T15" fmla="*/ 480 h 2934"/>
                <a:gd name="T16" fmla="*/ 1285 w 1285"/>
                <a:gd name="T17" fmla="*/ 0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 h="2934">
                  <a:moveTo>
                    <a:pt x="1285" y="0"/>
                  </a:moveTo>
                  <a:lnTo>
                    <a:pt x="921" y="2380"/>
                  </a:lnTo>
                  <a:lnTo>
                    <a:pt x="0" y="2934"/>
                  </a:lnTo>
                  <a:lnTo>
                    <a:pt x="118" y="1800"/>
                  </a:lnTo>
                  <a:lnTo>
                    <a:pt x="118" y="1800"/>
                  </a:lnTo>
                  <a:lnTo>
                    <a:pt x="130" y="1698"/>
                  </a:lnTo>
                  <a:lnTo>
                    <a:pt x="130" y="1700"/>
                  </a:lnTo>
                  <a:lnTo>
                    <a:pt x="246" y="480"/>
                  </a:lnTo>
                  <a:lnTo>
                    <a:pt x="1285" y="0"/>
                  </a:lnTo>
                  <a:close/>
                </a:path>
              </a:pathLst>
            </a:custGeom>
            <a:gradFill flip="none" rotWithShape="1">
              <a:gsLst>
                <a:gs pos="0">
                  <a:schemeClr val="accent1">
                    <a:lumMod val="89000"/>
                    <a:lumOff val="11000"/>
                  </a:schemeClr>
                </a:gs>
                <a:gs pos="72000">
                  <a:schemeClr val="accent1">
                    <a:lumMod val="70000"/>
                  </a:schemeClr>
                </a:gs>
              </a:gsLst>
              <a:lin ang="2700000" scaled="1"/>
              <a:tileRect/>
            </a:gradFill>
            <a:ln w="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19" name="Freeform 15"/>
            <p:cNvSpPr>
              <a:spLocks/>
            </p:cNvSpPr>
            <p:nvPr/>
          </p:nvSpPr>
          <p:spPr bwMode="auto">
            <a:xfrm>
              <a:off x="5950883" y="2367466"/>
              <a:ext cx="2503629" cy="2970536"/>
            </a:xfrm>
            <a:custGeom>
              <a:avLst/>
              <a:gdLst>
                <a:gd name="T0" fmla="*/ 4000 w 4000"/>
                <a:gd name="T1" fmla="*/ 0 h 4609"/>
                <a:gd name="T2" fmla="*/ 3788 w 4000"/>
                <a:gd name="T3" fmla="*/ 1382 h 4609"/>
                <a:gd name="T4" fmla="*/ 2629 w 4000"/>
                <a:gd name="T5" fmla="*/ 1918 h 4609"/>
                <a:gd name="T6" fmla="*/ 2499 w 4000"/>
                <a:gd name="T7" fmla="*/ 3271 h 4609"/>
                <a:gd name="T8" fmla="*/ 5 w 4000"/>
                <a:gd name="T9" fmla="*/ 4609 h 4609"/>
                <a:gd name="T10" fmla="*/ 0 w 4000"/>
                <a:gd name="T11" fmla="*/ 4605 h 4609"/>
                <a:gd name="T12" fmla="*/ 7 w 4000"/>
                <a:gd name="T13" fmla="*/ 3264 h 4609"/>
                <a:gd name="T14" fmla="*/ 1467 w 4000"/>
                <a:gd name="T15" fmla="*/ 2580 h 4609"/>
                <a:gd name="T16" fmla="*/ 1569 w 4000"/>
                <a:gd name="T17" fmla="*/ 950 h 4609"/>
                <a:gd name="T18" fmla="*/ 4000 w 4000"/>
                <a:gd name="T19" fmla="*/ 0 h 4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0" h="4609">
                  <a:moveTo>
                    <a:pt x="4000" y="0"/>
                  </a:moveTo>
                  <a:lnTo>
                    <a:pt x="3788" y="1382"/>
                  </a:lnTo>
                  <a:lnTo>
                    <a:pt x="2629" y="1918"/>
                  </a:lnTo>
                  <a:lnTo>
                    <a:pt x="2499" y="3271"/>
                  </a:lnTo>
                  <a:lnTo>
                    <a:pt x="5" y="4609"/>
                  </a:lnTo>
                  <a:lnTo>
                    <a:pt x="0" y="4605"/>
                  </a:lnTo>
                  <a:lnTo>
                    <a:pt x="7" y="3264"/>
                  </a:lnTo>
                  <a:lnTo>
                    <a:pt x="1467" y="2580"/>
                  </a:lnTo>
                  <a:lnTo>
                    <a:pt x="1569" y="950"/>
                  </a:lnTo>
                  <a:lnTo>
                    <a:pt x="4000" y="0"/>
                  </a:lnTo>
                  <a:close/>
                </a:path>
              </a:pathLst>
            </a:custGeom>
            <a:gradFill flip="none" rotWithShape="1">
              <a:gsLst>
                <a:gs pos="23000">
                  <a:schemeClr val="accent2">
                    <a:lumMod val="84000"/>
                  </a:schemeClr>
                </a:gs>
                <a:gs pos="84000">
                  <a:schemeClr val="accent2">
                    <a:lumMod val="39000"/>
                  </a:schemeClr>
                </a:gs>
              </a:gsLst>
              <a:lin ang="2400000" scaled="0"/>
              <a:tileRect/>
            </a:gradFill>
            <a:ln w="0">
              <a:solidFill>
                <a:schemeClr val="accent2">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20" name="Freeform 16"/>
            <p:cNvSpPr>
              <a:spLocks/>
            </p:cNvSpPr>
            <p:nvPr/>
          </p:nvSpPr>
          <p:spPr bwMode="auto">
            <a:xfrm>
              <a:off x="5947128" y="4557503"/>
              <a:ext cx="1559761" cy="1638983"/>
            </a:xfrm>
            <a:custGeom>
              <a:avLst/>
              <a:gdLst>
                <a:gd name="T0" fmla="*/ 2492 w 2492"/>
                <a:gd name="T1" fmla="*/ 0 h 2543"/>
                <a:gd name="T2" fmla="*/ 2373 w 2492"/>
                <a:gd name="T3" fmla="*/ 1116 h 2543"/>
                <a:gd name="T4" fmla="*/ 0 w 2492"/>
                <a:gd name="T5" fmla="*/ 2543 h 2543"/>
                <a:gd name="T6" fmla="*/ 6 w 2492"/>
                <a:gd name="T7" fmla="*/ 1336 h 2543"/>
                <a:gd name="T8" fmla="*/ 2492 w 2492"/>
                <a:gd name="T9" fmla="*/ 0 h 2543"/>
              </a:gdLst>
              <a:ahLst/>
              <a:cxnLst>
                <a:cxn ang="0">
                  <a:pos x="T0" y="T1"/>
                </a:cxn>
                <a:cxn ang="0">
                  <a:pos x="T2" y="T3"/>
                </a:cxn>
                <a:cxn ang="0">
                  <a:pos x="T4" y="T5"/>
                </a:cxn>
                <a:cxn ang="0">
                  <a:pos x="T6" y="T7"/>
                </a:cxn>
                <a:cxn ang="0">
                  <a:pos x="T8" y="T9"/>
                </a:cxn>
              </a:cxnLst>
              <a:rect l="0" t="0" r="r" b="b"/>
              <a:pathLst>
                <a:path w="2492" h="2543">
                  <a:moveTo>
                    <a:pt x="2492" y="0"/>
                  </a:moveTo>
                  <a:lnTo>
                    <a:pt x="2373" y="1116"/>
                  </a:lnTo>
                  <a:lnTo>
                    <a:pt x="0" y="2543"/>
                  </a:lnTo>
                  <a:lnTo>
                    <a:pt x="6" y="1336"/>
                  </a:lnTo>
                  <a:lnTo>
                    <a:pt x="2492" y="0"/>
                  </a:lnTo>
                  <a:close/>
                </a:path>
              </a:pathLst>
            </a:custGeom>
            <a:gradFill flip="none" rotWithShape="1">
              <a:gsLst>
                <a:gs pos="0">
                  <a:schemeClr val="accent5">
                    <a:lumMod val="75000"/>
                  </a:schemeClr>
                </a:gs>
                <a:gs pos="100000">
                  <a:schemeClr val="accent5">
                    <a:lumMod val="50000"/>
                  </a:schemeClr>
                </a:gs>
              </a:gsLst>
              <a:lin ang="2700000" scaled="1"/>
              <a:tileRect/>
            </a:gradFill>
            <a:ln w="0">
              <a:solidFill>
                <a:schemeClr val="accent5">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21" name="Freeform 17"/>
            <p:cNvSpPr>
              <a:spLocks/>
            </p:cNvSpPr>
            <p:nvPr/>
          </p:nvSpPr>
          <p:spPr bwMode="auto">
            <a:xfrm>
              <a:off x="6230038" y="2018787"/>
              <a:ext cx="2224474" cy="960961"/>
            </a:xfrm>
            <a:custGeom>
              <a:avLst/>
              <a:gdLst>
                <a:gd name="T0" fmla="*/ 2399 w 3554"/>
                <a:gd name="T1" fmla="*/ 0 h 1491"/>
                <a:gd name="T2" fmla="*/ 3554 w 3554"/>
                <a:gd name="T3" fmla="*/ 541 h 1491"/>
                <a:gd name="T4" fmla="*/ 1123 w 3554"/>
                <a:gd name="T5" fmla="*/ 1491 h 1491"/>
                <a:gd name="T6" fmla="*/ 1123 w 3554"/>
                <a:gd name="T7" fmla="*/ 1480 h 1491"/>
                <a:gd name="T8" fmla="*/ 0 w 3554"/>
                <a:gd name="T9" fmla="*/ 821 h 1491"/>
                <a:gd name="T10" fmla="*/ 2399 w 3554"/>
                <a:gd name="T11" fmla="*/ 0 h 1491"/>
              </a:gdLst>
              <a:ahLst/>
              <a:cxnLst>
                <a:cxn ang="0">
                  <a:pos x="T0" y="T1"/>
                </a:cxn>
                <a:cxn ang="0">
                  <a:pos x="T2" y="T3"/>
                </a:cxn>
                <a:cxn ang="0">
                  <a:pos x="T4" y="T5"/>
                </a:cxn>
                <a:cxn ang="0">
                  <a:pos x="T6" y="T7"/>
                </a:cxn>
                <a:cxn ang="0">
                  <a:pos x="T8" y="T9"/>
                </a:cxn>
                <a:cxn ang="0">
                  <a:pos x="T10" y="T11"/>
                </a:cxn>
              </a:cxnLst>
              <a:rect l="0" t="0" r="r" b="b"/>
              <a:pathLst>
                <a:path w="3554" h="1491">
                  <a:moveTo>
                    <a:pt x="2399" y="0"/>
                  </a:moveTo>
                  <a:lnTo>
                    <a:pt x="3554" y="541"/>
                  </a:lnTo>
                  <a:lnTo>
                    <a:pt x="1123" y="1491"/>
                  </a:lnTo>
                  <a:lnTo>
                    <a:pt x="1123" y="1480"/>
                  </a:lnTo>
                  <a:lnTo>
                    <a:pt x="0" y="821"/>
                  </a:lnTo>
                  <a:lnTo>
                    <a:pt x="2399" y="0"/>
                  </a:lnTo>
                  <a:close/>
                </a:path>
              </a:pathLst>
            </a:custGeom>
            <a:gradFill>
              <a:gsLst>
                <a:gs pos="0">
                  <a:schemeClr val="accent2"/>
                </a:gs>
                <a:gs pos="100000">
                  <a:schemeClr val="accent2">
                    <a:lumMod val="90000"/>
                  </a:schemeClr>
                </a:gs>
              </a:gsLst>
              <a:lin ang="16200000" scaled="1"/>
            </a:gradFill>
            <a:ln w="0">
              <a:solidFill>
                <a:schemeClr val="accent2"/>
              </a:solid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22" name="Freeform 18"/>
            <p:cNvSpPr>
              <a:spLocks/>
            </p:cNvSpPr>
            <p:nvPr/>
          </p:nvSpPr>
          <p:spPr bwMode="auto">
            <a:xfrm>
              <a:off x="4070032" y="1819634"/>
              <a:ext cx="2792172" cy="1552619"/>
            </a:xfrm>
            <a:custGeom>
              <a:avLst/>
              <a:gdLst>
                <a:gd name="T0" fmla="*/ 1309 w 4461"/>
                <a:gd name="T1" fmla="*/ 0 h 2409"/>
                <a:gd name="T2" fmla="*/ 4461 w 4461"/>
                <a:gd name="T3" fmla="*/ 1846 h 2409"/>
                <a:gd name="T4" fmla="*/ 3019 w 4461"/>
                <a:gd name="T5" fmla="*/ 2409 h 2409"/>
                <a:gd name="T6" fmla="*/ 0 w 4461"/>
                <a:gd name="T7" fmla="*/ 393 h 2409"/>
                <a:gd name="T8" fmla="*/ 1309 w 4461"/>
                <a:gd name="T9" fmla="*/ 0 h 2409"/>
              </a:gdLst>
              <a:ahLst/>
              <a:cxnLst>
                <a:cxn ang="0">
                  <a:pos x="T0" y="T1"/>
                </a:cxn>
                <a:cxn ang="0">
                  <a:pos x="T2" y="T3"/>
                </a:cxn>
                <a:cxn ang="0">
                  <a:pos x="T4" y="T5"/>
                </a:cxn>
                <a:cxn ang="0">
                  <a:pos x="T6" y="T7"/>
                </a:cxn>
                <a:cxn ang="0">
                  <a:pos x="T8" y="T9"/>
                </a:cxn>
              </a:cxnLst>
              <a:rect l="0" t="0" r="r" b="b"/>
              <a:pathLst>
                <a:path w="4461" h="2409">
                  <a:moveTo>
                    <a:pt x="1309" y="0"/>
                  </a:moveTo>
                  <a:lnTo>
                    <a:pt x="4461" y="1846"/>
                  </a:lnTo>
                  <a:lnTo>
                    <a:pt x="3019" y="2409"/>
                  </a:lnTo>
                  <a:lnTo>
                    <a:pt x="0" y="393"/>
                  </a:lnTo>
                  <a:lnTo>
                    <a:pt x="1309" y="0"/>
                  </a:lnTo>
                  <a:close/>
                </a:path>
              </a:pathLst>
            </a:custGeom>
            <a:gradFill flip="none" rotWithShape="1">
              <a:gsLst>
                <a:gs pos="0">
                  <a:schemeClr val="accent4"/>
                </a:gs>
                <a:gs pos="100000">
                  <a:schemeClr val="accent4">
                    <a:lumMod val="88000"/>
                  </a:schemeClr>
                </a:gs>
              </a:gsLst>
              <a:lin ang="13500000" scaled="1"/>
              <a:tileRect/>
            </a:gradFill>
            <a:ln w="0">
              <a:solidFill>
                <a:schemeClr val="accent4"/>
              </a:solid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23" name="Freeform 19"/>
            <p:cNvSpPr>
              <a:spLocks/>
            </p:cNvSpPr>
            <p:nvPr/>
          </p:nvSpPr>
          <p:spPr bwMode="auto">
            <a:xfrm>
              <a:off x="4977597" y="1362678"/>
              <a:ext cx="2665739" cy="1139490"/>
            </a:xfrm>
            <a:custGeom>
              <a:avLst/>
              <a:gdLst>
                <a:gd name="T0" fmla="*/ 2222 w 4259"/>
                <a:gd name="T1" fmla="*/ 0 h 1768"/>
                <a:gd name="T2" fmla="*/ 4259 w 4259"/>
                <a:gd name="T3" fmla="*/ 952 h 1768"/>
                <a:gd name="T4" fmla="*/ 1878 w 4259"/>
                <a:gd name="T5" fmla="*/ 1768 h 1768"/>
                <a:gd name="T6" fmla="*/ 0 w 4259"/>
                <a:gd name="T7" fmla="*/ 666 h 1768"/>
                <a:gd name="T8" fmla="*/ 2222 w 4259"/>
                <a:gd name="T9" fmla="*/ 0 h 1768"/>
              </a:gdLst>
              <a:ahLst/>
              <a:cxnLst>
                <a:cxn ang="0">
                  <a:pos x="T0" y="T1"/>
                </a:cxn>
                <a:cxn ang="0">
                  <a:pos x="T2" y="T3"/>
                </a:cxn>
                <a:cxn ang="0">
                  <a:pos x="T4" y="T5"/>
                </a:cxn>
                <a:cxn ang="0">
                  <a:pos x="T6" y="T7"/>
                </a:cxn>
                <a:cxn ang="0">
                  <a:pos x="T8" y="T9"/>
                </a:cxn>
              </a:cxnLst>
              <a:rect l="0" t="0" r="r" b="b"/>
              <a:pathLst>
                <a:path w="4259" h="1768">
                  <a:moveTo>
                    <a:pt x="2222" y="0"/>
                  </a:moveTo>
                  <a:lnTo>
                    <a:pt x="4259" y="952"/>
                  </a:lnTo>
                  <a:lnTo>
                    <a:pt x="1878" y="1768"/>
                  </a:lnTo>
                  <a:lnTo>
                    <a:pt x="0" y="666"/>
                  </a:lnTo>
                  <a:lnTo>
                    <a:pt x="2222" y="0"/>
                  </a:lnTo>
                  <a:close/>
                </a:path>
              </a:pathLst>
            </a:custGeom>
            <a:gradFill flip="none" rotWithShape="1">
              <a:gsLst>
                <a:gs pos="0">
                  <a:schemeClr val="accent3"/>
                </a:gs>
                <a:gs pos="100000">
                  <a:schemeClr val="accent3">
                    <a:lumMod val="93000"/>
                  </a:schemeClr>
                </a:gs>
              </a:gsLst>
              <a:lin ang="16200000" scaled="1"/>
              <a:tileRect/>
            </a:gra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IN" sz="1500">
                <a:latin typeface="+mj-lt"/>
              </a:endParaRPr>
            </a:p>
          </p:txBody>
        </p:sp>
        <p:sp>
          <p:nvSpPr>
            <p:cNvPr id="29" name="TextBox 28"/>
            <p:cNvSpPr txBox="1"/>
            <p:nvPr/>
          </p:nvSpPr>
          <p:spPr>
            <a:xfrm>
              <a:off x="5116027" y="3234200"/>
              <a:ext cx="756989" cy="781941"/>
            </a:xfrm>
            <a:prstGeom prst="rect">
              <a:avLst/>
            </a:prstGeom>
            <a:noFill/>
            <a:scene3d>
              <a:camera prst="perspectiveContrastingLeftFacing">
                <a:rot lat="2400000" lon="3000000" rev="21594000"/>
              </a:camera>
              <a:lightRig rig="threePt" dir="t"/>
            </a:scene3d>
            <a:sp3d/>
          </p:spPr>
          <p:txBody>
            <a:bodyPr wrap="none" rtlCol="0">
              <a:spAutoFit/>
            </a:bodyPr>
            <a:lstStyle/>
            <a:p>
              <a:r>
                <a:rPr lang="en-IN" sz="3000" b="1" dirty="0">
                  <a:solidFill>
                    <a:schemeClr val="bg1"/>
                  </a:solidFill>
                  <a:latin typeface="+mj-lt"/>
                  <a:cs typeface="Arial" pitchFamily="34" charset="0"/>
                </a:rPr>
                <a:t>01</a:t>
              </a:r>
            </a:p>
          </p:txBody>
        </p:sp>
        <p:sp>
          <p:nvSpPr>
            <p:cNvPr id="33" name="TextBox 32"/>
            <p:cNvSpPr txBox="1"/>
            <p:nvPr/>
          </p:nvSpPr>
          <p:spPr>
            <a:xfrm>
              <a:off x="4066313" y="3309492"/>
              <a:ext cx="756989" cy="781941"/>
            </a:xfrm>
            <a:prstGeom prst="rect">
              <a:avLst/>
            </a:prstGeom>
            <a:noFill/>
            <a:scene3d>
              <a:camera prst="perspectiveContrastingLeftFacing">
                <a:rot lat="2400000" lon="3000000" rev="21594000"/>
              </a:camera>
              <a:lightRig rig="threePt" dir="t"/>
            </a:scene3d>
            <a:sp3d/>
          </p:spPr>
          <p:txBody>
            <a:bodyPr wrap="none" rtlCol="0">
              <a:spAutoFit/>
            </a:bodyPr>
            <a:lstStyle/>
            <a:p>
              <a:r>
                <a:rPr lang="en-IN" sz="3000" b="1" dirty="0">
                  <a:solidFill>
                    <a:schemeClr val="bg1"/>
                  </a:solidFill>
                  <a:latin typeface="+mj-lt"/>
                  <a:cs typeface="Arial" pitchFamily="34" charset="0"/>
                </a:rPr>
                <a:t>02</a:t>
              </a:r>
            </a:p>
          </p:txBody>
        </p:sp>
        <p:sp>
          <p:nvSpPr>
            <p:cNvPr id="34" name="TextBox 33"/>
            <p:cNvSpPr txBox="1"/>
            <p:nvPr/>
          </p:nvSpPr>
          <p:spPr>
            <a:xfrm>
              <a:off x="4675228" y="4593127"/>
              <a:ext cx="756989" cy="781941"/>
            </a:xfrm>
            <a:prstGeom prst="rect">
              <a:avLst/>
            </a:prstGeom>
            <a:noFill/>
            <a:scene3d>
              <a:camera prst="perspectiveContrastingLeftFacing">
                <a:rot lat="2400000" lon="3000000" rev="21594000"/>
              </a:camera>
              <a:lightRig rig="threePt" dir="t"/>
            </a:scene3d>
            <a:sp3d/>
          </p:spPr>
          <p:txBody>
            <a:bodyPr wrap="none" rtlCol="0">
              <a:spAutoFit/>
            </a:bodyPr>
            <a:lstStyle/>
            <a:p>
              <a:r>
                <a:rPr lang="en-IN" sz="3000" b="1" dirty="0">
                  <a:solidFill>
                    <a:schemeClr val="bg1"/>
                  </a:solidFill>
                  <a:latin typeface="+mj-lt"/>
                  <a:cs typeface="Arial" pitchFamily="34" charset="0"/>
                </a:rPr>
                <a:t>03</a:t>
              </a:r>
            </a:p>
          </p:txBody>
        </p:sp>
        <p:sp>
          <p:nvSpPr>
            <p:cNvPr id="35" name="TextBox 34"/>
            <p:cNvSpPr txBox="1"/>
            <p:nvPr/>
          </p:nvSpPr>
          <p:spPr>
            <a:xfrm rot="198355">
              <a:off x="7561563" y="3533385"/>
              <a:ext cx="756989" cy="781941"/>
            </a:xfrm>
            <a:prstGeom prst="rect">
              <a:avLst/>
            </a:prstGeom>
            <a:noFill/>
            <a:scene3d>
              <a:camera prst="perspectiveContrastingRightFacing" fov="0">
                <a:rot lat="1200000" lon="18300000" rev="0"/>
              </a:camera>
              <a:lightRig rig="threePt" dir="t"/>
            </a:scene3d>
            <a:sp3d/>
          </p:spPr>
          <p:txBody>
            <a:bodyPr wrap="none" rtlCol="0">
              <a:spAutoFit/>
            </a:bodyPr>
            <a:lstStyle/>
            <a:p>
              <a:r>
                <a:rPr lang="en-IN" sz="3000" b="1" dirty="0">
                  <a:solidFill>
                    <a:schemeClr val="bg1"/>
                  </a:solidFill>
                  <a:latin typeface="+mj-lt"/>
                  <a:cs typeface="Arial" pitchFamily="34" charset="0"/>
                </a:rPr>
                <a:t>05</a:t>
              </a:r>
            </a:p>
          </p:txBody>
        </p:sp>
        <p:sp>
          <p:nvSpPr>
            <p:cNvPr id="36" name="TextBox 35"/>
            <p:cNvSpPr txBox="1"/>
            <p:nvPr/>
          </p:nvSpPr>
          <p:spPr>
            <a:xfrm rot="198355">
              <a:off x="5938473" y="4304359"/>
              <a:ext cx="808426" cy="847102"/>
            </a:xfrm>
            <a:prstGeom prst="rect">
              <a:avLst/>
            </a:prstGeom>
            <a:noFill/>
            <a:scene3d>
              <a:camera prst="perspectiveContrastingRightFacing" fov="0">
                <a:rot lat="1200000" lon="18300000" rev="0"/>
              </a:camera>
              <a:lightRig rig="threePt" dir="t"/>
            </a:scene3d>
            <a:sp3d/>
          </p:spPr>
          <p:txBody>
            <a:bodyPr wrap="none" rtlCol="0">
              <a:spAutoFit/>
            </a:bodyPr>
            <a:lstStyle/>
            <a:p>
              <a:r>
                <a:rPr lang="en-IN" sz="3300" b="1" dirty="0">
                  <a:solidFill>
                    <a:schemeClr val="bg1"/>
                  </a:solidFill>
                  <a:latin typeface="+mj-lt"/>
                  <a:cs typeface="Arial" pitchFamily="34" charset="0"/>
                </a:rPr>
                <a:t>04</a:t>
              </a:r>
            </a:p>
          </p:txBody>
        </p:sp>
        <p:sp>
          <p:nvSpPr>
            <p:cNvPr id="37" name="TextBox 36"/>
            <p:cNvSpPr txBox="1"/>
            <p:nvPr/>
          </p:nvSpPr>
          <p:spPr>
            <a:xfrm rot="198355">
              <a:off x="5883779" y="1655009"/>
              <a:ext cx="756989" cy="781941"/>
            </a:xfrm>
            <a:prstGeom prst="rect">
              <a:avLst/>
            </a:prstGeom>
            <a:noFill/>
            <a:scene3d>
              <a:camera prst="isometricOffAxis1Top">
                <a:rot lat="19200000" lon="18600000" rev="3458552"/>
              </a:camera>
              <a:lightRig rig="threePt" dir="t"/>
            </a:scene3d>
            <a:sp3d/>
          </p:spPr>
          <p:txBody>
            <a:bodyPr wrap="none" rtlCol="0">
              <a:spAutoFit/>
            </a:bodyPr>
            <a:lstStyle/>
            <a:p>
              <a:r>
                <a:rPr lang="en-IN" sz="3000" b="1" dirty="0">
                  <a:solidFill>
                    <a:schemeClr val="bg1"/>
                  </a:solidFill>
                  <a:latin typeface="+mj-lt"/>
                  <a:cs typeface="Arial" pitchFamily="34" charset="0"/>
                </a:rPr>
                <a:t>06</a:t>
              </a:r>
            </a:p>
          </p:txBody>
        </p:sp>
      </p:grpSp>
      <p:cxnSp>
        <p:nvCxnSpPr>
          <p:cNvPr id="39" name="Elbow Connector 38"/>
          <p:cNvCxnSpPr/>
          <p:nvPr/>
        </p:nvCxnSpPr>
        <p:spPr>
          <a:xfrm rot="10800000">
            <a:off x="2318617" y="1150772"/>
            <a:ext cx="1026525" cy="626702"/>
          </a:xfrm>
          <a:prstGeom prst="bentConnector3">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0104" y="1357985"/>
            <a:ext cx="1898990" cy="369332"/>
          </a:xfrm>
          <a:prstGeom prst="rect">
            <a:avLst/>
          </a:prstGeom>
          <a:noFill/>
        </p:spPr>
        <p:txBody>
          <a:bodyPr wrap="square" rtlCol="0" anchor="b">
            <a:spAutoFit/>
          </a:bodyPr>
          <a:lstStyle/>
          <a:p>
            <a:pPr algn="r"/>
            <a:r>
              <a:rPr lang="en-IN" b="1" dirty="0">
                <a:solidFill>
                  <a:schemeClr val="tx1">
                    <a:lumMod val="75000"/>
                    <a:lumOff val="25000"/>
                  </a:schemeClr>
                </a:solidFill>
                <a:latin typeface="+mj-lt"/>
                <a:cs typeface="Arial" pitchFamily="34" charset="0"/>
              </a:rPr>
              <a:t>Identidad Digital</a:t>
            </a:r>
          </a:p>
        </p:txBody>
      </p:sp>
      <p:sp>
        <p:nvSpPr>
          <p:cNvPr id="57" name="TextBox 56"/>
          <p:cNvSpPr txBox="1"/>
          <p:nvPr/>
        </p:nvSpPr>
        <p:spPr>
          <a:xfrm>
            <a:off x="95592" y="3936707"/>
            <a:ext cx="1898990" cy="369332"/>
          </a:xfrm>
          <a:prstGeom prst="rect">
            <a:avLst/>
          </a:prstGeom>
          <a:noFill/>
        </p:spPr>
        <p:txBody>
          <a:bodyPr wrap="square" rtlCol="0" anchor="b">
            <a:spAutoFit/>
          </a:bodyPr>
          <a:lstStyle/>
          <a:p>
            <a:pPr algn="r"/>
            <a:r>
              <a:rPr lang="en-IN" b="1" dirty="0">
                <a:solidFill>
                  <a:schemeClr val="tx1">
                    <a:lumMod val="75000"/>
                    <a:lumOff val="25000"/>
                  </a:schemeClr>
                </a:solidFill>
                <a:latin typeface="+mj-lt"/>
                <a:cs typeface="Arial" pitchFamily="34" charset="0"/>
              </a:rPr>
              <a:t>Cloud computing</a:t>
            </a:r>
          </a:p>
        </p:txBody>
      </p:sp>
      <p:sp>
        <p:nvSpPr>
          <p:cNvPr id="59" name="TextBox 58"/>
          <p:cNvSpPr txBox="1"/>
          <p:nvPr/>
        </p:nvSpPr>
        <p:spPr>
          <a:xfrm>
            <a:off x="6242" y="2413343"/>
            <a:ext cx="1834442" cy="646331"/>
          </a:xfrm>
          <a:prstGeom prst="rect">
            <a:avLst/>
          </a:prstGeom>
          <a:noFill/>
        </p:spPr>
        <p:txBody>
          <a:bodyPr wrap="square" rtlCol="0" anchor="b">
            <a:spAutoFit/>
          </a:bodyPr>
          <a:lstStyle/>
          <a:p>
            <a:pPr algn="r"/>
            <a:r>
              <a:rPr lang="en-IN" b="1" dirty="0" err="1">
                <a:solidFill>
                  <a:schemeClr val="tx1">
                    <a:lumMod val="75000"/>
                    <a:lumOff val="25000"/>
                  </a:schemeClr>
                </a:solidFill>
                <a:latin typeface="+mj-lt"/>
                <a:cs typeface="Arial" pitchFamily="34" charset="0"/>
              </a:rPr>
              <a:t>Corresponsales</a:t>
            </a:r>
            <a:r>
              <a:rPr lang="en-IN" b="1" dirty="0">
                <a:solidFill>
                  <a:schemeClr val="tx1">
                    <a:lumMod val="75000"/>
                    <a:lumOff val="25000"/>
                  </a:schemeClr>
                </a:solidFill>
                <a:latin typeface="+mj-lt"/>
                <a:cs typeface="Arial" pitchFamily="34" charset="0"/>
              </a:rPr>
              <a:t> </a:t>
            </a:r>
            <a:r>
              <a:rPr lang="en-IN" b="1" dirty="0" err="1">
                <a:solidFill>
                  <a:schemeClr val="tx1">
                    <a:lumMod val="75000"/>
                    <a:lumOff val="25000"/>
                  </a:schemeClr>
                </a:solidFill>
                <a:latin typeface="+mj-lt"/>
                <a:cs typeface="Arial" pitchFamily="34" charset="0"/>
              </a:rPr>
              <a:t>virtuales</a:t>
            </a:r>
            <a:endParaRPr lang="en-IN" b="1" dirty="0">
              <a:solidFill>
                <a:schemeClr val="tx1">
                  <a:lumMod val="75000"/>
                  <a:lumOff val="25000"/>
                </a:schemeClr>
              </a:solidFill>
              <a:latin typeface="+mj-lt"/>
              <a:cs typeface="Arial" pitchFamily="34" charset="0"/>
            </a:endParaRPr>
          </a:p>
        </p:txBody>
      </p:sp>
      <p:cxnSp>
        <p:nvCxnSpPr>
          <p:cNvPr id="64" name="Elbow Connector 63"/>
          <p:cNvCxnSpPr/>
          <p:nvPr/>
        </p:nvCxnSpPr>
        <p:spPr>
          <a:xfrm rot="10800000">
            <a:off x="2318619" y="2368420"/>
            <a:ext cx="755162" cy="736631"/>
          </a:xfrm>
          <a:prstGeom prst="bentConnector3">
            <a:avLst>
              <a:gd name="adj1" fmla="val 50000"/>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10800000" flipV="1">
            <a:off x="2318619" y="3398965"/>
            <a:ext cx="1007090" cy="379298"/>
          </a:xfrm>
          <a:prstGeom prst="bentConnector3">
            <a:avLst>
              <a:gd name="adj1" fmla="val 50000"/>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842577" y="1208450"/>
            <a:ext cx="1898990" cy="646331"/>
          </a:xfrm>
          <a:prstGeom prst="rect">
            <a:avLst/>
          </a:prstGeom>
          <a:noFill/>
        </p:spPr>
        <p:txBody>
          <a:bodyPr wrap="square" rtlCol="0" anchor="b">
            <a:spAutoFit/>
          </a:bodyPr>
          <a:lstStyle/>
          <a:p>
            <a:r>
              <a:rPr lang="en-IN" b="1" dirty="0" err="1">
                <a:solidFill>
                  <a:schemeClr val="tx1">
                    <a:lumMod val="75000"/>
                    <a:lumOff val="25000"/>
                  </a:schemeClr>
                </a:solidFill>
                <a:latin typeface="+mj-lt"/>
                <a:cs typeface="Arial" pitchFamily="34" charset="0"/>
              </a:rPr>
              <a:t>Reglamentación</a:t>
            </a:r>
            <a:r>
              <a:rPr lang="en-IN" b="1" dirty="0">
                <a:solidFill>
                  <a:schemeClr val="tx1">
                    <a:lumMod val="75000"/>
                    <a:lumOff val="25000"/>
                  </a:schemeClr>
                </a:solidFill>
                <a:latin typeface="+mj-lt"/>
                <a:cs typeface="Arial" pitchFamily="34" charset="0"/>
              </a:rPr>
              <a:t> Crowdfunding</a:t>
            </a:r>
          </a:p>
        </p:txBody>
      </p:sp>
      <p:cxnSp>
        <p:nvCxnSpPr>
          <p:cNvPr id="75" name="Elbow Connector 74"/>
          <p:cNvCxnSpPr/>
          <p:nvPr/>
        </p:nvCxnSpPr>
        <p:spPr>
          <a:xfrm rot="10800000" flipV="1">
            <a:off x="5238730" y="1082650"/>
            <a:ext cx="1301941" cy="378884"/>
          </a:xfrm>
          <a:prstGeom prst="bentConnector3">
            <a:avLst>
              <a:gd name="adj1" fmla="val 50000"/>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842577" y="2599865"/>
            <a:ext cx="1898990" cy="369332"/>
          </a:xfrm>
          <a:prstGeom prst="rect">
            <a:avLst/>
          </a:prstGeom>
          <a:noFill/>
        </p:spPr>
        <p:txBody>
          <a:bodyPr wrap="square" rtlCol="0" anchor="b">
            <a:spAutoFit/>
          </a:bodyPr>
          <a:lstStyle/>
          <a:p>
            <a:r>
              <a:rPr lang="en-IN" b="1" dirty="0">
                <a:solidFill>
                  <a:schemeClr val="tx1">
                    <a:lumMod val="75000"/>
                    <a:lumOff val="25000"/>
                  </a:schemeClr>
                </a:solidFill>
                <a:latin typeface="+mj-lt"/>
                <a:cs typeface="Arial" pitchFamily="34" charset="0"/>
              </a:rPr>
              <a:t>Scoring </a:t>
            </a:r>
            <a:r>
              <a:rPr lang="en-IN" b="1" dirty="0" err="1">
                <a:solidFill>
                  <a:schemeClr val="tx1">
                    <a:lumMod val="75000"/>
                    <a:lumOff val="25000"/>
                  </a:schemeClr>
                </a:solidFill>
                <a:latin typeface="+mj-lt"/>
                <a:cs typeface="Arial" pitchFamily="34" charset="0"/>
              </a:rPr>
              <a:t>Alternativo</a:t>
            </a:r>
            <a:endParaRPr lang="en-IN" b="1" dirty="0">
              <a:solidFill>
                <a:schemeClr val="tx1">
                  <a:lumMod val="75000"/>
                  <a:lumOff val="25000"/>
                </a:schemeClr>
              </a:solidFill>
              <a:latin typeface="+mj-lt"/>
              <a:cs typeface="Arial" pitchFamily="34" charset="0"/>
            </a:endParaRPr>
          </a:p>
        </p:txBody>
      </p:sp>
      <p:cxnSp>
        <p:nvCxnSpPr>
          <p:cNvPr id="94" name="Elbow Connector 93"/>
          <p:cNvCxnSpPr/>
          <p:nvPr/>
        </p:nvCxnSpPr>
        <p:spPr>
          <a:xfrm rot="10800000" flipV="1">
            <a:off x="5238731" y="2444506"/>
            <a:ext cx="1301940" cy="722003"/>
          </a:xfrm>
          <a:prstGeom prst="bentConnector3">
            <a:avLst>
              <a:gd name="adj1" fmla="val 27320"/>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rot="10800000">
            <a:off x="5810084" y="3537337"/>
            <a:ext cx="730588" cy="477083"/>
          </a:xfrm>
          <a:prstGeom prst="bentConnector3">
            <a:avLst>
              <a:gd name="adj1" fmla="val 50000"/>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731480" y="3754362"/>
            <a:ext cx="2347972" cy="923330"/>
          </a:xfrm>
          <a:prstGeom prst="rect">
            <a:avLst/>
          </a:prstGeom>
          <a:noFill/>
        </p:spPr>
        <p:txBody>
          <a:bodyPr wrap="square" rtlCol="0" anchor="b">
            <a:spAutoFit/>
          </a:bodyPr>
          <a:lstStyle/>
          <a:p>
            <a:r>
              <a:rPr lang="en-IN" b="1" dirty="0" err="1">
                <a:solidFill>
                  <a:schemeClr val="tx1">
                    <a:lumMod val="75000"/>
                    <a:lumOff val="25000"/>
                  </a:schemeClr>
                </a:solidFill>
                <a:latin typeface="+mj-lt"/>
                <a:cs typeface="Arial" pitchFamily="34" charset="0"/>
              </a:rPr>
              <a:t>Trámite</a:t>
            </a:r>
            <a:r>
              <a:rPr lang="en-IN" b="1" dirty="0">
                <a:solidFill>
                  <a:schemeClr val="tx1">
                    <a:lumMod val="75000"/>
                    <a:lumOff val="25000"/>
                  </a:schemeClr>
                </a:solidFill>
                <a:latin typeface="+mj-lt"/>
                <a:cs typeface="Arial" pitchFamily="34" charset="0"/>
              </a:rPr>
              <a:t> </a:t>
            </a:r>
            <a:r>
              <a:rPr lang="en-IN" b="1" dirty="0" err="1">
                <a:solidFill>
                  <a:schemeClr val="tx1">
                    <a:lumMod val="75000"/>
                    <a:lumOff val="25000"/>
                  </a:schemeClr>
                </a:solidFill>
                <a:latin typeface="+mj-lt"/>
                <a:cs typeface="Arial" pitchFamily="34" charset="0"/>
              </a:rPr>
              <a:t>simplificado</a:t>
            </a:r>
            <a:r>
              <a:rPr lang="en-IN" b="1" dirty="0">
                <a:solidFill>
                  <a:schemeClr val="tx1">
                    <a:lumMod val="75000"/>
                    <a:lumOff val="25000"/>
                  </a:schemeClr>
                </a:solidFill>
                <a:latin typeface="+mj-lt"/>
                <a:cs typeface="Arial" pitchFamily="34" charset="0"/>
              </a:rPr>
              <a:t> para </a:t>
            </a:r>
            <a:r>
              <a:rPr lang="en-IN" b="1" dirty="0" err="1">
                <a:solidFill>
                  <a:schemeClr val="tx1">
                    <a:lumMod val="75000"/>
                    <a:lumOff val="25000"/>
                  </a:schemeClr>
                </a:solidFill>
                <a:latin typeface="+mj-lt"/>
                <a:cs typeface="Arial" pitchFamily="34" charset="0"/>
              </a:rPr>
              <a:t>productos</a:t>
            </a:r>
            <a:r>
              <a:rPr lang="en-IN" b="1" dirty="0">
                <a:solidFill>
                  <a:schemeClr val="tx1">
                    <a:lumMod val="75000"/>
                    <a:lumOff val="25000"/>
                  </a:schemeClr>
                </a:solidFill>
                <a:latin typeface="+mj-lt"/>
                <a:cs typeface="Arial" pitchFamily="34" charset="0"/>
              </a:rPr>
              <a:t> </a:t>
            </a:r>
            <a:r>
              <a:rPr lang="en-IN" b="1" dirty="0" err="1">
                <a:solidFill>
                  <a:schemeClr val="tx1">
                    <a:lumMod val="75000"/>
                    <a:lumOff val="25000"/>
                  </a:schemeClr>
                </a:solidFill>
                <a:latin typeface="+mj-lt"/>
                <a:cs typeface="Arial" pitchFamily="34" charset="0"/>
              </a:rPr>
              <a:t>financieros</a:t>
            </a:r>
            <a:endParaRPr lang="en-IN" b="1" dirty="0">
              <a:solidFill>
                <a:schemeClr val="tx1">
                  <a:lumMod val="75000"/>
                  <a:lumOff val="25000"/>
                </a:schemeClr>
              </a:solidFill>
              <a:latin typeface="+mj-lt"/>
              <a:cs typeface="Arial" pitchFamily="34" charset="0"/>
            </a:endParaRPr>
          </a:p>
        </p:txBody>
      </p:sp>
      <p:sp>
        <p:nvSpPr>
          <p:cNvPr id="60" name="Rectangle 23">
            <a:extLst>
              <a:ext uri="{FF2B5EF4-FFF2-40B4-BE49-F238E27FC236}">
                <a16:creationId xmlns="" xmlns:a16="http://schemas.microsoft.com/office/drawing/2014/main" id="{EFC8FFB2-BA78-4A97-98EF-F43184155A59}"/>
              </a:ext>
            </a:extLst>
          </p:cNvPr>
          <p:cNvSpPr/>
          <p:nvPr/>
        </p:nvSpPr>
        <p:spPr>
          <a:xfrm>
            <a:off x="1369658" y="3589493"/>
            <a:ext cx="689818" cy="33552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sp>
        <p:nvSpPr>
          <p:cNvPr id="61" name="Block Arc 31">
            <a:extLst>
              <a:ext uri="{FF2B5EF4-FFF2-40B4-BE49-F238E27FC236}">
                <a16:creationId xmlns="" xmlns:a16="http://schemas.microsoft.com/office/drawing/2014/main" id="{13679DE9-090C-431B-9788-FDD8D18636BA}"/>
              </a:ext>
            </a:extLst>
          </p:cNvPr>
          <p:cNvSpPr/>
          <p:nvPr/>
        </p:nvSpPr>
        <p:spPr>
          <a:xfrm>
            <a:off x="1615469" y="856581"/>
            <a:ext cx="463837" cy="42469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mj-lt"/>
            </a:endParaRPr>
          </a:p>
        </p:txBody>
      </p:sp>
      <p:sp>
        <p:nvSpPr>
          <p:cNvPr id="62" name="Round Same Side Corner Rectangle 36">
            <a:extLst>
              <a:ext uri="{FF2B5EF4-FFF2-40B4-BE49-F238E27FC236}">
                <a16:creationId xmlns="" xmlns:a16="http://schemas.microsoft.com/office/drawing/2014/main" id="{C9AF50D3-4F37-4D4C-BABB-7EBA111885DD}"/>
              </a:ext>
            </a:extLst>
          </p:cNvPr>
          <p:cNvSpPr/>
          <p:nvPr/>
        </p:nvSpPr>
        <p:spPr>
          <a:xfrm>
            <a:off x="1485108" y="2028080"/>
            <a:ext cx="589315" cy="38526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sp>
        <p:nvSpPr>
          <p:cNvPr id="63" name="Freeform 55">
            <a:extLst>
              <a:ext uri="{FF2B5EF4-FFF2-40B4-BE49-F238E27FC236}">
                <a16:creationId xmlns="" xmlns:a16="http://schemas.microsoft.com/office/drawing/2014/main" id="{4FEB39D0-B8A5-4F52-9B67-70AF4A3DD32F}"/>
              </a:ext>
            </a:extLst>
          </p:cNvPr>
          <p:cNvSpPr/>
          <p:nvPr/>
        </p:nvSpPr>
        <p:spPr>
          <a:xfrm>
            <a:off x="6880015" y="1946300"/>
            <a:ext cx="321625" cy="651658"/>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sp>
        <p:nvSpPr>
          <p:cNvPr id="65" name="Rectangle 30">
            <a:extLst>
              <a:ext uri="{FF2B5EF4-FFF2-40B4-BE49-F238E27FC236}">
                <a16:creationId xmlns="" xmlns:a16="http://schemas.microsoft.com/office/drawing/2014/main" id="{22F26462-11BE-47B8-92CB-35C4758E2162}"/>
              </a:ext>
            </a:extLst>
          </p:cNvPr>
          <p:cNvSpPr/>
          <p:nvPr/>
        </p:nvSpPr>
        <p:spPr>
          <a:xfrm>
            <a:off x="6910743" y="871265"/>
            <a:ext cx="459552" cy="37888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mj-lt"/>
            </a:endParaRPr>
          </a:p>
        </p:txBody>
      </p:sp>
      <p:sp>
        <p:nvSpPr>
          <p:cNvPr id="66" name="Donut 24">
            <a:extLst>
              <a:ext uri="{FF2B5EF4-FFF2-40B4-BE49-F238E27FC236}">
                <a16:creationId xmlns="" xmlns:a16="http://schemas.microsoft.com/office/drawing/2014/main" id="{296B0903-DFFB-4AF7-8120-477D7C718068}"/>
              </a:ext>
            </a:extLst>
          </p:cNvPr>
          <p:cNvSpPr/>
          <p:nvPr/>
        </p:nvSpPr>
        <p:spPr>
          <a:xfrm>
            <a:off x="6842577" y="3252220"/>
            <a:ext cx="628178" cy="52365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mj-lt"/>
            </a:endParaRPr>
          </a:p>
        </p:txBody>
      </p:sp>
      <p:sp>
        <p:nvSpPr>
          <p:cNvPr id="46" name="45 Marcador de número de diapositiva"/>
          <p:cNvSpPr>
            <a:spLocks noGrp="1"/>
          </p:cNvSpPr>
          <p:nvPr>
            <p:ph type="sldNum" sz="quarter" idx="4"/>
          </p:nvPr>
        </p:nvSpPr>
        <p:spPr/>
        <p:txBody>
          <a:bodyPr/>
          <a:lstStyle/>
          <a:p>
            <a:fld id="{E98621A4-F840-4FB5-ADAC-B68FE90EA2B3}" type="slidenum">
              <a:rPr lang="es-CO" smtClean="0"/>
              <a:pPr/>
              <a:t>24</a:t>
            </a:fld>
            <a:endParaRPr lang="es-CO" dirty="0"/>
          </a:p>
        </p:txBody>
      </p:sp>
    </p:spTree>
    <p:extLst>
      <p:ext uri="{BB962C8B-B14F-4D97-AF65-F5344CB8AC3E}">
        <p14:creationId xmlns:p14="http://schemas.microsoft.com/office/powerpoint/2010/main" val="2804485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9E86CC88-F211-492A-9227-FBC6D67A947D}"/>
              </a:ext>
            </a:extLst>
          </p:cNvPr>
          <p:cNvSpPr>
            <a:spLocks noGrp="1"/>
          </p:cNvSpPr>
          <p:nvPr>
            <p:ph type="sldNum" sz="quarter" idx="4"/>
          </p:nvPr>
        </p:nvSpPr>
        <p:spPr/>
        <p:txBody>
          <a:bodyPr/>
          <a:lstStyle/>
          <a:p>
            <a:fld id="{E98621A4-F840-4FB5-ADAC-B68FE90EA2B3}" type="slidenum">
              <a:rPr lang="es-CO" smtClean="0"/>
              <a:pPr/>
              <a:t>25</a:t>
            </a:fld>
            <a:endParaRPr lang="es-CO"/>
          </a:p>
        </p:txBody>
      </p:sp>
      <p:sp>
        <p:nvSpPr>
          <p:cNvPr id="6" name="Título 5">
            <a:extLst>
              <a:ext uri="{FF2B5EF4-FFF2-40B4-BE49-F238E27FC236}">
                <a16:creationId xmlns="" xmlns:a16="http://schemas.microsoft.com/office/drawing/2014/main" id="{95242474-061F-4CAD-984A-B0A895AD6A71}"/>
              </a:ext>
            </a:extLst>
          </p:cNvPr>
          <p:cNvSpPr>
            <a:spLocks noGrp="1"/>
          </p:cNvSpPr>
          <p:nvPr>
            <p:ph type="title"/>
          </p:nvPr>
        </p:nvSpPr>
        <p:spPr>
          <a:xfrm>
            <a:off x="-64956" y="-16614"/>
            <a:ext cx="2057400" cy="5143499"/>
          </a:xfrm>
        </p:spPr>
        <p:txBody>
          <a:bodyPr>
            <a:normAutofit/>
          </a:bodyPr>
          <a:lstStyle/>
          <a:p>
            <a:r>
              <a:rPr lang="es-CO" sz="3000" dirty="0"/>
              <a:t>Descárguela en su dispositivo</a:t>
            </a:r>
          </a:p>
        </p:txBody>
      </p:sp>
      <p:pic>
        <p:nvPicPr>
          <p:cNvPr id="3" name="Imagen 2">
            <a:extLst>
              <a:ext uri="{FF2B5EF4-FFF2-40B4-BE49-F238E27FC236}">
                <a16:creationId xmlns="" xmlns:a16="http://schemas.microsoft.com/office/drawing/2014/main" id="{E0EA80DA-0291-4142-AF12-F0EA87966721}"/>
              </a:ext>
            </a:extLst>
          </p:cNvPr>
          <p:cNvPicPr>
            <a:picLocks noChangeAspect="1"/>
          </p:cNvPicPr>
          <p:nvPr/>
        </p:nvPicPr>
        <p:blipFill>
          <a:blip r:embed="rId2" cstate="print"/>
          <a:stretch>
            <a:fillRect/>
          </a:stretch>
        </p:blipFill>
        <p:spPr>
          <a:xfrm>
            <a:off x="3065377" y="-6338"/>
            <a:ext cx="5047669" cy="5133223"/>
          </a:xfrm>
          <a:prstGeom prst="rect">
            <a:avLst/>
          </a:prstGeom>
        </p:spPr>
      </p:pic>
    </p:spTree>
    <p:extLst>
      <p:ext uri="{BB962C8B-B14F-4D97-AF65-F5344CB8AC3E}">
        <p14:creationId xmlns:p14="http://schemas.microsoft.com/office/powerpoint/2010/main" val="3581060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13030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 xmlns:a16="http://schemas.microsoft.com/office/drawing/2014/main" id="{4873ECDE-946E-4B9A-8866-6DBA88203082}"/>
              </a:ext>
            </a:extLst>
          </p:cNvPr>
          <p:cNvSpPr>
            <a:spLocks noGrp="1"/>
          </p:cNvSpPr>
          <p:nvPr>
            <p:ph type="body" sz="quarter" idx="13"/>
          </p:nvPr>
        </p:nvSpPr>
        <p:spPr/>
        <p:txBody>
          <a:bodyPr/>
          <a:lstStyle/>
          <a:p>
            <a:r>
              <a:rPr lang="es-ES" dirty="0"/>
              <a:t>1</a:t>
            </a:r>
            <a:endParaRPr lang="es-CO" dirty="0"/>
          </a:p>
        </p:txBody>
      </p:sp>
      <p:sp>
        <p:nvSpPr>
          <p:cNvPr id="3" name="Título 2">
            <a:extLst>
              <a:ext uri="{FF2B5EF4-FFF2-40B4-BE49-F238E27FC236}">
                <a16:creationId xmlns="" xmlns:a16="http://schemas.microsoft.com/office/drawing/2014/main" id="{94C871B7-5E77-4EAB-914D-40B3199B4075}"/>
              </a:ext>
            </a:extLst>
          </p:cNvPr>
          <p:cNvSpPr>
            <a:spLocks noGrp="1"/>
          </p:cNvSpPr>
          <p:nvPr>
            <p:ph type="title"/>
          </p:nvPr>
        </p:nvSpPr>
        <p:spPr/>
        <p:txBody>
          <a:bodyPr/>
          <a:lstStyle/>
          <a:p>
            <a:r>
              <a:rPr lang="es-ES" sz="4800" dirty="0"/>
              <a:t>¿Cuáles son las características de un entorno favorable para la innovación?</a:t>
            </a:r>
            <a:endParaRPr lang="es-CO" sz="8800" dirty="0"/>
          </a:p>
        </p:txBody>
      </p:sp>
    </p:spTree>
    <p:extLst>
      <p:ext uri="{BB962C8B-B14F-4D97-AF65-F5344CB8AC3E}">
        <p14:creationId xmlns:p14="http://schemas.microsoft.com/office/powerpoint/2010/main" val="2688167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nut 26">
            <a:extLst>
              <a:ext uri="{FF2B5EF4-FFF2-40B4-BE49-F238E27FC236}">
                <a16:creationId xmlns="" xmlns:a16="http://schemas.microsoft.com/office/drawing/2014/main" id="{10A4A43D-A671-4876-B33E-DDA67E49E843}"/>
              </a:ext>
            </a:extLst>
          </p:cNvPr>
          <p:cNvSpPr/>
          <p:nvPr/>
        </p:nvSpPr>
        <p:spPr>
          <a:xfrm>
            <a:off x="3081897" y="1537089"/>
            <a:ext cx="2862318" cy="2862318"/>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latin typeface="+mj-lt"/>
            </a:endParaRPr>
          </a:p>
        </p:txBody>
      </p:sp>
      <p:sp>
        <p:nvSpPr>
          <p:cNvPr id="50" name="Oval 64">
            <a:extLst>
              <a:ext uri="{FF2B5EF4-FFF2-40B4-BE49-F238E27FC236}">
                <a16:creationId xmlns="" xmlns:a16="http://schemas.microsoft.com/office/drawing/2014/main" id="{AD689A28-48FD-4E50-BED1-C2C94771E7C0}"/>
              </a:ext>
            </a:extLst>
          </p:cNvPr>
          <p:cNvSpPr/>
          <p:nvPr/>
        </p:nvSpPr>
        <p:spPr>
          <a:xfrm>
            <a:off x="4998771" y="1425739"/>
            <a:ext cx="607740" cy="6186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mj-lt"/>
            </a:endParaRPr>
          </a:p>
        </p:txBody>
      </p:sp>
      <p:sp>
        <p:nvSpPr>
          <p:cNvPr id="57" name="Oval 69">
            <a:extLst>
              <a:ext uri="{FF2B5EF4-FFF2-40B4-BE49-F238E27FC236}">
                <a16:creationId xmlns="" xmlns:a16="http://schemas.microsoft.com/office/drawing/2014/main" id="{2BFB4AF1-4079-4412-85AD-0945E8C228D2}"/>
              </a:ext>
            </a:extLst>
          </p:cNvPr>
          <p:cNvSpPr/>
          <p:nvPr/>
        </p:nvSpPr>
        <p:spPr>
          <a:xfrm>
            <a:off x="5659916" y="2375291"/>
            <a:ext cx="670063" cy="672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mj-lt"/>
            </a:endParaRPr>
          </a:p>
        </p:txBody>
      </p:sp>
      <p:sp>
        <p:nvSpPr>
          <p:cNvPr id="113" name="Oval 65">
            <a:extLst>
              <a:ext uri="{FF2B5EF4-FFF2-40B4-BE49-F238E27FC236}">
                <a16:creationId xmlns="" xmlns:a16="http://schemas.microsoft.com/office/drawing/2014/main" id="{232D3028-9BCA-4E8A-861D-0F3168BE34CC}"/>
              </a:ext>
            </a:extLst>
          </p:cNvPr>
          <p:cNvSpPr/>
          <p:nvPr/>
        </p:nvSpPr>
        <p:spPr>
          <a:xfrm>
            <a:off x="5378689" y="3404313"/>
            <a:ext cx="661575" cy="6278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mj-lt"/>
            </a:endParaRPr>
          </a:p>
        </p:txBody>
      </p:sp>
      <p:sp>
        <p:nvSpPr>
          <p:cNvPr id="96" name="Oval 68">
            <a:extLst>
              <a:ext uri="{FF2B5EF4-FFF2-40B4-BE49-F238E27FC236}">
                <a16:creationId xmlns="" xmlns:a16="http://schemas.microsoft.com/office/drawing/2014/main" id="{64BAFF72-CD23-4EDE-9661-C8EB96965BB0}"/>
              </a:ext>
            </a:extLst>
          </p:cNvPr>
          <p:cNvSpPr/>
          <p:nvPr/>
        </p:nvSpPr>
        <p:spPr>
          <a:xfrm>
            <a:off x="4317704" y="4003426"/>
            <a:ext cx="660370" cy="639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mj-lt"/>
            </a:endParaRPr>
          </a:p>
        </p:txBody>
      </p:sp>
      <p:sp>
        <p:nvSpPr>
          <p:cNvPr id="55" name="Oval 67">
            <a:extLst>
              <a:ext uri="{FF2B5EF4-FFF2-40B4-BE49-F238E27FC236}">
                <a16:creationId xmlns="" xmlns:a16="http://schemas.microsoft.com/office/drawing/2014/main" id="{6E48AF79-EE7F-4D7C-8E86-9738242B2B3D}"/>
              </a:ext>
            </a:extLst>
          </p:cNvPr>
          <p:cNvSpPr/>
          <p:nvPr/>
        </p:nvSpPr>
        <p:spPr>
          <a:xfrm rot="981245">
            <a:off x="3217449" y="3529735"/>
            <a:ext cx="655870" cy="655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mj-lt"/>
            </a:endParaRPr>
          </a:p>
        </p:txBody>
      </p:sp>
      <p:sp>
        <p:nvSpPr>
          <p:cNvPr id="52" name="Oval 66">
            <a:extLst>
              <a:ext uri="{FF2B5EF4-FFF2-40B4-BE49-F238E27FC236}">
                <a16:creationId xmlns="" xmlns:a16="http://schemas.microsoft.com/office/drawing/2014/main" id="{B13C543B-9763-49AD-BCBE-553F146FFBFA}"/>
              </a:ext>
            </a:extLst>
          </p:cNvPr>
          <p:cNvSpPr/>
          <p:nvPr/>
        </p:nvSpPr>
        <p:spPr>
          <a:xfrm>
            <a:off x="2868682" y="2404550"/>
            <a:ext cx="667723" cy="6677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mj-lt"/>
            </a:endParaRPr>
          </a:p>
        </p:txBody>
      </p:sp>
      <p:sp>
        <p:nvSpPr>
          <p:cNvPr id="56" name="Oval 68">
            <a:extLst>
              <a:ext uri="{FF2B5EF4-FFF2-40B4-BE49-F238E27FC236}">
                <a16:creationId xmlns="" xmlns:a16="http://schemas.microsoft.com/office/drawing/2014/main" id="{64BAFF72-CD23-4EDE-9661-C8EB96965BB0}"/>
              </a:ext>
            </a:extLst>
          </p:cNvPr>
          <p:cNvSpPr/>
          <p:nvPr/>
        </p:nvSpPr>
        <p:spPr>
          <a:xfrm>
            <a:off x="3410710" y="1360641"/>
            <a:ext cx="588674" cy="649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mj-lt"/>
            </a:endParaRPr>
          </a:p>
        </p:txBody>
      </p:sp>
      <p:sp>
        <p:nvSpPr>
          <p:cNvPr id="5" name="Donut 77">
            <a:extLst>
              <a:ext uri="{FF2B5EF4-FFF2-40B4-BE49-F238E27FC236}">
                <a16:creationId xmlns="" xmlns:a16="http://schemas.microsoft.com/office/drawing/2014/main" id="{3C69E8E9-537C-46BF-A0BB-7E8313CA9FA1}"/>
              </a:ext>
            </a:extLst>
          </p:cNvPr>
          <p:cNvSpPr/>
          <p:nvPr/>
        </p:nvSpPr>
        <p:spPr>
          <a:xfrm>
            <a:off x="3404173" y="1832048"/>
            <a:ext cx="2335655" cy="2335655"/>
          </a:xfrm>
          <a:prstGeom prst="donut">
            <a:avLst>
              <a:gd name="adj" fmla="val 3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latin typeface="+mj-lt"/>
            </a:endParaRPr>
          </a:p>
        </p:txBody>
      </p:sp>
      <p:sp>
        <p:nvSpPr>
          <p:cNvPr id="6" name="Oval 78">
            <a:extLst>
              <a:ext uri="{FF2B5EF4-FFF2-40B4-BE49-F238E27FC236}">
                <a16:creationId xmlns="" xmlns:a16="http://schemas.microsoft.com/office/drawing/2014/main" id="{9DFE60FD-2EEE-4728-8BC0-C456DFBD6391}"/>
              </a:ext>
            </a:extLst>
          </p:cNvPr>
          <p:cNvSpPr/>
          <p:nvPr/>
        </p:nvSpPr>
        <p:spPr>
          <a:xfrm>
            <a:off x="3907825" y="2335700"/>
            <a:ext cx="1328351" cy="132835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mj-lt"/>
            </a:endParaRPr>
          </a:p>
        </p:txBody>
      </p:sp>
      <p:grpSp>
        <p:nvGrpSpPr>
          <p:cNvPr id="22" name="Group 34">
            <a:extLst>
              <a:ext uri="{FF2B5EF4-FFF2-40B4-BE49-F238E27FC236}">
                <a16:creationId xmlns="" xmlns:a16="http://schemas.microsoft.com/office/drawing/2014/main" id="{244A8DB9-B0FB-4706-8302-C0885461EEFF}"/>
              </a:ext>
            </a:extLst>
          </p:cNvPr>
          <p:cNvGrpSpPr/>
          <p:nvPr/>
        </p:nvGrpSpPr>
        <p:grpSpPr>
          <a:xfrm rot="16200000">
            <a:off x="2841113" y="2343304"/>
            <a:ext cx="734287" cy="798264"/>
            <a:chOff x="5093002" y="2426934"/>
            <a:chExt cx="2232248" cy="2426739"/>
          </a:xfrm>
          <a:solidFill>
            <a:schemeClr val="accent5"/>
          </a:solidFill>
        </p:grpSpPr>
        <p:sp>
          <p:nvSpPr>
            <p:cNvPr id="28" name="Oval 1">
              <a:extLst>
                <a:ext uri="{FF2B5EF4-FFF2-40B4-BE49-F238E27FC236}">
                  <a16:creationId xmlns="" xmlns:a16="http://schemas.microsoft.com/office/drawing/2014/main" id="{608E81C4-A0EA-42F5-A21E-7F92E6B3D312}"/>
                </a:ext>
              </a:extLst>
            </p:cNvPr>
            <p:cNvSpPr/>
            <p:nvPr/>
          </p:nvSpPr>
          <p:spPr>
            <a:xfrm flipH="1">
              <a:off x="5625823" y="4659218"/>
              <a:ext cx="1166608" cy="194455"/>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j-lt"/>
              </a:endParaRPr>
            </a:p>
          </p:txBody>
        </p:sp>
        <p:sp>
          <p:nvSpPr>
            <p:cNvPr id="24" name="Block Arc 36">
              <a:extLst>
                <a:ext uri="{FF2B5EF4-FFF2-40B4-BE49-F238E27FC236}">
                  <a16:creationId xmlns="" xmlns:a16="http://schemas.microsoft.com/office/drawing/2014/main" id="{BEE858A2-57AB-4634-AC9D-0F3CB46F2F9E}"/>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latin typeface="+mj-lt"/>
              </a:endParaRPr>
            </a:p>
          </p:txBody>
        </p:sp>
      </p:grpSp>
      <p:grpSp>
        <p:nvGrpSpPr>
          <p:cNvPr id="29" name="Group 43">
            <a:extLst>
              <a:ext uri="{FF2B5EF4-FFF2-40B4-BE49-F238E27FC236}">
                <a16:creationId xmlns="" xmlns:a16="http://schemas.microsoft.com/office/drawing/2014/main" id="{63CC9E49-2A05-4306-9B21-88E5863CE511}"/>
              </a:ext>
            </a:extLst>
          </p:cNvPr>
          <p:cNvGrpSpPr/>
          <p:nvPr/>
        </p:nvGrpSpPr>
        <p:grpSpPr>
          <a:xfrm rot="19298212" flipH="1">
            <a:off x="3343085" y="1308228"/>
            <a:ext cx="734287" cy="798264"/>
            <a:chOff x="5093002" y="2426934"/>
            <a:chExt cx="2232248" cy="2426738"/>
          </a:xfrm>
          <a:solidFill>
            <a:schemeClr val="accent3"/>
          </a:solidFill>
        </p:grpSpPr>
        <p:sp>
          <p:nvSpPr>
            <p:cNvPr id="35" name="Oval 1">
              <a:extLst>
                <a:ext uri="{FF2B5EF4-FFF2-40B4-BE49-F238E27FC236}">
                  <a16:creationId xmlns="" xmlns:a16="http://schemas.microsoft.com/office/drawing/2014/main" id="{E383526E-5EFF-48B4-947E-544FC1A1614A}"/>
                </a:ext>
              </a:extLst>
            </p:cNvPr>
            <p:cNvSpPr/>
            <p:nvPr/>
          </p:nvSpPr>
          <p:spPr>
            <a:xfrm flipH="1">
              <a:off x="5625822" y="4659217"/>
              <a:ext cx="1166608" cy="194455"/>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j-lt"/>
              </a:endParaRPr>
            </a:p>
          </p:txBody>
        </p:sp>
        <p:sp>
          <p:nvSpPr>
            <p:cNvPr id="31" name="Block Arc 59">
              <a:extLst>
                <a:ext uri="{FF2B5EF4-FFF2-40B4-BE49-F238E27FC236}">
                  <a16:creationId xmlns="" xmlns:a16="http://schemas.microsoft.com/office/drawing/2014/main" id="{2FA3AE8B-4AAF-4CD5-B3F9-F27DBB963263}"/>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latin typeface="+mj-lt"/>
              </a:endParaRPr>
            </a:p>
          </p:txBody>
        </p:sp>
      </p:grpSp>
      <p:grpSp>
        <p:nvGrpSpPr>
          <p:cNvPr id="36" name="Group 44">
            <a:extLst>
              <a:ext uri="{FF2B5EF4-FFF2-40B4-BE49-F238E27FC236}">
                <a16:creationId xmlns="" xmlns:a16="http://schemas.microsoft.com/office/drawing/2014/main" id="{3C4EFF63-0CE3-4F45-BB6C-B0FEC704A51C}"/>
              </a:ext>
            </a:extLst>
          </p:cNvPr>
          <p:cNvGrpSpPr/>
          <p:nvPr/>
        </p:nvGrpSpPr>
        <p:grpSpPr>
          <a:xfrm rot="1800000" flipH="1">
            <a:off x="4945017" y="1335934"/>
            <a:ext cx="734287" cy="798264"/>
            <a:chOff x="5093002" y="2426934"/>
            <a:chExt cx="2232248" cy="2426738"/>
          </a:xfrm>
          <a:solidFill>
            <a:schemeClr val="accent1"/>
          </a:solidFill>
        </p:grpSpPr>
        <p:sp>
          <p:nvSpPr>
            <p:cNvPr id="42" name="Oval 1">
              <a:extLst>
                <a:ext uri="{FF2B5EF4-FFF2-40B4-BE49-F238E27FC236}">
                  <a16:creationId xmlns="" xmlns:a16="http://schemas.microsoft.com/office/drawing/2014/main" id="{A4CBEA25-0A1A-408D-8EED-3645EC97B06A}"/>
                </a:ext>
              </a:extLst>
            </p:cNvPr>
            <p:cNvSpPr/>
            <p:nvPr/>
          </p:nvSpPr>
          <p:spPr>
            <a:xfrm flipH="1">
              <a:off x="5625822" y="4659217"/>
              <a:ext cx="1166608" cy="194455"/>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j-lt"/>
              </a:endParaRPr>
            </a:p>
          </p:txBody>
        </p:sp>
        <p:sp>
          <p:nvSpPr>
            <p:cNvPr id="38" name="Block Arc 53">
              <a:extLst>
                <a:ext uri="{FF2B5EF4-FFF2-40B4-BE49-F238E27FC236}">
                  <a16:creationId xmlns="" xmlns:a16="http://schemas.microsoft.com/office/drawing/2014/main" id="{41A6E815-601B-47F5-AA3E-BC0A607A7A11}"/>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latin typeface="+mj-lt"/>
              </a:endParaRPr>
            </a:p>
          </p:txBody>
        </p:sp>
      </p:grpSp>
      <p:grpSp>
        <p:nvGrpSpPr>
          <p:cNvPr id="43" name="Group 45">
            <a:extLst>
              <a:ext uri="{FF2B5EF4-FFF2-40B4-BE49-F238E27FC236}">
                <a16:creationId xmlns="" xmlns:a16="http://schemas.microsoft.com/office/drawing/2014/main" id="{F82C8A68-6A73-41E9-ADC1-11807C2D6D90}"/>
              </a:ext>
            </a:extLst>
          </p:cNvPr>
          <p:cNvGrpSpPr/>
          <p:nvPr/>
        </p:nvGrpSpPr>
        <p:grpSpPr>
          <a:xfrm rot="5166324" flipH="1">
            <a:off x="5614123" y="2321170"/>
            <a:ext cx="734287" cy="798245"/>
            <a:chOff x="5093002" y="2426934"/>
            <a:chExt cx="2232248" cy="2426681"/>
          </a:xfrm>
          <a:solidFill>
            <a:schemeClr val="accent2"/>
          </a:solidFill>
        </p:grpSpPr>
        <p:sp>
          <p:nvSpPr>
            <p:cNvPr id="49" name="Oval 1">
              <a:extLst>
                <a:ext uri="{FF2B5EF4-FFF2-40B4-BE49-F238E27FC236}">
                  <a16:creationId xmlns="" xmlns:a16="http://schemas.microsoft.com/office/drawing/2014/main" id="{647FCA3F-F8C5-4F9C-B438-919187A6442B}"/>
                </a:ext>
              </a:extLst>
            </p:cNvPr>
            <p:cNvSpPr/>
            <p:nvPr/>
          </p:nvSpPr>
          <p:spPr>
            <a:xfrm flipH="1">
              <a:off x="5625822" y="4659160"/>
              <a:ext cx="1166608" cy="194455"/>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j-lt"/>
              </a:endParaRPr>
            </a:p>
          </p:txBody>
        </p:sp>
        <p:sp>
          <p:nvSpPr>
            <p:cNvPr id="45" name="Block Arc 47">
              <a:extLst>
                <a:ext uri="{FF2B5EF4-FFF2-40B4-BE49-F238E27FC236}">
                  <a16:creationId xmlns="" xmlns:a16="http://schemas.microsoft.com/office/drawing/2014/main" id="{4FA63B14-A873-480D-A176-DB70046A8A1A}"/>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latin typeface="+mj-lt"/>
              </a:endParaRPr>
            </a:p>
          </p:txBody>
        </p:sp>
      </p:grpSp>
      <p:grpSp>
        <p:nvGrpSpPr>
          <p:cNvPr id="58" name="Group 79">
            <a:extLst>
              <a:ext uri="{FF2B5EF4-FFF2-40B4-BE49-F238E27FC236}">
                <a16:creationId xmlns="" xmlns:a16="http://schemas.microsoft.com/office/drawing/2014/main" id="{95DABAC0-218D-4809-A439-CE905A24A253}"/>
              </a:ext>
            </a:extLst>
          </p:cNvPr>
          <p:cNvGrpSpPr/>
          <p:nvPr/>
        </p:nvGrpSpPr>
        <p:grpSpPr>
          <a:xfrm>
            <a:off x="5826013" y="1111369"/>
            <a:ext cx="2128422" cy="807912"/>
            <a:chOff x="2551705" y="4283314"/>
            <a:chExt cx="2357003" cy="1077215"/>
          </a:xfrm>
        </p:grpSpPr>
        <p:sp>
          <p:nvSpPr>
            <p:cNvPr id="59" name="TextBox 58">
              <a:extLst>
                <a:ext uri="{FF2B5EF4-FFF2-40B4-BE49-F238E27FC236}">
                  <a16:creationId xmlns="" xmlns:a16="http://schemas.microsoft.com/office/drawing/2014/main" id="{13829667-09E8-44AD-8DC7-6FDBA825D6AB}"/>
                </a:ext>
              </a:extLst>
            </p:cNvPr>
            <p:cNvSpPr txBox="1"/>
            <p:nvPr/>
          </p:nvSpPr>
          <p:spPr>
            <a:xfrm>
              <a:off x="2551706" y="4560311"/>
              <a:ext cx="2357002" cy="800218"/>
            </a:xfrm>
            <a:prstGeom prst="rect">
              <a:avLst/>
            </a:prstGeom>
            <a:noFill/>
          </p:spPr>
          <p:txBody>
            <a:bodyPr wrap="square" rtlCol="0">
              <a:spAutoFit/>
            </a:bodyPr>
            <a:lstStyle/>
            <a:p>
              <a:r>
                <a:rPr lang="es-CO" sz="1100" dirty="0">
                  <a:solidFill>
                    <a:srgbClr val="212121"/>
                  </a:solidFill>
                  <a:latin typeface="+mj-lt"/>
                  <a:ea typeface="Arial" charset="0"/>
                  <a:cs typeface="Arial" charset="0"/>
                </a:rPr>
                <a:t>La disponibilidad de talento con conocimiento en servicios financieros y tecnológicos.</a:t>
              </a:r>
              <a:endParaRPr lang="es-CO" sz="1100" dirty="0">
                <a:latin typeface="+mj-lt"/>
                <a:ea typeface="Arial" charset="0"/>
                <a:cs typeface="Arial" charset="0"/>
              </a:endParaRPr>
            </a:p>
          </p:txBody>
        </p:sp>
        <p:sp>
          <p:nvSpPr>
            <p:cNvPr id="60" name="TextBox 59">
              <a:extLst>
                <a:ext uri="{FF2B5EF4-FFF2-40B4-BE49-F238E27FC236}">
                  <a16:creationId xmlns="" xmlns:a16="http://schemas.microsoft.com/office/drawing/2014/main" id="{07989C15-6759-473E-987B-1758A93989D4}"/>
                </a:ext>
              </a:extLst>
            </p:cNvPr>
            <p:cNvSpPr txBox="1"/>
            <p:nvPr/>
          </p:nvSpPr>
          <p:spPr>
            <a:xfrm>
              <a:off x="2551705" y="4283314"/>
              <a:ext cx="2336966" cy="451405"/>
            </a:xfrm>
            <a:prstGeom prst="rect">
              <a:avLst/>
            </a:prstGeom>
            <a:noFill/>
          </p:spPr>
          <p:txBody>
            <a:bodyPr wrap="square" rtlCol="0">
              <a:spAutoFit/>
            </a:bodyPr>
            <a:lstStyle/>
            <a:p>
              <a:r>
                <a:rPr lang="es-CO" altLang="ko-KR" sz="1600" b="1" dirty="0">
                  <a:solidFill>
                    <a:srgbClr val="990000"/>
                  </a:solidFill>
                  <a:latin typeface="+mj-lt"/>
                  <a:ea typeface="Arial" charset="0"/>
                  <a:cs typeface="Arial" charset="0"/>
                </a:rPr>
                <a:t>Talento</a:t>
              </a:r>
            </a:p>
          </p:txBody>
        </p:sp>
      </p:grpSp>
      <p:grpSp>
        <p:nvGrpSpPr>
          <p:cNvPr id="61" name="Group 82">
            <a:extLst>
              <a:ext uri="{FF2B5EF4-FFF2-40B4-BE49-F238E27FC236}">
                <a16:creationId xmlns="" xmlns:a16="http://schemas.microsoft.com/office/drawing/2014/main" id="{A745793F-73C4-41F7-807A-B902AFA7AA4F}"/>
              </a:ext>
            </a:extLst>
          </p:cNvPr>
          <p:cNvGrpSpPr/>
          <p:nvPr/>
        </p:nvGrpSpPr>
        <p:grpSpPr>
          <a:xfrm>
            <a:off x="6493163" y="2136529"/>
            <a:ext cx="2509598" cy="977190"/>
            <a:chOff x="2551705" y="4283314"/>
            <a:chExt cx="2357003" cy="1302921"/>
          </a:xfrm>
        </p:grpSpPr>
        <p:sp>
          <p:nvSpPr>
            <p:cNvPr id="62" name="TextBox 61">
              <a:extLst>
                <a:ext uri="{FF2B5EF4-FFF2-40B4-BE49-F238E27FC236}">
                  <a16:creationId xmlns="" xmlns:a16="http://schemas.microsoft.com/office/drawing/2014/main" id="{8DF7D421-5F40-4AAA-840F-7900FD487C75}"/>
                </a:ext>
              </a:extLst>
            </p:cNvPr>
            <p:cNvSpPr txBox="1"/>
            <p:nvPr/>
          </p:nvSpPr>
          <p:spPr>
            <a:xfrm>
              <a:off x="2551707" y="4560313"/>
              <a:ext cx="2357001" cy="1025922"/>
            </a:xfrm>
            <a:prstGeom prst="rect">
              <a:avLst/>
            </a:prstGeom>
            <a:noFill/>
          </p:spPr>
          <p:txBody>
            <a:bodyPr wrap="square" rtlCol="0">
              <a:spAutoFit/>
            </a:bodyPr>
            <a:lstStyle/>
            <a:p>
              <a:r>
                <a:rPr lang="es-ES_tradnl" altLang="ko-KR" sz="1100" dirty="0">
                  <a:solidFill>
                    <a:schemeClr val="tx1">
                      <a:lumMod val="75000"/>
                      <a:lumOff val="25000"/>
                    </a:schemeClr>
                  </a:solidFill>
                  <a:latin typeface="+mj-lt"/>
                  <a:ea typeface="Arial" charset="0"/>
                  <a:cs typeface="Arial" charset="0"/>
                </a:rPr>
                <a:t>Se requiere un ambiente para el fortalecimiento del emprendimiento. Incluye programas de Gobierno, aceleradores y espacios de </a:t>
              </a:r>
              <a:r>
                <a:rPr lang="es-ES_tradnl" altLang="ko-KR" sz="1100" i="1" dirty="0">
                  <a:solidFill>
                    <a:schemeClr val="tx1">
                      <a:lumMod val="75000"/>
                      <a:lumOff val="25000"/>
                    </a:schemeClr>
                  </a:solidFill>
                  <a:latin typeface="+mj-lt"/>
                  <a:ea typeface="Arial" charset="0"/>
                  <a:cs typeface="Arial" charset="0"/>
                </a:rPr>
                <a:t>coworking.</a:t>
              </a:r>
            </a:p>
          </p:txBody>
        </p:sp>
        <p:sp>
          <p:nvSpPr>
            <p:cNvPr id="63" name="TextBox 62">
              <a:extLst>
                <a:ext uri="{FF2B5EF4-FFF2-40B4-BE49-F238E27FC236}">
                  <a16:creationId xmlns="" xmlns:a16="http://schemas.microsoft.com/office/drawing/2014/main" id="{D777A224-49DC-4F8D-86AC-999F93D6E655}"/>
                </a:ext>
              </a:extLst>
            </p:cNvPr>
            <p:cNvSpPr txBox="1"/>
            <p:nvPr/>
          </p:nvSpPr>
          <p:spPr>
            <a:xfrm>
              <a:off x="2551705" y="4283314"/>
              <a:ext cx="2336966" cy="451406"/>
            </a:xfrm>
            <a:prstGeom prst="rect">
              <a:avLst/>
            </a:prstGeom>
            <a:noFill/>
          </p:spPr>
          <p:txBody>
            <a:bodyPr wrap="square" rtlCol="0">
              <a:spAutoFit/>
            </a:bodyPr>
            <a:lstStyle/>
            <a:p>
              <a:r>
                <a:rPr lang="es-CO" altLang="ko-KR" sz="1600" b="1" dirty="0">
                  <a:solidFill>
                    <a:srgbClr val="0070C0"/>
                  </a:solidFill>
                  <a:latin typeface="+mj-lt"/>
                  <a:ea typeface="Arial" charset="0"/>
                  <a:cs typeface="Arial" charset="0"/>
                </a:rPr>
                <a:t>Ambiente emprendedor</a:t>
              </a:r>
            </a:p>
          </p:txBody>
        </p:sp>
      </p:grpSp>
      <p:grpSp>
        <p:nvGrpSpPr>
          <p:cNvPr id="64" name="Group 85">
            <a:extLst>
              <a:ext uri="{FF2B5EF4-FFF2-40B4-BE49-F238E27FC236}">
                <a16:creationId xmlns="" xmlns:a16="http://schemas.microsoft.com/office/drawing/2014/main" id="{7E4047D3-62B2-4644-9878-586EC073A46C}"/>
              </a:ext>
            </a:extLst>
          </p:cNvPr>
          <p:cNvGrpSpPr/>
          <p:nvPr/>
        </p:nvGrpSpPr>
        <p:grpSpPr>
          <a:xfrm>
            <a:off x="1000000" y="1227794"/>
            <a:ext cx="2110330" cy="638636"/>
            <a:chOff x="2551705" y="4283314"/>
            <a:chExt cx="2357003" cy="851516"/>
          </a:xfrm>
        </p:grpSpPr>
        <p:sp>
          <p:nvSpPr>
            <p:cNvPr id="65" name="TextBox 64">
              <a:extLst>
                <a:ext uri="{FF2B5EF4-FFF2-40B4-BE49-F238E27FC236}">
                  <a16:creationId xmlns="" xmlns:a16="http://schemas.microsoft.com/office/drawing/2014/main" id="{754B2DC7-7F4E-4412-AC03-A1922655ABBE}"/>
                </a:ext>
              </a:extLst>
            </p:cNvPr>
            <p:cNvSpPr txBox="1"/>
            <p:nvPr/>
          </p:nvSpPr>
          <p:spPr>
            <a:xfrm>
              <a:off x="2551706" y="4560313"/>
              <a:ext cx="2357002" cy="574517"/>
            </a:xfrm>
            <a:prstGeom prst="rect">
              <a:avLst/>
            </a:prstGeom>
            <a:noFill/>
          </p:spPr>
          <p:txBody>
            <a:bodyPr wrap="square" rtlCol="0">
              <a:spAutoFit/>
            </a:bodyPr>
            <a:lstStyle/>
            <a:p>
              <a:pPr algn="r"/>
              <a:r>
                <a:rPr lang="es-CO" sz="1100" dirty="0">
                  <a:latin typeface="+mj-lt"/>
                  <a:ea typeface="Arial" charset="0"/>
                  <a:cs typeface="Arial" charset="0"/>
                </a:rPr>
                <a:t>Política pública que apoye el crecimiento del sector.</a:t>
              </a:r>
              <a:endParaRPr lang="es-CO" sz="1100" kern="0" dirty="0">
                <a:solidFill>
                  <a:schemeClr val="tx1">
                    <a:lumMod val="50000"/>
                    <a:lumOff val="50000"/>
                  </a:schemeClr>
                </a:solidFill>
                <a:latin typeface="+mj-lt"/>
                <a:ea typeface="Arial" charset="0"/>
                <a:cs typeface="Arial" charset="0"/>
              </a:endParaRPr>
            </a:p>
          </p:txBody>
        </p:sp>
        <p:sp>
          <p:nvSpPr>
            <p:cNvPr id="66" name="TextBox 65">
              <a:extLst>
                <a:ext uri="{FF2B5EF4-FFF2-40B4-BE49-F238E27FC236}">
                  <a16:creationId xmlns="" xmlns:a16="http://schemas.microsoft.com/office/drawing/2014/main" id="{5F90EE50-7861-4216-8599-727E66B4FEC2}"/>
                </a:ext>
              </a:extLst>
            </p:cNvPr>
            <p:cNvSpPr txBox="1"/>
            <p:nvPr/>
          </p:nvSpPr>
          <p:spPr>
            <a:xfrm>
              <a:off x="2551705" y="4283314"/>
              <a:ext cx="2336966" cy="451406"/>
            </a:xfrm>
            <a:prstGeom prst="rect">
              <a:avLst/>
            </a:prstGeom>
            <a:noFill/>
          </p:spPr>
          <p:txBody>
            <a:bodyPr wrap="square" rtlCol="0">
              <a:spAutoFit/>
            </a:bodyPr>
            <a:lstStyle/>
            <a:p>
              <a:pPr algn="r"/>
              <a:r>
                <a:rPr lang="es-CO" altLang="ko-KR" sz="1600" b="1" dirty="0">
                  <a:solidFill>
                    <a:srgbClr val="495800"/>
                  </a:solidFill>
                  <a:latin typeface="+mj-lt"/>
                  <a:ea typeface="Arial" charset="0"/>
                  <a:cs typeface="Arial" charset="0"/>
                </a:rPr>
                <a:t>Regulación</a:t>
              </a:r>
            </a:p>
          </p:txBody>
        </p:sp>
      </p:grpSp>
      <p:grpSp>
        <p:nvGrpSpPr>
          <p:cNvPr id="70" name="Group 91">
            <a:extLst>
              <a:ext uri="{FF2B5EF4-FFF2-40B4-BE49-F238E27FC236}">
                <a16:creationId xmlns="" xmlns:a16="http://schemas.microsoft.com/office/drawing/2014/main" id="{902ED1FD-A983-43FB-B75B-CC027C309966}"/>
              </a:ext>
            </a:extLst>
          </p:cNvPr>
          <p:cNvGrpSpPr/>
          <p:nvPr/>
        </p:nvGrpSpPr>
        <p:grpSpPr>
          <a:xfrm>
            <a:off x="514568" y="2330688"/>
            <a:ext cx="2099187" cy="807913"/>
            <a:chOff x="2551705" y="4283314"/>
            <a:chExt cx="2357003" cy="1077218"/>
          </a:xfrm>
        </p:grpSpPr>
        <p:sp>
          <p:nvSpPr>
            <p:cNvPr id="71" name="TextBox 70">
              <a:extLst>
                <a:ext uri="{FF2B5EF4-FFF2-40B4-BE49-F238E27FC236}">
                  <a16:creationId xmlns="" xmlns:a16="http://schemas.microsoft.com/office/drawing/2014/main" id="{122DB8BA-4074-43E1-8811-69354D909D77}"/>
                </a:ext>
              </a:extLst>
            </p:cNvPr>
            <p:cNvSpPr txBox="1"/>
            <p:nvPr/>
          </p:nvSpPr>
          <p:spPr>
            <a:xfrm>
              <a:off x="2551707" y="4560313"/>
              <a:ext cx="2357001" cy="800219"/>
            </a:xfrm>
            <a:prstGeom prst="rect">
              <a:avLst/>
            </a:prstGeom>
            <a:noFill/>
          </p:spPr>
          <p:txBody>
            <a:bodyPr wrap="square" rtlCol="0">
              <a:spAutoFit/>
            </a:bodyPr>
            <a:lstStyle/>
            <a:p>
              <a:pPr lvl="0" algn="r" defTabSz="914400" eaLnBrk="0" fontAlgn="base" hangingPunct="0">
                <a:spcBef>
                  <a:spcPct val="0"/>
                </a:spcBef>
                <a:spcAft>
                  <a:spcPct val="0"/>
                </a:spcAft>
              </a:pPr>
              <a:r>
                <a:rPr lang="es-ES" altLang="es-CO" sz="1100" dirty="0">
                  <a:latin typeface="+mj-lt"/>
                  <a:ea typeface="Arial" charset="0"/>
                  <a:cs typeface="Arial" charset="0"/>
                </a:rPr>
                <a:t>Del cliente final entre los consumidores las instituciones financieras y el Gobierno. </a:t>
              </a:r>
            </a:p>
          </p:txBody>
        </p:sp>
        <p:sp>
          <p:nvSpPr>
            <p:cNvPr id="72" name="TextBox 71">
              <a:extLst>
                <a:ext uri="{FF2B5EF4-FFF2-40B4-BE49-F238E27FC236}">
                  <a16:creationId xmlns="" xmlns:a16="http://schemas.microsoft.com/office/drawing/2014/main" id="{CF5B521E-7473-4078-876D-275F74C35AA6}"/>
                </a:ext>
              </a:extLst>
            </p:cNvPr>
            <p:cNvSpPr txBox="1"/>
            <p:nvPr/>
          </p:nvSpPr>
          <p:spPr>
            <a:xfrm>
              <a:off x="2551705" y="4283314"/>
              <a:ext cx="2336966" cy="779700"/>
            </a:xfrm>
            <a:prstGeom prst="rect">
              <a:avLst/>
            </a:prstGeom>
            <a:noFill/>
          </p:spPr>
          <p:txBody>
            <a:bodyPr wrap="square" rtlCol="0">
              <a:spAutoFit/>
            </a:bodyPr>
            <a:lstStyle/>
            <a:p>
              <a:pPr algn="r"/>
              <a:r>
                <a:rPr lang="es-CO" altLang="ko-KR" sz="1600" b="1" dirty="0">
                  <a:solidFill>
                    <a:schemeClr val="accent5"/>
                  </a:solidFill>
                  <a:latin typeface="+mj-lt"/>
                  <a:ea typeface="Arial" charset="0"/>
                  <a:cs typeface="Arial" charset="0"/>
                </a:rPr>
                <a:t>Uso (Demanda) </a:t>
              </a:r>
            </a:p>
            <a:p>
              <a:pPr algn="r"/>
              <a:endParaRPr lang="es-CO" altLang="ko-KR" sz="1600" b="1" dirty="0">
                <a:solidFill>
                  <a:schemeClr val="accent5"/>
                </a:solidFill>
                <a:latin typeface="+mj-lt"/>
                <a:ea typeface="Arial" charset="0"/>
                <a:cs typeface="Arial" charset="0"/>
              </a:endParaRPr>
            </a:p>
          </p:txBody>
        </p:sp>
      </p:grpSp>
      <p:grpSp>
        <p:nvGrpSpPr>
          <p:cNvPr id="73" name="Group 94">
            <a:extLst>
              <a:ext uri="{FF2B5EF4-FFF2-40B4-BE49-F238E27FC236}">
                <a16:creationId xmlns="" xmlns:a16="http://schemas.microsoft.com/office/drawing/2014/main" id="{B478E54D-B4D7-4A4C-9501-B86C546025E1}"/>
              </a:ext>
            </a:extLst>
          </p:cNvPr>
          <p:cNvGrpSpPr/>
          <p:nvPr/>
        </p:nvGrpSpPr>
        <p:grpSpPr>
          <a:xfrm>
            <a:off x="858736" y="3630979"/>
            <a:ext cx="2099186" cy="807913"/>
            <a:chOff x="2551705" y="4283314"/>
            <a:chExt cx="2357003" cy="1077218"/>
          </a:xfrm>
        </p:grpSpPr>
        <p:sp>
          <p:nvSpPr>
            <p:cNvPr id="74" name="TextBox 73">
              <a:extLst>
                <a:ext uri="{FF2B5EF4-FFF2-40B4-BE49-F238E27FC236}">
                  <a16:creationId xmlns="" xmlns:a16="http://schemas.microsoft.com/office/drawing/2014/main" id="{76DB5498-4BD0-4043-85FC-B8E2408F935A}"/>
                </a:ext>
              </a:extLst>
            </p:cNvPr>
            <p:cNvSpPr txBox="1"/>
            <p:nvPr/>
          </p:nvSpPr>
          <p:spPr>
            <a:xfrm>
              <a:off x="2551706" y="4560313"/>
              <a:ext cx="2357002" cy="800219"/>
            </a:xfrm>
            <a:prstGeom prst="rect">
              <a:avLst/>
            </a:prstGeom>
            <a:noFill/>
          </p:spPr>
          <p:txBody>
            <a:bodyPr wrap="square" rtlCol="0">
              <a:spAutoFit/>
            </a:bodyPr>
            <a:lstStyle/>
            <a:p>
              <a:pPr algn="r"/>
              <a:r>
                <a:rPr lang="es-CO" altLang="ko-KR" sz="1100" dirty="0">
                  <a:solidFill>
                    <a:schemeClr val="tx1">
                      <a:lumMod val="75000"/>
                      <a:lumOff val="25000"/>
                    </a:schemeClr>
                  </a:solidFill>
                  <a:latin typeface="+mj-lt"/>
                  <a:ea typeface="Arial" charset="0"/>
                  <a:cs typeface="Arial" charset="0"/>
                </a:rPr>
                <a:t>Acceso</a:t>
              </a:r>
              <a:r>
                <a:rPr lang="en-US" altLang="ko-KR" sz="1100" dirty="0">
                  <a:solidFill>
                    <a:schemeClr val="tx1">
                      <a:lumMod val="75000"/>
                      <a:lumOff val="25000"/>
                    </a:schemeClr>
                  </a:solidFill>
                  <a:latin typeface="+mj-lt"/>
                  <a:ea typeface="Arial" charset="0"/>
                  <a:cs typeface="Arial" charset="0"/>
                </a:rPr>
                <a:t> a </a:t>
              </a:r>
              <a:r>
                <a:rPr lang="es-CO" altLang="ko-KR" sz="1100" dirty="0">
                  <a:solidFill>
                    <a:schemeClr val="tx1">
                      <a:lumMod val="75000"/>
                      <a:lumOff val="25000"/>
                    </a:schemeClr>
                  </a:solidFill>
                  <a:latin typeface="+mj-lt"/>
                  <a:ea typeface="Arial" charset="0"/>
                  <a:cs typeface="Arial" charset="0"/>
                </a:rPr>
                <a:t>recursos</a:t>
              </a:r>
              <a:r>
                <a:rPr lang="en-US" altLang="ko-KR" sz="1100" dirty="0">
                  <a:solidFill>
                    <a:schemeClr val="tx1">
                      <a:lumMod val="75000"/>
                      <a:lumOff val="25000"/>
                    </a:schemeClr>
                  </a:solidFill>
                  <a:latin typeface="+mj-lt"/>
                  <a:ea typeface="Arial" charset="0"/>
                  <a:cs typeface="Arial" charset="0"/>
                </a:rPr>
                <a:t> </a:t>
              </a:r>
              <a:r>
                <a:rPr lang="es-ES_tradnl" altLang="ko-KR" sz="1100" dirty="0">
                  <a:solidFill>
                    <a:schemeClr val="tx1">
                      <a:lumMod val="75000"/>
                      <a:lumOff val="25000"/>
                    </a:schemeClr>
                  </a:solidFill>
                  <a:latin typeface="+mj-lt"/>
                  <a:ea typeface="Arial" charset="0"/>
                  <a:cs typeface="Arial" charset="0"/>
                </a:rPr>
                <a:t>para</a:t>
              </a:r>
              <a:r>
                <a:rPr lang="en-US" altLang="ko-KR" sz="1100" dirty="0">
                  <a:solidFill>
                    <a:schemeClr val="tx1">
                      <a:lumMod val="75000"/>
                      <a:lumOff val="25000"/>
                    </a:schemeClr>
                  </a:solidFill>
                  <a:latin typeface="+mj-lt"/>
                  <a:ea typeface="Arial" charset="0"/>
                  <a:cs typeface="Arial" charset="0"/>
                </a:rPr>
                <a:t> </a:t>
              </a:r>
              <a:r>
                <a:rPr lang="es-CO" altLang="ko-KR" sz="1100" dirty="0">
                  <a:solidFill>
                    <a:schemeClr val="tx1">
                      <a:lumMod val="75000"/>
                      <a:lumOff val="25000"/>
                    </a:schemeClr>
                  </a:solidFill>
                  <a:latin typeface="+mj-lt"/>
                  <a:ea typeface="Arial" charset="0"/>
                  <a:cs typeface="Arial" charset="0"/>
                </a:rPr>
                <a:t>financiar el emprendimiento</a:t>
              </a:r>
              <a:r>
                <a:rPr lang="en-US" altLang="ko-KR" sz="1100" dirty="0">
                  <a:solidFill>
                    <a:schemeClr val="tx1">
                      <a:lumMod val="75000"/>
                      <a:lumOff val="25000"/>
                    </a:schemeClr>
                  </a:solidFill>
                  <a:latin typeface="+mj-lt"/>
                  <a:ea typeface="Arial" charset="0"/>
                  <a:cs typeface="Arial" charset="0"/>
                </a:rPr>
                <a:t> (</a:t>
              </a:r>
              <a:r>
                <a:rPr lang="es-CO" altLang="ko-KR" sz="1100" dirty="0">
                  <a:solidFill>
                    <a:schemeClr val="tx1">
                      <a:lumMod val="75000"/>
                      <a:lumOff val="25000"/>
                    </a:schemeClr>
                  </a:solidFill>
                  <a:latin typeface="+mj-lt"/>
                  <a:ea typeface="Arial" charset="0"/>
                  <a:cs typeface="Arial" charset="0"/>
                </a:rPr>
                <a:t>fondos de VC, capital semilla</a:t>
              </a:r>
              <a:r>
                <a:rPr lang="en-US" altLang="ko-KR" sz="1100" dirty="0">
                  <a:solidFill>
                    <a:schemeClr val="tx1">
                      <a:lumMod val="75000"/>
                      <a:lumOff val="25000"/>
                    </a:schemeClr>
                  </a:solidFill>
                  <a:latin typeface="+mj-lt"/>
                  <a:ea typeface="Arial" charset="0"/>
                  <a:cs typeface="Arial" charset="0"/>
                </a:rPr>
                <a:t>).  </a:t>
              </a:r>
              <a:endParaRPr lang="ko-KR" altLang="en-US" sz="1100" dirty="0">
                <a:solidFill>
                  <a:schemeClr val="tx1">
                    <a:lumMod val="75000"/>
                    <a:lumOff val="25000"/>
                  </a:schemeClr>
                </a:solidFill>
                <a:latin typeface="+mj-lt"/>
                <a:ea typeface="Arial" charset="0"/>
                <a:cs typeface="Arial" charset="0"/>
              </a:endParaRPr>
            </a:p>
          </p:txBody>
        </p:sp>
        <p:sp>
          <p:nvSpPr>
            <p:cNvPr id="75" name="TextBox 74">
              <a:extLst>
                <a:ext uri="{FF2B5EF4-FFF2-40B4-BE49-F238E27FC236}">
                  <a16:creationId xmlns="" xmlns:a16="http://schemas.microsoft.com/office/drawing/2014/main" id="{210E9DE3-96B8-41E5-A0FC-E78552819F3B}"/>
                </a:ext>
              </a:extLst>
            </p:cNvPr>
            <p:cNvSpPr txBox="1"/>
            <p:nvPr/>
          </p:nvSpPr>
          <p:spPr>
            <a:xfrm>
              <a:off x="2551705" y="4283314"/>
              <a:ext cx="2336966" cy="451406"/>
            </a:xfrm>
            <a:prstGeom prst="rect">
              <a:avLst/>
            </a:prstGeom>
            <a:noFill/>
          </p:spPr>
          <p:txBody>
            <a:bodyPr wrap="square" rtlCol="0">
              <a:spAutoFit/>
            </a:bodyPr>
            <a:lstStyle/>
            <a:p>
              <a:pPr algn="r"/>
              <a:r>
                <a:rPr lang="en-US" altLang="ko-KR" sz="1600" b="1" dirty="0">
                  <a:solidFill>
                    <a:srgbClr val="017587"/>
                  </a:solidFill>
                  <a:latin typeface="+mj-lt"/>
                  <a:ea typeface="Arial" charset="0"/>
                  <a:cs typeface="Arial" charset="0"/>
                </a:rPr>
                <a:t>Capital</a:t>
              </a:r>
              <a:endParaRPr lang="ko-KR" altLang="en-US" sz="1600" b="1" dirty="0">
                <a:solidFill>
                  <a:srgbClr val="017587"/>
                </a:solidFill>
                <a:latin typeface="+mj-lt"/>
                <a:ea typeface="Arial" charset="0"/>
                <a:cs typeface="Arial" charset="0"/>
              </a:endParaRPr>
            </a:p>
          </p:txBody>
        </p:sp>
      </p:grpSp>
      <p:sp>
        <p:nvSpPr>
          <p:cNvPr id="77" name="Teardrop 1">
            <a:extLst>
              <a:ext uri="{FF2B5EF4-FFF2-40B4-BE49-F238E27FC236}">
                <a16:creationId xmlns="" xmlns:a16="http://schemas.microsoft.com/office/drawing/2014/main" id="{4E81D053-9DB4-4C3F-8339-EBD1D8374498}"/>
              </a:ext>
            </a:extLst>
          </p:cNvPr>
          <p:cNvSpPr/>
          <p:nvPr/>
        </p:nvSpPr>
        <p:spPr>
          <a:xfrm rot="18805991">
            <a:off x="3537027" y="1546036"/>
            <a:ext cx="300371" cy="29723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latin typeface="+mj-lt"/>
            </a:endParaRPr>
          </a:p>
        </p:txBody>
      </p:sp>
      <p:grpSp>
        <p:nvGrpSpPr>
          <p:cNvPr id="8" name="Group 25">
            <a:extLst>
              <a:ext uri="{FF2B5EF4-FFF2-40B4-BE49-F238E27FC236}">
                <a16:creationId xmlns="" xmlns:a16="http://schemas.microsoft.com/office/drawing/2014/main" id="{6C6467A1-839B-4C02-81FE-5E3A02B89CD4}"/>
              </a:ext>
            </a:extLst>
          </p:cNvPr>
          <p:cNvGrpSpPr/>
          <p:nvPr/>
        </p:nvGrpSpPr>
        <p:grpSpPr>
          <a:xfrm rot="14149025">
            <a:off x="3194257" y="3438126"/>
            <a:ext cx="734287" cy="798264"/>
            <a:chOff x="5093002" y="2426934"/>
            <a:chExt cx="2232248" cy="2426738"/>
          </a:xfrm>
          <a:solidFill>
            <a:schemeClr val="accent6"/>
          </a:solidFill>
        </p:grpSpPr>
        <p:sp>
          <p:nvSpPr>
            <p:cNvPr id="14" name="Oval 1">
              <a:extLst>
                <a:ext uri="{FF2B5EF4-FFF2-40B4-BE49-F238E27FC236}">
                  <a16:creationId xmlns="" xmlns:a16="http://schemas.microsoft.com/office/drawing/2014/main" id="{D30F0338-9E25-4A50-A2C6-F3852CABEE90}"/>
                </a:ext>
              </a:extLst>
            </p:cNvPr>
            <p:cNvSpPr/>
            <p:nvPr/>
          </p:nvSpPr>
          <p:spPr>
            <a:xfrm flipH="1">
              <a:off x="5625822" y="4659217"/>
              <a:ext cx="1166608" cy="194455"/>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j-lt"/>
              </a:endParaRPr>
            </a:p>
          </p:txBody>
        </p:sp>
        <p:sp>
          <p:nvSpPr>
            <p:cNvPr id="10" name="Block Arc 24">
              <a:extLst>
                <a:ext uri="{FF2B5EF4-FFF2-40B4-BE49-F238E27FC236}">
                  <a16:creationId xmlns="" xmlns:a16="http://schemas.microsoft.com/office/drawing/2014/main" id="{EC6A1B2D-25B6-4D24-84EA-1BD9BC7CA2B1}"/>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latin typeface="+mj-lt"/>
              </a:endParaRPr>
            </a:p>
          </p:txBody>
        </p:sp>
      </p:grpSp>
      <p:sp>
        <p:nvSpPr>
          <p:cNvPr id="3" name="Title 2"/>
          <p:cNvSpPr>
            <a:spLocks noGrp="1"/>
          </p:cNvSpPr>
          <p:nvPr>
            <p:ph type="title"/>
          </p:nvPr>
        </p:nvSpPr>
        <p:spPr/>
        <p:txBody>
          <a:bodyPr/>
          <a:lstStyle/>
          <a:p>
            <a:r>
              <a:rPr lang="es-CO" dirty="0">
                <a:latin typeface="Calibri Light" charset="0"/>
                <a:ea typeface="Calibri Light" charset="0"/>
                <a:cs typeface="Calibri Light" charset="0"/>
              </a:rPr>
              <a:t>El desarrollo de un ambiente para la consolidación de </a:t>
            </a:r>
            <a:br>
              <a:rPr lang="es-CO" dirty="0">
                <a:latin typeface="Calibri Light" charset="0"/>
                <a:ea typeface="Calibri Light" charset="0"/>
                <a:cs typeface="Calibri Light" charset="0"/>
              </a:rPr>
            </a:br>
            <a:r>
              <a:rPr lang="es-CO" dirty="0">
                <a:latin typeface="Calibri Light" charset="0"/>
                <a:ea typeface="Calibri Light" charset="0"/>
                <a:cs typeface="Calibri Light" charset="0"/>
              </a:rPr>
              <a:t>innovación financiera y tecnológica depende de diferentes variables</a:t>
            </a:r>
            <a:endParaRPr lang="en-US" dirty="0">
              <a:latin typeface="Calibri Light" charset="0"/>
              <a:ea typeface="Calibri Light" charset="0"/>
              <a:cs typeface="Calibri Light" charset="0"/>
            </a:endParaRPr>
          </a:p>
        </p:txBody>
      </p:sp>
      <p:grpSp>
        <p:nvGrpSpPr>
          <p:cNvPr id="93" name="Group 25">
            <a:extLst>
              <a:ext uri="{FF2B5EF4-FFF2-40B4-BE49-F238E27FC236}">
                <a16:creationId xmlns="" xmlns:a16="http://schemas.microsoft.com/office/drawing/2014/main" id="{6C6467A1-839B-4C02-81FE-5E3A02B89CD4}"/>
              </a:ext>
            </a:extLst>
          </p:cNvPr>
          <p:cNvGrpSpPr/>
          <p:nvPr/>
        </p:nvGrpSpPr>
        <p:grpSpPr>
          <a:xfrm rot="10628113">
            <a:off x="4284115" y="3909274"/>
            <a:ext cx="734287" cy="798264"/>
            <a:chOff x="5093002" y="2426934"/>
            <a:chExt cx="2232248" cy="2426738"/>
          </a:xfrm>
          <a:solidFill>
            <a:schemeClr val="tx2"/>
          </a:solidFill>
        </p:grpSpPr>
        <p:sp>
          <p:nvSpPr>
            <p:cNvPr id="94" name="Oval 1">
              <a:extLst>
                <a:ext uri="{FF2B5EF4-FFF2-40B4-BE49-F238E27FC236}">
                  <a16:creationId xmlns="" xmlns:a16="http://schemas.microsoft.com/office/drawing/2014/main" id="{D30F0338-9E25-4A50-A2C6-F3852CABEE90}"/>
                </a:ext>
              </a:extLst>
            </p:cNvPr>
            <p:cNvSpPr/>
            <p:nvPr/>
          </p:nvSpPr>
          <p:spPr>
            <a:xfrm flipH="1">
              <a:off x="5625822" y="4659217"/>
              <a:ext cx="1166608" cy="194455"/>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j-lt"/>
              </a:endParaRPr>
            </a:p>
          </p:txBody>
        </p:sp>
        <p:sp>
          <p:nvSpPr>
            <p:cNvPr id="95" name="Block Arc 24">
              <a:extLst>
                <a:ext uri="{FF2B5EF4-FFF2-40B4-BE49-F238E27FC236}">
                  <a16:creationId xmlns="" xmlns:a16="http://schemas.microsoft.com/office/drawing/2014/main" id="{EC6A1B2D-25B6-4D24-84EA-1BD9BC7CA2B1}"/>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latin typeface="+mj-lt"/>
              </a:endParaRPr>
            </a:p>
          </p:txBody>
        </p:sp>
      </p:grpSp>
      <p:sp>
        <p:nvSpPr>
          <p:cNvPr id="97" name="Parallelogram 15"/>
          <p:cNvSpPr/>
          <p:nvPr/>
        </p:nvSpPr>
        <p:spPr>
          <a:xfrm rot="5400000" flipH="1">
            <a:off x="5160870" y="1506385"/>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mj-lt"/>
            </a:endParaRPr>
          </a:p>
        </p:txBody>
      </p:sp>
      <p:grpSp>
        <p:nvGrpSpPr>
          <p:cNvPr id="98" name="Group 97">
            <a:extLst>
              <a:ext uri="{FF2B5EF4-FFF2-40B4-BE49-F238E27FC236}">
                <a16:creationId xmlns="" xmlns:a16="http://schemas.microsoft.com/office/drawing/2014/main" id="{FC579CF0-D816-4BB7-A72C-558308F502F9}"/>
              </a:ext>
            </a:extLst>
          </p:cNvPr>
          <p:cNvGrpSpPr/>
          <p:nvPr/>
        </p:nvGrpSpPr>
        <p:grpSpPr>
          <a:xfrm>
            <a:off x="3370833" y="3709211"/>
            <a:ext cx="333492" cy="294214"/>
            <a:chOff x="-6570662" y="1524001"/>
            <a:chExt cx="5294312" cy="4094161"/>
          </a:xfrm>
          <a:solidFill>
            <a:schemeClr val="accent6"/>
          </a:solidFill>
        </p:grpSpPr>
        <p:sp>
          <p:nvSpPr>
            <p:cNvPr id="99" name="Freeform 114">
              <a:extLst>
                <a:ext uri="{FF2B5EF4-FFF2-40B4-BE49-F238E27FC236}">
                  <a16:creationId xmlns="" xmlns:a16="http://schemas.microsoft.com/office/drawing/2014/main" id="{DCF018BE-5B10-4268-9D40-823987656C49}"/>
                </a:ext>
              </a:extLst>
            </p:cNvPr>
            <p:cNvSpPr>
              <a:spLocks noEditPoints="1"/>
            </p:cNvSpPr>
            <p:nvPr/>
          </p:nvSpPr>
          <p:spPr bwMode="auto">
            <a:xfrm>
              <a:off x="-6570662" y="1524001"/>
              <a:ext cx="5294312" cy="3194050"/>
            </a:xfrm>
            <a:custGeom>
              <a:avLst/>
              <a:gdLst>
                <a:gd name="T0" fmla="*/ 2447 w 2460"/>
                <a:gd name="T1" fmla="*/ 981 h 1487"/>
                <a:gd name="T2" fmla="*/ 2432 w 2460"/>
                <a:gd name="T3" fmla="*/ 966 h 1487"/>
                <a:gd name="T4" fmla="*/ 2435 w 2460"/>
                <a:gd name="T5" fmla="*/ 966 h 1487"/>
                <a:gd name="T6" fmla="*/ 855 w 2460"/>
                <a:gd name="T7" fmla="*/ 7 h 1487"/>
                <a:gd name="T8" fmla="*/ 812 w 2460"/>
                <a:gd name="T9" fmla="*/ 7 h 1487"/>
                <a:gd name="T10" fmla="*/ 30 w 2460"/>
                <a:gd name="T11" fmla="*/ 425 h 1487"/>
                <a:gd name="T12" fmla="*/ 11 w 2460"/>
                <a:gd name="T13" fmla="*/ 482 h 1487"/>
                <a:gd name="T14" fmla="*/ 26 w 2460"/>
                <a:gd name="T15" fmla="*/ 499 h 1487"/>
                <a:gd name="T16" fmla="*/ 1608 w 2460"/>
                <a:gd name="T17" fmla="*/ 1481 h 1487"/>
                <a:gd name="T18" fmla="*/ 1631 w 2460"/>
                <a:gd name="T19" fmla="*/ 1487 h 1487"/>
                <a:gd name="T20" fmla="*/ 1652 w 2460"/>
                <a:gd name="T21" fmla="*/ 1482 h 1487"/>
                <a:gd name="T22" fmla="*/ 2432 w 2460"/>
                <a:gd name="T23" fmla="*/ 1040 h 1487"/>
                <a:gd name="T24" fmla="*/ 2447 w 2460"/>
                <a:gd name="T25" fmla="*/ 981 h 1487"/>
                <a:gd name="T26" fmla="*/ 1633 w 2460"/>
                <a:gd name="T27" fmla="*/ 1396 h 1487"/>
                <a:gd name="T28" fmla="*/ 136 w 2460"/>
                <a:gd name="T29" fmla="*/ 465 h 1487"/>
                <a:gd name="T30" fmla="*/ 832 w 2460"/>
                <a:gd name="T31" fmla="*/ 93 h 1487"/>
                <a:gd name="T32" fmla="*/ 2326 w 2460"/>
                <a:gd name="T33" fmla="*/ 1001 h 1487"/>
                <a:gd name="T34" fmla="*/ 1633 w 2460"/>
                <a:gd name="T35" fmla="*/ 1396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0" h="1487">
                  <a:moveTo>
                    <a:pt x="2447" y="981"/>
                  </a:moveTo>
                  <a:cubicBezTo>
                    <a:pt x="2444" y="975"/>
                    <a:pt x="2439" y="969"/>
                    <a:pt x="2432" y="966"/>
                  </a:cubicBezTo>
                  <a:cubicBezTo>
                    <a:pt x="2435" y="966"/>
                    <a:pt x="2435" y="966"/>
                    <a:pt x="2435" y="966"/>
                  </a:cubicBezTo>
                  <a:cubicBezTo>
                    <a:pt x="855" y="7"/>
                    <a:pt x="855" y="7"/>
                    <a:pt x="855" y="7"/>
                  </a:cubicBezTo>
                  <a:cubicBezTo>
                    <a:pt x="842" y="0"/>
                    <a:pt x="826" y="0"/>
                    <a:pt x="812" y="7"/>
                  </a:cubicBezTo>
                  <a:cubicBezTo>
                    <a:pt x="30" y="425"/>
                    <a:pt x="30" y="425"/>
                    <a:pt x="30" y="425"/>
                  </a:cubicBezTo>
                  <a:cubicBezTo>
                    <a:pt x="9" y="435"/>
                    <a:pt x="0" y="461"/>
                    <a:pt x="11" y="482"/>
                  </a:cubicBezTo>
                  <a:cubicBezTo>
                    <a:pt x="14" y="489"/>
                    <a:pt x="19" y="495"/>
                    <a:pt x="26" y="499"/>
                  </a:cubicBezTo>
                  <a:cubicBezTo>
                    <a:pt x="1608" y="1481"/>
                    <a:pt x="1608" y="1481"/>
                    <a:pt x="1608" y="1481"/>
                  </a:cubicBezTo>
                  <a:cubicBezTo>
                    <a:pt x="1615" y="1485"/>
                    <a:pt x="1622" y="1487"/>
                    <a:pt x="1631" y="1487"/>
                  </a:cubicBezTo>
                  <a:cubicBezTo>
                    <a:pt x="1638" y="1487"/>
                    <a:pt x="1645" y="1486"/>
                    <a:pt x="1652" y="1482"/>
                  </a:cubicBezTo>
                  <a:cubicBezTo>
                    <a:pt x="2432" y="1040"/>
                    <a:pt x="2432" y="1040"/>
                    <a:pt x="2432" y="1040"/>
                  </a:cubicBezTo>
                  <a:cubicBezTo>
                    <a:pt x="2453" y="1028"/>
                    <a:pt x="2460" y="1001"/>
                    <a:pt x="2447" y="981"/>
                  </a:cubicBezTo>
                  <a:close/>
                  <a:moveTo>
                    <a:pt x="1633" y="1396"/>
                  </a:moveTo>
                  <a:cubicBezTo>
                    <a:pt x="136" y="465"/>
                    <a:pt x="136" y="465"/>
                    <a:pt x="136" y="465"/>
                  </a:cubicBezTo>
                  <a:cubicBezTo>
                    <a:pt x="832" y="93"/>
                    <a:pt x="832" y="93"/>
                    <a:pt x="832" y="93"/>
                  </a:cubicBezTo>
                  <a:cubicBezTo>
                    <a:pt x="2326" y="1001"/>
                    <a:pt x="2326" y="1001"/>
                    <a:pt x="2326" y="1001"/>
                  </a:cubicBezTo>
                  <a:lnTo>
                    <a:pt x="1633" y="1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100" name="Freeform 115">
              <a:extLst>
                <a:ext uri="{FF2B5EF4-FFF2-40B4-BE49-F238E27FC236}">
                  <a16:creationId xmlns="" xmlns:a16="http://schemas.microsoft.com/office/drawing/2014/main" id="{4B82A9FE-34D6-43B0-8B4C-932BB6885CD9}"/>
                </a:ext>
              </a:extLst>
            </p:cNvPr>
            <p:cNvSpPr>
              <a:spLocks/>
            </p:cNvSpPr>
            <p:nvPr/>
          </p:nvSpPr>
          <p:spPr bwMode="auto">
            <a:xfrm>
              <a:off x="-6570662" y="2862263"/>
              <a:ext cx="5294312" cy="2306637"/>
            </a:xfrm>
            <a:custGeom>
              <a:avLst/>
              <a:gdLst>
                <a:gd name="T0" fmla="*/ 2448 w 2460"/>
                <a:gd name="T1" fmla="*/ 567 h 1074"/>
                <a:gd name="T2" fmla="*/ 2389 w 2460"/>
                <a:gd name="T3" fmla="*/ 551 h 1074"/>
                <a:gd name="T4" fmla="*/ 2392 w 2460"/>
                <a:gd name="T5" fmla="*/ 551 h 1074"/>
                <a:gd name="T6" fmla="*/ 1634 w 2460"/>
                <a:gd name="T7" fmla="*/ 981 h 1074"/>
                <a:gd name="T8" fmla="*/ 73 w 2460"/>
                <a:gd name="T9" fmla="*/ 12 h 1074"/>
                <a:gd name="T10" fmla="*/ 13 w 2460"/>
                <a:gd name="T11" fmla="*/ 26 h 1074"/>
                <a:gd name="T12" fmla="*/ 26 w 2460"/>
                <a:gd name="T13" fmla="*/ 85 h 1074"/>
                <a:gd name="T14" fmla="*/ 1608 w 2460"/>
                <a:gd name="T15" fmla="*/ 1067 h 1074"/>
                <a:gd name="T16" fmla="*/ 1631 w 2460"/>
                <a:gd name="T17" fmla="*/ 1074 h 1074"/>
                <a:gd name="T18" fmla="*/ 1652 w 2460"/>
                <a:gd name="T19" fmla="*/ 1068 h 1074"/>
                <a:gd name="T20" fmla="*/ 2432 w 2460"/>
                <a:gd name="T21" fmla="*/ 626 h 1074"/>
                <a:gd name="T22" fmla="*/ 2448 w 2460"/>
                <a:gd name="T23" fmla="*/ 567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0" h="1074">
                  <a:moveTo>
                    <a:pt x="2448" y="567"/>
                  </a:moveTo>
                  <a:cubicBezTo>
                    <a:pt x="2436" y="547"/>
                    <a:pt x="2410" y="539"/>
                    <a:pt x="2389" y="551"/>
                  </a:cubicBezTo>
                  <a:cubicBezTo>
                    <a:pt x="2392" y="551"/>
                    <a:pt x="2392" y="551"/>
                    <a:pt x="2392" y="551"/>
                  </a:cubicBezTo>
                  <a:cubicBezTo>
                    <a:pt x="1634" y="981"/>
                    <a:pt x="1634" y="981"/>
                    <a:pt x="1634" y="981"/>
                  </a:cubicBezTo>
                  <a:cubicBezTo>
                    <a:pt x="73" y="12"/>
                    <a:pt x="73" y="12"/>
                    <a:pt x="73" y="12"/>
                  </a:cubicBezTo>
                  <a:cubicBezTo>
                    <a:pt x="52" y="0"/>
                    <a:pt x="26" y="5"/>
                    <a:pt x="13" y="26"/>
                  </a:cubicBezTo>
                  <a:cubicBezTo>
                    <a:pt x="0" y="46"/>
                    <a:pt x="6" y="73"/>
                    <a:pt x="26" y="85"/>
                  </a:cubicBezTo>
                  <a:cubicBezTo>
                    <a:pt x="1608" y="1067"/>
                    <a:pt x="1608" y="1067"/>
                    <a:pt x="1608" y="1067"/>
                  </a:cubicBezTo>
                  <a:cubicBezTo>
                    <a:pt x="1615" y="1071"/>
                    <a:pt x="1622" y="1074"/>
                    <a:pt x="1631" y="1074"/>
                  </a:cubicBezTo>
                  <a:cubicBezTo>
                    <a:pt x="1638" y="1073"/>
                    <a:pt x="1645" y="1072"/>
                    <a:pt x="1652" y="1068"/>
                  </a:cubicBezTo>
                  <a:cubicBezTo>
                    <a:pt x="2432" y="626"/>
                    <a:pt x="2432" y="626"/>
                    <a:pt x="2432" y="626"/>
                  </a:cubicBezTo>
                  <a:cubicBezTo>
                    <a:pt x="2453" y="614"/>
                    <a:pt x="2460" y="588"/>
                    <a:pt x="2448" y="5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101" name="Freeform 116">
              <a:extLst>
                <a:ext uri="{FF2B5EF4-FFF2-40B4-BE49-F238E27FC236}">
                  <a16:creationId xmlns="" xmlns:a16="http://schemas.microsoft.com/office/drawing/2014/main" id="{46B7A72F-91C0-461F-B47B-C8CACC7287D0}"/>
                </a:ext>
              </a:extLst>
            </p:cNvPr>
            <p:cNvSpPr>
              <a:spLocks/>
            </p:cNvSpPr>
            <p:nvPr/>
          </p:nvSpPr>
          <p:spPr bwMode="auto">
            <a:xfrm>
              <a:off x="-6570662" y="3311525"/>
              <a:ext cx="5281612" cy="2306637"/>
            </a:xfrm>
            <a:custGeom>
              <a:avLst/>
              <a:gdLst>
                <a:gd name="T0" fmla="*/ 2439 w 2454"/>
                <a:gd name="T1" fmla="*/ 566 h 1074"/>
                <a:gd name="T2" fmla="*/ 2392 w 2454"/>
                <a:gd name="T3" fmla="*/ 552 h 1074"/>
                <a:gd name="T4" fmla="*/ 1631 w 2454"/>
                <a:gd name="T5" fmla="*/ 982 h 1074"/>
                <a:gd name="T6" fmla="*/ 73 w 2454"/>
                <a:gd name="T7" fmla="*/ 12 h 1074"/>
                <a:gd name="T8" fmla="*/ 13 w 2454"/>
                <a:gd name="T9" fmla="*/ 26 h 1074"/>
                <a:gd name="T10" fmla="*/ 26 w 2454"/>
                <a:gd name="T11" fmla="*/ 86 h 1074"/>
                <a:gd name="T12" fmla="*/ 1608 w 2454"/>
                <a:gd name="T13" fmla="*/ 1068 h 1074"/>
                <a:gd name="T14" fmla="*/ 1631 w 2454"/>
                <a:gd name="T15" fmla="*/ 1074 h 1074"/>
                <a:gd name="T16" fmla="*/ 1652 w 2454"/>
                <a:gd name="T17" fmla="*/ 1069 h 1074"/>
                <a:gd name="T18" fmla="*/ 2432 w 2454"/>
                <a:gd name="T19" fmla="*/ 626 h 1074"/>
                <a:gd name="T20" fmla="*/ 2439 w 2454"/>
                <a:gd name="T21" fmla="*/ 566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4" h="1074">
                  <a:moveTo>
                    <a:pt x="2439" y="566"/>
                  </a:moveTo>
                  <a:cubicBezTo>
                    <a:pt x="2428" y="552"/>
                    <a:pt x="2409" y="546"/>
                    <a:pt x="2392" y="552"/>
                  </a:cubicBezTo>
                  <a:cubicBezTo>
                    <a:pt x="1631" y="982"/>
                    <a:pt x="1631" y="982"/>
                    <a:pt x="1631" y="982"/>
                  </a:cubicBezTo>
                  <a:cubicBezTo>
                    <a:pt x="73" y="12"/>
                    <a:pt x="73" y="12"/>
                    <a:pt x="73" y="12"/>
                  </a:cubicBezTo>
                  <a:cubicBezTo>
                    <a:pt x="52" y="0"/>
                    <a:pt x="26" y="6"/>
                    <a:pt x="13" y="26"/>
                  </a:cubicBezTo>
                  <a:cubicBezTo>
                    <a:pt x="0" y="46"/>
                    <a:pt x="6" y="73"/>
                    <a:pt x="26" y="86"/>
                  </a:cubicBezTo>
                  <a:cubicBezTo>
                    <a:pt x="1608" y="1068"/>
                    <a:pt x="1608" y="1068"/>
                    <a:pt x="1608" y="1068"/>
                  </a:cubicBezTo>
                  <a:cubicBezTo>
                    <a:pt x="1615" y="1072"/>
                    <a:pt x="1622" y="1074"/>
                    <a:pt x="1631" y="1074"/>
                  </a:cubicBezTo>
                  <a:cubicBezTo>
                    <a:pt x="1638" y="1074"/>
                    <a:pt x="1645" y="1072"/>
                    <a:pt x="1652" y="1069"/>
                  </a:cubicBezTo>
                  <a:cubicBezTo>
                    <a:pt x="2432" y="626"/>
                    <a:pt x="2432" y="626"/>
                    <a:pt x="2432" y="626"/>
                  </a:cubicBezTo>
                  <a:cubicBezTo>
                    <a:pt x="2451" y="611"/>
                    <a:pt x="2454" y="584"/>
                    <a:pt x="2439" y="5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sp>
          <p:nvSpPr>
            <p:cNvPr id="102" name="Freeform 117">
              <a:extLst>
                <a:ext uri="{FF2B5EF4-FFF2-40B4-BE49-F238E27FC236}">
                  <a16:creationId xmlns="" xmlns:a16="http://schemas.microsoft.com/office/drawing/2014/main" id="{94A35F47-A6C0-4F20-AAB0-5638D7B1EC94}"/>
                </a:ext>
              </a:extLst>
            </p:cNvPr>
            <p:cNvSpPr>
              <a:spLocks noEditPoints="1"/>
            </p:cNvSpPr>
            <p:nvPr/>
          </p:nvSpPr>
          <p:spPr bwMode="auto">
            <a:xfrm>
              <a:off x="-4479925" y="2581275"/>
              <a:ext cx="1120775" cy="1041400"/>
            </a:xfrm>
            <a:custGeom>
              <a:avLst/>
              <a:gdLst>
                <a:gd name="T0" fmla="*/ 507 w 521"/>
                <a:gd name="T1" fmla="*/ 21 h 485"/>
                <a:gd name="T2" fmla="*/ 446 w 521"/>
                <a:gd name="T3" fmla="*/ 15 h 485"/>
                <a:gd name="T4" fmla="*/ 443 w 521"/>
                <a:gd name="T5" fmla="*/ 18 h 485"/>
                <a:gd name="T6" fmla="*/ 397 w 521"/>
                <a:gd name="T7" fmla="*/ 61 h 485"/>
                <a:gd name="T8" fmla="*/ 349 w 521"/>
                <a:gd name="T9" fmla="*/ 29 h 485"/>
                <a:gd name="T10" fmla="*/ 275 w 521"/>
                <a:gd name="T11" fmla="*/ 17 h 485"/>
                <a:gd name="T12" fmla="*/ 215 w 521"/>
                <a:gd name="T13" fmla="*/ 44 h 485"/>
                <a:gd name="T14" fmla="*/ 183 w 521"/>
                <a:gd name="T15" fmla="*/ 101 h 485"/>
                <a:gd name="T16" fmla="*/ 190 w 521"/>
                <a:gd name="T17" fmla="*/ 171 h 485"/>
                <a:gd name="T18" fmla="*/ 213 w 521"/>
                <a:gd name="T19" fmla="*/ 225 h 485"/>
                <a:gd name="T20" fmla="*/ 127 w 521"/>
                <a:gd name="T21" fmla="*/ 302 h 485"/>
                <a:gd name="T22" fmla="*/ 124 w 521"/>
                <a:gd name="T23" fmla="*/ 293 h 485"/>
                <a:gd name="T24" fmla="*/ 130 w 521"/>
                <a:gd name="T25" fmla="*/ 232 h 485"/>
                <a:gd name="T26" fmla="*/ 136 w 521"/>
                <a:gd name="T27" fmla="*/ 203 h 485"/>
                <a:gd name="T28" fmla="*/ 125 w 521"/>
                <a:gd name="T29" fmla="*/ 177 h 485"/>
                <a:gd name="T30" fmla="*/ 94 w 521"/>
                <a:gd name="T31" fmla="*/ 161 h 485"/>
                <a:gd name="T32" fmla="*/ 62 w 521"/>
                <a:gd name="T33" fmla="*/ 173 h 485"/>
                <a:gd name="T34" fmla="*/ 35 w 521"/>
                <a:gd name="T35" fmla="*/ 224 h 485"/>
                <a:gd name="T36" fmla="*/ 43 w 521"/>
                <a:gd name="T37" fmla="*/ 300 h 485"/>
                <a:gd name="T38" fmla="*/ 69 w 521"/>
                <a:gd name="T39" fmla="*/ 352 h 485"/>
                <a:gd name="T40" fmla="*/ 19 w 521"/>
                <a:gd name="T41" fmla="*/ 395 h 485"/>
                <a:gd name="T42" fmla="*/ 16 w 521"/>
                <a:gd name="T43" fmla="*/ 456 h 485"/>
                <a:gd name="T44" fmla="*/ 48 w 521"/>
                <a:gd name="T45" fmla="*/ 470 h 485"/>
                <a:gd name="T46" fmla="*/ 47 w 521"/>
                <a:gd name="T47" fmla="*/ 472 h 485"/>
                <a:gd name="T48" fmla="*/ 76 w 521"/>
                <a:gd name="T49" fmla="*/ 461 h 485"/>
                <a:gd name="T50" fmla="*/ 125 w 521"/>
                <a:gd name="T51" fmla="*/ 418 h 485"/>
                <a:gd name="T52" fmla="*/ 179 w 521"/>
                <a:gd name="T53" fmla="*/ 456 h 485"/>
                <a:gd name="T54" fmla="*/ 332 w 521"/>
                <a:gd name="T55" fmla="*/ 437 h 485"/>
                <a:gd name="T56" fmla="*/ 361 w 521"/>
                <a:gd name="T57" fmla="*/ 389 h 485"/>
                <a:gd name="T58" fmla="*/ 358 w 521"/>
                <a:gd name="T59" fmla="*/ 325 h 485"/>
                <a:gd name="T60" fmla="*/ 325 w 521"/>
                <a:gd name="T61" fmla="*/ 243 h 485"/>
                <a:gd name="T62" fmla="*/ 325 w 521"/>
                <a:gd name="T63" fmla="*/ 241 h 485"/>
                <a:gd name="T64" fmla="*/ 396 w 521"/>
                <a:gd name="T65" fmla="*/ 176 h 485"/>
                <a:gd name="T66" fmla="*/ 396 w 521"/>
                <a:gd name="T67" fmla="*/ 212 h 485"/>
                <a:gd name="T68" fmla="*/ 393 w 521"/>
                <a:gd name="T69" fmla="*/ 251 h 485"/>
                <a:gd name="T70" fmla="*/ 405 w 521"/>
                <a:gd name="T71" fmla="*/ 279 h 485"/>
                <a:gd name="T72" fmla="*/ 438 w 521"/>
                <a:gd name="T73" fmla="*/ 298 h 485"/>
                <a:gd name="T74" fmla="*/ 469 w 521"/>
                <a:gd name="T75" fmla="*/ 287 h 485"/>
                <a:gd name="T76" fmla="*/ 488 w 521"/>
                <a:gd name="T77" fmla="*/ 255 h 485"/>
                <a:gd name="T78" fmla="*/ 488 w 521"/>
                <a:gd name="T79" fmla="*/ 207 h 485"/>
                <a:gd name="T80" fmla="*/ 468 w 521"/>
                <a:gd name="T81" fmla="*/ 149 h 485"/>
                <a:gd name="T82" fmla="*/ 453 w 521"/>
                <a:gd name="T83" fmla="*/ 125 h 485"/>
                <a:gd name="T84" fmla="*/ 500 w 521"/>
                <a:gd name="T85" fmla="*/ 82 h 485"/>
                <a:gd name="T86" fmla="*/ 507 w 521"/>
                <a:gd name="T87" fmla="*/ 21 h 485"/>
                <a:gd name="T88" fmla="*/ 242 w 521"/>
                <a:gd name="T89" fmla="*/ 371 h 485"/>
                <a:gd name="T90" fmla="*/ 203 w 521"/>
                <a:gd name="T91" fmla="*/ 378 h 485"/>
                <a:gd name="T92" fmla="*/ 179 w 521"/>
                <a:gd name="T93" fmla="*/ 367 h 485"/>
                <a:gd name="T94" fmla="*/ 252 w 521"/>
                <a:gd name="T95" fmla="*/ 304 h 485"/>
                <a:gd name="T96" fmla="*/ 259 w 521"/>
                <a:gd name="T97" fmla="*/ 328 h 485"/>
                <a:gd name="T98" fmla="*/ 242 w 521"/>
                <a:gd name="T99" fmla="*/ 371 h 485"/>
                <a:gd name="T100" fmla="*/ 285 w 521"/>
                <a:gd name="T101" fmla="*/ 161 h 485"/>
                <a:gd name="T102" fmla="*/ 281 w 521"/>
                <a:gd name="T103" fmla="*/ 140 h 485"/>
                <a:gd name="T104" fmla="*/ 292 w 521"/>
                <a:gd name="T105" fmla="*/ 109 h 485"/>
                <a:gd name="T106" fmla="*/ 329 w 521"/>
                <a:gd name="T107" fmla="*/ 102 h 485"/>
                <a:gd name="T108" fmla="*/ 341 w 521"/>
                <a:gd name="T109" fmla="*/ 108 h 485"/>
                <a:gd name="T110" fmla="*/ 285 w 521"/>
                <a:gd name="T111" fmla="*/ 1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1" h="485">
                  <a:moveTo>
                    <a:pt x="507" y="21"/>
                  </a:moveTo>
                  <a:cubicBezTo>
                    <a:pt x="492" y="3"/>
                    <a:pt x="465" y="0"/>
                    <a:pt x="446" y="15"/>
                  </a:cubicBezTo>
                  <a:cubicBezTo>
                    <a:pt x="445" y="16"/>
                    <a:pt x="444" y="17"/>
                    <a:pt x="443" y="18"/>
                  </a:cubicBezTo>
                  <a:cubicBezTo>
                    <a:pt x="397" y="61"/>
                    <a:pt x="397" y="61"/>
                    <a:pt x="397" y="61"/>
                  </a:cubicBezTo>
                  <a:cubicBezTo>
                    <a:pt x="382" y="48"/>
                    <a:pt x="366" y="37"/>
                    <a:pt x="349" y="29"/>
                  </a:cubicBezTo>
                  <a:cubicBezTo>
                    <a:pt x="326" y="18"/>
                    <a:pt x="300" y="14"/>
                    <a:pt x="275" y="17"/>
                  </a:cubicBezTo>
                  <a:cubicBezTo>
                    <a:pt x="253" y="20"/>
                    <a:pt x="232" y="29"/>
                    <a:pt x="215" y="44"/>
                  </a:cubicBezTo>
                  <a:cubicBezTo>
                    <a:pt x="198" y="59"/>
                    <a:pt x="186" y="79"/>
                    <a:pt x="183" y="101"/>
                  </a:cubicBezTo>
                  <a:cubicBezTo>
                    <a:pt x="180" y="125"/>
                    <a:pt x="182" y="149"/>
                    <a:pt x="190" y="171"/>
                  </a:cubicBezTo>
                  <a:cubicBezTo>
                    <a:pt x="197" y="189"/>
                    <a:pt x="204" y="207"/>
                    <a:pt x="213" y="225"/>
                  </a:cubicBezTo>
                  <a:cubicBezTo>
                    <a:pt x="127" y="302"/>
                    <a:pt x="127" y="302"/>
                    <a:pt x="127" y="302"/>
                  </a:cubicBezTo>
                  <a:cubicBezTo>
                    <a:pt x="126" y="299"/>
                    <a:pt x="125" y="296"/>
                    <a:pt x="124" y="293"/>
                  </a:cubicBezTo>
                  <a:cubicBezTo>
                    <a:pt x="121" y="272"/>
                    <a:pt x="123" y="251"/>
                    <a:pt x="130" y="232"/>
                  </a:cubicBezTo>
                  <a:cubicBezTo>
                    <a:pt x="134" y="222"/>
                    <a:pt x="136" y="213"/>
                    <a:pt x="136" y="203"/>
                  </a:cubicBezTo>
                  <a:cubicBezTo>
                    <a:pt x="136" y="193"/>
                    <a:pt x="132" y="184"/>
                    <a:pt x="125" y="177"/>
                  </a:cubicBezTo>
                  <a:cubicBezTo>
                    <a:pt x="118" y="168"/>
                    <a:pt x="106" y="162"/>
                    <a:pt x="94" y="161"/>
                  </a:cubicBezTo>
                  <a:cubicBezTo>
                    <a:pt x="82" y="161"/>
                    <a:pt x="71" y="165"/>
                    <a:pt x="62" y="173"/>
                  </a:cubicBezTo>
                  <a:cubicBezTo>
                    <a:pt x="48" y="186"/>
                    <a:pt x="38" y="204"/>
                    <a:pt x="35" y="224"/>
                  </a:cubicBezTo>
                  <a:cubicBezTo>
                    <a:pt x="31" y="250"/>
                    <a:pt x="33" y="276"/>
                    <a:pt x="43" y="300"/>
                  </a:cubicBezTo>
                  <a:cubicBezTo>
                    <a:pt x="49" y="319"/>
                    <a:pt x="58" y="336"/>
                    <a:pt x="69" y="352"/>
                  </a:cubicBezTo>
                  <a:cubicBezTo>
                    <a:pt x="19" y="395"/>
                    <a:pt x="19" y="395"/>
                    <a:pt x="19" y="395"/>
                  </a:cubicBezTo>
                  <a:cubicBezTo>
                    <a:pt x="2" y="411"/>
                    <a:pt x="0" y="438"/>
                    <a:pt x="16" y="456"/>
                  </a:cubicBezTo>
                  <a:cubicBezTo>
                    <a:pt x="24" y="465"/>
                    <a:pt x="36" y="470"/>
                    <a:pt x="48" y="470"/>
                  </a:cubicBezTo>
                  <a:cubicBezTo>
                    <a:pt x="47" y="472"/>
                    <a:pt x="47" y="472"/>
                    <a:pt x="47" y="472"/>
                  </a:cubicBezTo>
                  <a:cubicBezTo>
                    <a:pt x="58" y="472"/>
                    <a:pt x="68" y="468"/>
                    <a:pt x="76" y="461"/>
                  </a:cubicBezTo>
                  <a:cubicBezTo>
                    <a:pt x="125" y="418"/>
                    <a:pt x="125" y="418"/>
                    <a:pt x="125" y="418"/>
                  </a:cubicBezTo>
                  <a:cubicBezTo>
                    <a:pt x="141" y="433"/>
                    <a:pt x="159" y="446"/>
                    <a:pt x="179" y="456"/>
                  </a:cubicBezTo>
                  <a:cubicBezTo>
                    <a:pt x="228" y="485"/>
                    <a:pt x="291" y="477"/>
                    <a:pt x="332" y="437"/>
                  </a:cubicBezTo>
                  <a:cubicBezTo>
                    <a:pt x="346" y="425"/>
                    <a:pt x="356" y="408"/>
                    <a:pt x="361" y="389"/>
                  </a:cubicBezTo>
                  <a:cubicBezTo>
                    <a:pt x="365" y="368"/>
                    <a:pt x="364" y="346"/>
                    <a:pt x="358" y="325"/>
                  </a:cubicBezTo>
                  <a:cubicBezTo>
                    <a:pt x="351" y="297"/>
                    <a:pt x="339" y="269"/>
                    <a:pt x="325" y="243"/>
                  </a:cubicBezTo>
                  <a:cubicBezTo>
                    <a:pt x="325" y="241"/>
                    <a:pt x="325" y="241"/>
                    <a:pt x="325" y="241"/>
                  </a:cubicBezTo>
                  <a:cubicBezTo>
                    <a:pt x="396" y="176"/>
                    <a:pt x="396" y="176"/>
                    <a:pt x="396" y="176"/>
                  </a:cubicBezTo>
                  <a:cubicBezTo>
                    <a:pt x="398" y="188"/>
                    <a:pt x="398" y="200"/>
                    <a:pt x="396" y="212"/>
                  </a:cubicBezTo>
                  <a:cubicBezTo>
                    <a:pt x="394" y="225"/>
                    <a:pt x="393" y="238"/>
                    <a:pt x="393" y="251"/>
                  </a:cubicBezTo>
                  <a:cubicBezTo>
                    <a:pt x="393" y="262"/>
                    <a:pt x="398" y="272"/>
                    <a:pt x="405" y="279"/>
                  </a:cubicBezTo>
                  <a:cubicBezTo>
                    <a:pt x="413" y="290"/>
                    <a:pt x="425" y="296"/>
                    <a:pt x="438" y="298"/>
                  </a:cubicBezTo>
                  <a:cubicBezTo>
                    <a:pt x="450" y="299"/>
                    <a:pt x="461" y="295"/>
                    <a:pt x="469" y="287"/>
                  </a:cubicBezTo>
                  <a:cubicBezTo>
                    <a:pt x="479" y="278"/>
                    <a:pt x="485" y="267"/>
                    <a:pt x="488" y="255"/>
                  </a:cubicBezTo>
                  <a:cubicBezTo>
                    <a:pt x="491" y="239"/>
                    <a:pt x="491" y="223"/>
                    <a:pt x="488" y="207"/>
                  </a:cubicBezTo>
                  <a:cubicBezTo>
                    <a:pt x="484" y="187"/>
                    <a:pt x="477" y="167"/>
                    <a:pt x="468" y="149"/>
                  </a:cubicBezTo>
                  <a:cubicBezTo>
                    <a:pt x="463" y="141"/>
                    <a:pt x="458" y="133"/>
                    <a:pt x="453" y="125"/>
                  </a:cubicBezTo>
                  <a:cubicBezTo>
                    <a:pt x="500" y="82"/>
                    <a:pt x="500" y="82"/>
                    <a:pt x="500" y="82"/>
                  </a:cubicBezTo>
                  <a:cubicBezTo>
                    <a:pt x="518" y="67"/>
                    <a:pt x="521" y="40"/>
                    <a:pt x="507" y="21"/>
                  </a:cubicBezTo>
                  <a:close/>
                  <a:moveTo>
                    <a:pt x="242" y="371"/>
                  </a:moveTo>
                  <a:cubicBezTo>
                    <a:pt x="231" y="380"/>
                    <a:pt x="216" y="382"/>
                    <a:pt x="203" y="378"/>
                  </a:cubicBezTo>
                  <a:cubicBezTo>
                    <a:pt x="195" y="376"/>
                    <a:pt x="186" y="372"/>
                    <a:pt x="179" y="367"/>
                  </a:cubicBezTo>
                  <a:cubicBezTo>
                    <a:pt x="252" y="304"/>
                    <a:pt x="252" y="304"/>
                    <a:pt x="252" y="304"/>
                  </a:cubicBezTo>
                  <a:cubicBezTo>
                    <a:pt x="255" y="312"/>
                    <a:pt x="257" y="320"/>
                    <a:pt x="259" y="328"/>
                  </a:cubicBezTo>
                  <a:cubicBezTo>
                    <a:pt x="262" y="345"/>
                    <a:pt x="255" y="361"/>
                    <a:pt x="242" y="371"/>
                  </a:cubicBezTo>
                  <a:close/>
                  <a:moveTo>
                    <a:pt x="285" y="161"/>
                  </a:moveTo>
                  <a:cubicBezTo>
                    <a:pt x="283" y="154"/>
                    <a:pt x="282" y="147"/>
                    <a:pt x="281" y="140"/>
                  </a:cubicBezTo>
                  <a:cubicBezTo>
                    <a:pt x="279" y="129"/>
                    <a:pt x="283" y="117"/>
                    <a:pt x="292" y="109"/>
                  </a:cubicBezTo>
                  <a:cubicBezTo>
                    <a:pt x="302" y="100"/>
                    <a:pt x="316" y="98"/>
                    <a:pt x="329" y="102"/>
                  </a:cubicBezTo>
                  <a:cubicBezTo>
                    <a:pt x="333" y="104"/>
                    <a:pt x="337" y="106"/>
                    <a:pt x="341" y="108"/>
                  </a:cubicBezTo>
                  <a:lnTo>
                    <a:pt x="285"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mj-lt"/>
              </a:endParaRPr>
            </a:p>
          </p:txBody>
        </p:sp>
      </p:grpSp>
      <p:grpSp>
        <p:nvGrpSpPr>
          <p:cNvPr id="103" name="Group 85">
            <a:extLst>
              <a:ext uri="{FF2B5EF4-FFF2-40B4-BE49-F238E27FC236}">
                <a16:creationId xmlns="" xmlns:a16="http://schemas.microsoft.com/office/drawing/2014/main" id="{7E4047D3-62B2-4644-9878-586EC073A46C}"/>
              </a:ext>
            </a:extLst>
          </p:cNvPr>
          <p:cNvGrpSpPr/>
          <p:nvPr/>
        </p:nvGrpSpPr>
        <p:grpSpPr>
          <a:xfrm>
            <a:off x="5058042" y="4362884"/>
            <a:ext cx="2110330" cy="638636"/>
            <a:chOff x="2551705" y="4283314"/>
            <a:chExt cx="2357003" cy="851516"/>
          </a:xfrm>
        </p:grpSpPr>
        <p:sp>
          <p:nvSpPr>
            <p:cNvPr id="104" name="TextBox 103">
              <a:extLst>
                <a:ext uri="{FF2B5EF4-FFF2-40B4-BE49-F238E27FC236}">
                  <a16:creationId xmlns="" xmlns:a16="http://schemas.microsoft.com/office/drawing/2014/main" id="{754B2DC7-7F4E-4412-AC03-A1922655ABBE}"/>
                </a:ext>
              </a:extLst>
            </p:cNvPr>
            <p:cNvSpPr txBox="1"/>
            <p:nvPr/>
          </p:nvSpPr>
          <p:spPr>
            <a:xfrm>
              <a:off x="2551706" y="4560313"/>
              <a:ext cx="2357002" cy="574517"/>
            </a:xfrm>
            <a:prstGeom prst="rect">
              <a:avLst/>
            </a:prstGeom>
            <a:noFill/>
          </p:spPr>
          <p:txBody>
            <a:bodyPr wrap="square" rtlCol="0">
              <a:spAutoFit/>
            </a:bodyPr>
            <a:lstStyle/>
            <a:p>
              <a:r>
                <a:rPr lang="es-ES_tradnl" sz="1100" dirty="0">
                  <a:latin typeface="+mj-lt"/>
                  <a:ea typeface="Arial" charset="0"/>
                  <a:cs typeface="Arial" charset="0"/>
                </a:rPr>
                <a:t>Infraestructura básica financiera y tecnológica.</a:t>
              </a:r>
              <a:endParaRPr lang="es-ES_tradnl" sz="1100" kern="0" dirty="0">
                <a:solidFill>
                  <a:schemeClr val="tx1">
                    <a:lumMod val="50000"/>
                    <a:lumOff val="50000"/>
                  </a:schemeClr>
                </a:solidFill>
                <a:latin typeface="+mj-lt"/>
                <a:ea typeface="Arial" charset="0"/>
                <a:cs typeface="Arial" charset="0"/>
              </a:endParaRPr>
            </a:p>
          </p:txBody>
        </p:sp>
        <p:sp>
          <p:nvSpPr>
            <p:cNvPr id="105" name="TextBox 104">
              <a:extLst>
                <a:ext uri="{FF2B5EF4-FFF2-40B4-BE49-F238E27FC236}">
                  <a16:creationId xmlns="" xmlns:a16="http://schemas.microsoft.com/office/drawing/2014/main" id="{5F90EE50-7861-4216-8599-727E66B4FEC2}"/>
                </a:ext>
              </a:extLst>
            </p:cNvPr>
            <p:cNvSpPr txBox="1"/>
            <p:nvPr/>
          </p:nvSpPr>
          <p:spPr>
            <a:xfrm>
              <a:off x="2551705" y="4283314"/>
              <a:ext cx="2336966" cy="451406"/>
            </a:xfrm>
            <a:prstGeom prst="rect">
              <a:avLst/>
            </a:prstGeom>
            <a:noFill/>
          </p:spPr>
          <p:txBody>
            <a:bodyPr wrap="square" rtlCol="0">
              <a:spAutoFit/>
            </a:bodyPr>
            <a:lstStyle/>
            <a:p>
              <a:r>
                <a:rPr lang="es-CO" altLang="ko-KR" sz="1600" b="1" dirty="0">
                  <a:solidFill>
                    <a:schemeClr val="tx2"/>
                  </a:solidFill>
                  <a:latin typeface="+mj-lt"/>
                  <a:ea typeface="Arial" charset="0"/>
                  <a:cs typeface="Arial" charset="0"/>
                </a:rPr>
                <a:t>Infraestructura</a:t>
              </a:r>
              <a:r>
                <a:rPr lang="en-US" altLang="ko-KR" sz="1600" b="1" dirty="0">
                  <a:solidFill>
                    <a:schemeClr val="tx2"/>
                  </a:solidFill>
                  <a:latin typeface="+mj-lt"/>
                  <a:ea typeface="Arial" charset="0"/>
                  <a:cs typeface="Arial" charset="0"/>
                </a:rPr>
                <a:t> </a:t>
              </a:r>
              <a:endParaRPr lang="ko-KR" altLang="en-US" sz="1600" b="1" dirty="0">
                <a:solidFill>
                  <a:schemeClr val="tx2"/>
                </a:solidFill>
                <a:latin typeface="+mj-lt"/>
                <a:ea typeface="Arial" charset="0"/>
                <a:cs typeface="Arial" charset="0"/>
              </a:endParaRPr>
            </a:p>
          </p:txBody>
        </p:sp>
      </p:grpSp>
      <p:sp>
        <p:nvSpPr>
          <p:cNvPr id="106" name="Rectangle 16"/>
          <p:cNvSpPr/>
          <p:nvPr/>
        </p:nvSpPr>
        <p:spPr>
          <a:xfrm rot="18900000" flipH="1">
            <a:off x="3058530" y="2517885"/>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107" name="Oval 21"/>
          <p:cNvSpPr>
            <a:spLocks noChangeAspect="1"/>
          </p:cNvSpPr>
          <p:nvPr/>
        </p:nvSpPr>
        <p:spPr>
          <a:xfrm>
            <a:off x="4488236" y="4176840"/>
            <a:ext cx="316369" cy="31901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mj-lt"/>
            </a:endParaRPr>
          </a:p>
        </p:txBody>
      </p:sp>
      <p:grpSp>
        <p:nvGrpSpPr>
          <p:cNvPr id="110" name="Group 27">
            <a:extLst>
              <a:ext uri="{FF2B5EF4-FFF2-40B4-BE49-F238E27FC236}">
                <a16:creationId xmlns="" xmlns:a16="http://schemas.microsoft.com/office/drawing/2014/main" id="{5C2A7B09-B05C-4467-B985-607896A87094}"/>
              </a:ext>
            </a:extLst>
          </p:cNvPr>
          <p:cNvGrpSpPr/>
          <p:nvPr/>
        </p:nvGrpSpPr>
        <p:grpSpPr>
          <a:xfrm rot="8179579">
            <a:off x="5299696" y="3287563"/>
            <a:ext cx="734287" cy="798264"/>
            <a:chOff x="5093002" y="2426934"/>
            <a:chExt cx="2232248" cy="2426738"/>
          </a:xfrm>
          <a:solidFill>
            <a:schemeClr val="accent4"/>
          </a:solidFill>
        </p:grpSpPr>
        <p:sp>
          <p:nvSpPr>
            <p:cNvPr id="111" name="Oval 1">
              <a:extLst>
                <a:ext uri="{FF2B5EF4-FFF2-40B4-BE49-F238E27FC236}">
                  <a16:creationId xmlns="" xmlns:a16="http://schemas.microsoft.com/office/drawing/2014/main" id="{73824E67-C543-4B14-A885-963EF45E6474}"/>
                </a:ext>
              </a:extLst>
            </p:cNvPr>
            <p:cNvSpPr/>
            <p:nvPr/>
          </p:nvSpPr>
          <p:spPr>
            <a:xfrm flipH="1">
              <a:off x="5625822" y="4659217"/>
              <a:ext cx="1166608" cy="194455"/>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j-lt"/>
              </a:endParaRPr>
            </a:p>
          </p:txBody>
        </p:sp>
        <p:sp>
          <p:nvSpPr>
            <p:cNvPr id="112" name="Block Arc 29">
              <a:extLst>
                <a:ext uri="{FF2B5EF4-FFF2-40B4-BE49-F238E27FC236}">
                  <a16:creationId xmlns="" xmlns:a16="http://schemas.microsoft.com/office/drawing/2014/main" id="{56DFD240-8303-4435-9C11-20B68711B7A3}"/>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latin typeface="+mj-lt"/>
              </a:endParaRPr>
            </a:p>
          </p:txBody>
        </p:sp>
      </p:grpSp>
      <p:grpSp>
        <p:nvGrpSpPr>
          <p:cNvPr id="114" name="Group 88">
            <a:extLst>
              <a:ext uri="{FF2B5EF4-FFF2-40B4-BE49-F238E27FC236}">
                <a16:creationId xmlns="" xmlns:a16="http://schemas.microsoft.com/office/drawing/2014/main" id="{4A4B9C8D-8F86-4C3E-87B9-CF29E47076CF}"/>
              </a:ext>
            </a:extLst>
          </p:cNvPr>
          <p:cNvGrpSpPr/>
          <p:nvPr/>
        </p:nvGrpSpPr>
        <p:grpSpPr>
          <a:xfrm>
            <a:off x="6154101" y="3244944"/>
            <a:ext cx="2928484" cy="977190"/>
            <a:chOff x="2551705" y="4283314"/>
            <a:chExt cx="2888127" cy="1302921"/>
          </a:xfrm>
        </p:grpSpPr>
        <p:sp>
          <p:nvSpPr>
            <p:cNvPr id="115" name="TextBox 114">
              <a:extLst>
                <a:ext uri="{FF2B5EF4-FFF2-40B4-BE49-F238E27FC236}">
                  <a16:creationId xmlns="" xmlns:a16="http://schemas.microsoft.com/office/drawing/2014/main" id="{431C3787-0BF6-47E3-9290-C94E75A0A195}"/>
                </a:ext>
              </a:extLst>
            </p:cNvPr>
            <p:cNvSpPr txBox="1"/>
            <p:nvPr/>
          </p:nvSpPr>
          <p:spPr>
            <a:xfrm>
              <a:off x="2551705" y="4560313"/>
              <a:ext cx="2888127" cy="1025922"/>
            </a:xfrm>
            <a:prstGeom prst="rect">
              <a:avLst/>
            </a:prstGeom>
            <a:noFill/>
          </p:spPr>
          <p:txBody>
            <a:bodyPr wrap="square" rtlCol="0">
              <a:spAutoFit/>
            </a:bodyPr>
            <a:lstStyle/>
            <a:p>
              <a:r>
                <a:rPr lang="es-ES_tradnl" altLang="ko-KR" sz="1100" dirty="0">
                  <a:solidFill>
                    <a:schemeClr val="tx1">
                      <a:lumMod val="75000"/>
                      <a:lumOff val="25000"/>
                    </a:schemeClr>
                  </a:solidFill>
                  <a:latin typeface="+mj-lt"/>
                  <a:ea typeface="Arial" charset="0"/>
                  <a:cs typeface="Arial" charset="0"/>
                </a:rPr>
                <a:t>La adopción de soluciones innovadoras digitales por parte de la población requiere de confianza. Sin confianza no hay adopción de servicios financieros digitales.</a:t>
              </a:r>
            </a:p>
          </p:txBody>
        </p:sp>
        <p:sp>
          <p:nvSpPr>
            <p:cNvPr id="116" name="TextBox 115">
              <a:extLst>
                <a:ext uri="{FF2B5EF4-FFF2-40B4-BE49-F238E27FC236}">
                  <a16:creationId xmlns="" xmlns:a16="http://schemas.microsoft.com/office/drawing/2014/main" id="{EF67E286-E90D-444E-8C38-D66CEC72D493}"/>
                </a:ext>
              </a:extLst>
            </p:cNvPr>
            <p:cNvSpPr txBox="1"/>
            <p:nvPr/>
          </p:nvSpPr>
          <p:spPr>
            <a:xfrm>
              <a:off x="2551705" y="4283314"/>
              <a:ext cx="2336966" cy="451406"/>
            </a:xfrm>
            <a:prstGeom prst="rect">
              <a:avLst/>
            </a:prstGeom>
            <a:noFill/>
          </p:spPr>
          <p:txBody>
            <a:bodyPr wrap="square" rtlCol="0">
              <a:spAutoFit/>
            </a:bodyPr>
            <a:lstStyle/>
            <a:p>
              <a:r>
                <a:rPr lang="es-CO" altLang="ko-KR" sz="1600" b="1" dirty="0">
                  <a:solidFill>
                    <a:schemeClr val="accent4"/>
                  </a:solidFill>
                  <a:latin typeface="+mj-lt"/>
                  <a:ea typeface="Arial" charset="0"/>
                  <a:cs typeface="Arial" charset="0"/>
                </a:rPr>
                <a:t>Confianza</a:t>
              </a:r>
            </a:p>
          </p:txBody>
        </p:sp>
      </p:grpSp>
      <p:sp>
        <p:nvSpPr>
          <p:cNvPr id="117" name="Block Arc 25">
            <a:extLst>
              <a:ext uri="{FF2B5EF4-FFF2-40B4-BE49-F238E27FC236}">
                <a16:creationId xmlns="" xmlns:a16="http://schemas.microsoft.com/office/drawing/2014/main" id="{BBBBE849-E72D-4402-9CC6-A873C11374F6}"/>
              </a:ext>
            </a:extLst>
          </p:cNvPr>
          <p:cNvSpPr>
            <a:spLocks noChangeAspect="1"/>
          </p:cNvSpPr>
          <p:nvPr/>
        </p:nvSpPr>
        <p:spPr>
          <a:xfrm>
            <a:off x="5544429" y="3505249"/>
            <a:ext cx="212834" cy="307482"/>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latin typeface="+mj-lt"/>
            </a:endParaRPr>
          </a:p>
        </p:txBody>
      </p:sp>
      <p:grpSp>
        <p:nvGrpSpPr>
          <p:cNvPr id="118" name="Group 117"/>
          <p:cNvGrpSpPr/>
          <p:nvPr/>
        </p:nvGrpSpPr>
        <p:grpSpPr>
          <a:xfrm>
            <a:off x="5866716" y="2594238"/>
            <a:ext cx="254111" cy="247763"/>
            <a:chOff x="4276725" y="4691063"/>
            <a:chExt cx="347663" cy="349250"/>
          </a:xfrm>
          <a:solidFill>
            <a:schemeClr val="accent2"/>
          </a:solidFill>
        </p:grpSpPr>
        <p:sp>
          <p:nvSpPr>
            <p:cNvPr id="119" name="Freeform 56"/>
            <p:cNvSpPr>
              <a:spLocks noEditPoints="1"/>
            </p:cNvSpPr>
            <p:nvPr/>
          </p:nvSpPr>
          <p:spPr bwMode="auto">
            <a:xfrm>
              <a:off x="4340225" y="4691063"/>
              <a:ext cx="284163" cy="161925"/>
            </a:xfrm>
            <a:custGeom>
              <a:avLst/>
              <a:gdLst>
                <a:gd name="T0" fmla="*/ 2252 w 2690"/>
                <a:gd name="T1" fmla="*/ 1266 h 1529"/>
                <a:gd name="T2" fmla="*/ 2362 w 2690"/>
                <a:gd name="T3" fmla="*/ 1202 h 1529"/>
                <a:gd name="T4" fmla="*/ 2182 w 2690"/>
                <a:gd name="T5" fmla="*/ 848 h 1529"/>
                <a:gd name="T6" fmla="*/ 2007 w 2690"/>
                <a:gd name="T7" fmla="*/ 1266 h 1529"/>
                <a:gd name="T8" fmla="*/ 2210 w 2690"/>
                <a:gd name="T9" fmla="*/ 889 h 1529"/>
                <a:gd name="T10" fmla="*/ 1945 w 2690"/>
                <a:gd name="T11" fmla="*/ 591 h 1529"/>
                <a:gd name="T12" fmla="*/ 1661 w 2690"/>
                <a:gd name="T13" fmla="*/ 1266 h 1529"/>
                <a:gd name="T14" fmla="*/ 1986 w 2690"/>
                <a:gd name="T15" fmla="*/ 628 h 1529"/>
                <a:gd name="T16" fmla="*/ 1657 w 2690"/>
                <a:gd name="T17" fmla="*/ 403 h 1529"/>
                <a:gd name="T18" fmla="*/ 1210 w 2690"/>
                <a:gd name="T19" fmla="*/ 1266 h 1529"/>
                <a:gd name="T20" fmla="*/ 1782 w 2690"/>
                <a:gd name="T21" fmla="*/ 471 h 1529"/>
                <a:gd name="T22" fmla="*/ 1657 w 2690"/>
                <a:gd name="T23" fmla="*/ 403 h 1529"/>
                <a:gd name="T24" fmla="*/ 574 w 2690"/>
                <a:gd name="T25" fmla="*/ 348 h 1529"/>
                <a:gd name="T26" fmla="*/ 445 w 2690"/>
                <a:gd name="T27" fmla="*/ 403 h 1529"/>
                <a:gd name="T28" fmla="*/ 478 w 2690"/>
                <a:gd name="T29" fmla="*/ 530 h 1529"/>
                <a:gd name="T30" fmla="*/ 1318 w 2690"/>
                <a:gd name="T31" fmla="*/ 289 h 1529"/>
                <a:gd name="T32" fmla="*/ 990 w 2690"/>
                <a:gd name="T33" fmla="*/ 1045 h 1529"/>
                <a:gd name="T34" fmla="*/ 1392 w 2690"/>
                <a:gd name="T35" fmla="*/ 305 h 1529"/>
                <a:gd name="T36" fmla="*/ 1052 w 2690"/>
                <a:gd name="T37" fmla="*/ 263 h 1529"/>
                <a:gd name="T38" fmla="*/ 906 w 2690"/>
                <a:gd name="T39" fmla="*/ 271 h 1529"/>
                <a:gd name="T40" fmla="*/ 737 w 2690"/>
                <a:gd name="T41" fmla="*/ 792 h 1529"/>
                <a:gd name="T42" fmla="*/ 1052 w 2690"/>
                <a:gd name="T43" fmla="*/ 263 h 1529"/>
                <a:gd name="T44" fmla="*/ 1146 w 2690"/>
                <a:gd name="T45" fmla="*/ 2 h 1529"/>
                <a:gd name="T46" fmla="*/ 1332 w 2690"/>
                <a:gd name="T47" fmla="*/ 23 h 1529"/>
                <a:gd name="T48" fmla="*/ 1512 w 2690"/>
                <a:gd name="T49" fmla="*/ 64 h 1529"/>
                <a:gd name="T50" fmla="*/ 1687 w 2690"/>
                <a:gd name="T51" fmla="*/ 126 h 1529"/>
                <a:gd name="T52" fmla="*/ 1853 w 2690"/>
                <a:gd name="T53" fmla="*/ 206 h 1529"/>
                <a:gd name="T54" fmla="*/ 2009 w 2690"/>
                <a:gd name="T55" fmla="*/ 304 h 1529"/>
                <a:gd name="T56" fmla="*/ 2155 w 2690"/>
                <a:gd name="T57" fmla="*/ 421 h 1529"/>
                <a:gd name="T58" fmla="*/ 2286 w 2690"/>
                <a:gd name="T59" fmla="*/ 554 h 1529"/>
                <a:gd name="T60" fmla="*/ 2400 w 2690"/>
                <a:gd name="T61" fmla="*/ 698 h 1529"/>
                <a:gd name="T62" fmla="*/ 2498 w 2690"/>
                <a:gd name="T63" fmla="*/ 855 h 1529"/>
                <a:gd name="T64" fmla="*/ 2577 w 2690"/>
                <a:gd name="T65" fmla="*/ 1023 h 1529"/>
                <a:gd name="T66" fmla="*/ 2637 w 2690"/>
                <a:gd name="T67" fmla="*/ 1197 h 1529"/>
                <a:gd name="T68" fmla="*/ 2677 w 2690"/>
                <a:gd name="T69" fmla="*/ 1380 h 1529"/>
                <a:gd name="T70" fmla="*/ 2689 w 2690"/>
                <a:gd name="T71" fmla="*/ 1488 h 1529"/>
                <a:gd name="T72" fmla="*/ 2677 w 2690"/>
                <a:gd name="T73" fmla="*/ 1513 h 1529"/>
                <a:gd name="T74" fmla="*/ 2653 w 2690"/>
                <a:gd name="T75" fmla="*/ 1527 h 1529"/>
                <a:gd name="T76" fmla="*/ 1123 w 2690"/>
                <a:gd name="T77" fmla="*/ 1529 h 1529"/>
                <a:gd name="T78" fmla="*/ 1097 w 2690"/>
                <a:gd name="T79" fmla="*/ 1523 h 1529"/>
                <a:gd name="T80" fmla="*/ 14 w 2690"/>
                <a:gd name="T81" fmla="*/ 440 h 1529"/>
                <a:gd name="T82" fmla="*/ 1 w 2690"/>
                <a:gd name="T83" fmla="*/ 416 h 1529"/>
                <a:gd name="T84" fmla="*/ 2 w 2690"/>
                <a:gd name="T85" fmla="*/ 388 h 1529"/>
                <a:gd name="T86" fmla="*/ 18 w 2690"/>
                <a:gd name="T87" fmla="*/ 365 h 1529"/>
                <a:gd name="T88" fmla="*/ 171 w 2690"/>
                <a:gd name="T89" fmla="*/ 256 h 1529"/>
                <a:gd name="T90" fmla="*/ 333 w 2690"/>
                <a:gd name="T91" fmla="*/ 166 h 1529"/>
                <a:gd name="T92" fmla="*/ 504 w 2690"/>
                <a:gd name="T93" fmla="*/ 94 h 1529"/>
                <a:gd name="T94" fmla="*/ 682 w 2690"/>
                <a:gd name="T95" fmla="*/ 42 h 1529"/>
                <a:gd name="T96" fmla="*/ 866 w 2690"/>
                <a:gd name="T97" fmla="*/ 10 h 1529"/>
                <a:gd name="T98" fmla="*/ 1052 w 2690"/>
                <a:gd name="T99" fmla="*/ 0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0" h="1529">
                  <a:moveTo>
                    <a:pt x="2339" y="1139"/>
                  </a:moveTo>
                  <a:lnTo>
                    <a:pt x="2252" y="1266"/>
                  </a:lnTo>
                  <a:lnTo>
                    <a:pt x="2382" y="1266"/>
                  </a:lnTo>
                  <a:lnTo>
                    <a:pt x="2362" y="1202"/>
                  </a:lnTo>
                  <a:lnTo>
                    <a:pt x="2339" y="1139"/>
                  </a:lnTo>
                  <a:close/>
                  <a:moveTo>
                    <a:pt x="2182" y="848"/>
                  </a:moveTo>
                  <a:lnTo>
                    <a:pt x="1904" y="1266"/>
                  </a:lnTo>
                  <a:lnTo>
                    <a:pt x="2007" y="1266"/>
                  </a:lnTo>
                  <a:lnTo>
                    <a:pt x="2236" y="931"/>
                  </a:lnTo>
                  <a:lnTo>
                    <a:pt x="2210" y="889"/>
                  </a:lnTo>
                  <a:lnTo>
                    <a:pt x="2182" y="848"/>
                  </a:lnTo>
                  <a:close/>
                  <a:moveTo>
                    <a:pt x="1945" y="591"/>
                  </a:moveTo>
                  <a:lnTo>
                    <a:pt x="1497" y="1266"/>
                  </a:lnTo>
                  <a:lnTo>
                    <a:pt x="1661" y="1266"/>
                  </a:lnTo>
                  <a:lnTo>
                    <a:pt x="2046" y="686"/>
                  </a:lnTo>
                  <a:lnTo>
                    <a:pt x="1986" y="628"/>
                  </a:lnTo>
                  <a:lnTo>
                    <a:pt x="1945" y="591"/>
                  </a:lnTo>
                  <a:close/>
                  <a:moveTo>
                    <a:pt x="1657" y="403"/>
                  </a:moveTo>
                  <a:lnTo>
                    <a:pt x="1135" y="1190"/>
                  </a:lnTo>
                  <a:lnTo>
                    <a:pt x="1210" y="1266"/>
                  </a:lnTo>
                  <a:lnTo>
                    <a:pt x="1255" y="1266"/>
                  </a:lnTo>
                  <a:lnTo>
                    <a:pt x="1782" y="471"/>
                  </a:lnTo>
                  <a:lnTo>
                    <a:pt x="1721" y="436"/>
                  </a:lnTo>
                  <a:lnTo>
                    <a:pt x="1657" y="403"/>
                  </a:lnTo>
                  <a:close/>
                  <a:moveTo>
                    <a:pt x="615" y="334"/>
                  </a:moveTo>
                  <a:lnTo>
                    <a:pt x="574" y="348"/>
                  </a:lnTo>
                  <a:lnTo>
                    <a:pt x="509" y="374"/>
                  </a:lnTo>
                  <a:lnTo>
                    <a:pt x="445" y="403"/>
                  </a:lnTo>
                  <a:lnTo>
                    <a:pt x="382" y="436"/>
                  </a:lnTo>
                  <a:lnTo>
                    <a:pt x="478" y="530"/>
                  </a:lnTo>
                  <a:lnTo>
                    <a:pt x="615" y="334"/>
                  </a:lnTo>
                  <a:close/>
                  <a:moveTo>
                    <a:pt x="1318" y="289"/>
                  </a:moveTo>
                  <a:lnTo>
                    <a:pt x="883" y="937"/>
                  </a:lnTo>
                  <a:lnTo>
                    <a:pt x="990" y="1045"/>
                  </a:lnTo>
                  <a:lnTo>
                    <a:pt x="1466" y="326"/>
                  </a:lnTo>
                  <a:lnTo>
                    <a:pt x="1392" y="305"/>
                  </a:lnTo>
                  <a:lnTo>
                    <a:pt x="1318" y="289"/>
                  </a:lnTo>
                  <a:close/>
                  <a:moveTo>
                    <a:pt x="1052" y="263"/>
                  </a:moveTo>
                  <a:lnTo>
                    <a:pt x="979" y="265"/>
                  </a:lnTo>
                  <a:lnTo>
                    <a:pt x="906" y="271"/>
                  </a:lnTo>
                  <a:lnTo>
                    <a:pt x="622" y="676"/>
                  </a:lnTo>
                  <a:lnTo>
                    <a:pt x="737" y="792"/>
                  </a:lnTo>
                  <a:lnTo>
                    <a:pt x="1091" y="264"/>
                  </a:lnTo>
                  <a:lnTo>
                    <a:pt x="1052" y="263"/>
                  </a:lnTo>
                  <a:close/>
                  <a:moveTo>
                    <a:pt x="1052" y="0"/>
                  </a:moveTo>
                  <a:lnTo>
                    <a:pt x="1146" y="2"/>
                  </a:lnTo>
                  <a:lnTo>
                    <a:pt x="1239" y="10"/>
                  </a:lnTo>
                  <a:lnTo>
                    <a:pt x="1332" y="23"/>
                  </a:lnTo>
                  <a:lnTo>
                    <a:pt x="1423" y="41"/>
                  </a:lnTo>
                  <a:lnTo>
                    <a:pt x="1512" y="64"/>
                  </a:lnTo>
                  <a:lnTo>
                    <a:pt x="1600" y="92"/>
                  </a:lnTo>
                  <a:lnTo>
                    <a:pt x="1687" y="126"/>
                  </a:lnTo>
                  <a:lnTo>
                    <a:pt x="1771" y="164"/>
                  </a:lnTo>
                  <a:lnTo>
                    <a:pt x="1853" y="206"/>
                  </a:lnTo>
                  <a:lnTo>
                    <a:pt x="1933" y="253"/>
                  </a:lnTo>
                  <a:lnTo>
                    <a:pt x="2009" y="304"/>
                  </a:lnTo>
                  <a:lnTo>
                    <a:pt x="2084" y="361"/>
                  </a:lnTo>
                  <a:lnTo>
                    <a:pt x="2155" y="421"/>
                  </a:lnTo>
                  <a:lnTo>
                    <a:pt x="2223" y="485"/>
                  </a:lnTo>
                  <a:lnTo>
                    <a:pt x="2286" y="554"/>
                  </a:lnTo>
                  <a:lnTo>
                    <a:pt x="2345" y="625"/>
                  </a:lnTo>
                  <a:lnTo>
                    <a:pt x="2400" y="698"/>
                  </a:lnTo>
                  <a:lnTo>
                    <a:pt x="2451" y="776"/>
                  </a:lnTo>
                  <a:lnTo>
                    <a:pt x="2498" y="855"/>
                  </a:lnTo>
                  <a:lnTo>
                    <a:pt x="2540" y="937"/>
                  </a:lnTo>
                  <a:lnTo>
                    <a:pt x="2577" y="1023"/>
                  </a:lnTo>
                  <a:lnTo>
                    <a:pt x="2609" y="1109"/>
                  </a:lnTo>
                  <a:lnTo>
                    <a:pt x="2637" y="1197"/>
                  </a:lnTo>
                  <a:lnTo>
                    <a:pt x="2659" y="1288"/>
                  </a:lnTo>
                  <a:lnTo>
                    <a:pt x="2677" y="1380"/>
                  </a:lnTo>
                  <a:lnTo>
                    <a:pt x="2690" y="1474"/>
                  </a:lnTo>
                  <a:lnTo>
                    <a:pt x="2689" y="1488"/>
                  </a:lnTo>
                  <a:lnTo>
                    <a:pt x="2685" y="1501"/>
                  </a:lnTo>
                  <a:lnTo>
                    <a:pt x="2677" y="1513"/>
                  </a:lnTo>
                  <a:lnTo>
                    <a:pt x="2666" y="1522"/>
                  </a:lnTo>
                  <a:lnTo>
                    <a:pt x="2653" y="1527"/>
                  </a:lnTo>
                  <a:lnTo>
                    <a:pt x="2640" y="1529"/>
                  </a:lnTo>
                  <a:lnTo>
                    <a:pt x="1123" y="1529"/>
                  </a:lnTo>
                  <a:lnTo>
                    <a:pt x="1110" y="1528"/>
                  </a:lnTo>
                  <a:lnTo>
                    <a:pt x="1097" y="1523"/>
                  </a:lnTo>
                  <a:lnTo>
                    <a:pt x="1087" y="1515"/>
                  </a:lnTo>
                  <a:lnTo>
                    <a:pt x="14" y="440"/>
                  </a:lnTo>
                  <a:lnTo>
                    <a:pt x="6" y="429"/>
                  </a:lnTo>
                  <a:lnTo>
                    <a:pt x="1" y="416"/>
                  </a:lnTo>
                  <a:lnTo>
                    <a:pt x="0" y="402"/>
                  </a:lnTo>
                  <a:lnTo>
                    <a:pt x="2" y="388"/>
                  </a:lnTo>
                  <a:lnTo>
                    <a:pt x="9" y="375"/>
                  </a:lnTo>
                  <a:lnTo>
                    <a:pt x="18" y="365"/>
                  </a:lnTo>
                  <a:lnTo>
                    <a:pt x="93" y="308"/>
                  </a:lnTo>
                  <a:lnTo>
                    <a:pt x="171" y="256"/>
                  </a:lnTo>
                  <a:lnTo>
                    <a:pt x="250" y="208"/>
                  </a:lnTo>
                  <a:lnTo>
                    <a:pt x="333" y="166"/>
                  </a:lnTo>
                  <a:lnTo>
                    <a:pt x="417" y="128"/>
                  </a:lnTo>
                  <a:lnTo>
                    <a:pt x="504" y="94"/>
                  </a:lnTo>
                  <a:lnTo>
                    <a:pt x="592" y="65"/>
                  </a:lnTo>
                  <a:lnTo>
                    <a:pt x="682" y="42"/>
                  </a:lnTo>
                  <a:lnTo>
                    <a:pt x="773" y="24"/>
                  </a:lnTo>
                  <a:lnTo>
                    <a:pt x="866" y="10"/>
                  </a:lnTo>
                  <a:lnTo>
                    <a:pt x="958" y="3"/>
                  </a:lnTo>
                  <a:lnTo>
                    <a:pt x="105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ea typeface="Calibri Light" charset="0"/>
                <a:cs typeface="Calibri Light" charset="0"/>
              </a:endParaRPr>
            </a:p>
          </p:txBody>
        </p:sp>
        <p:sp>
          <p:nvSpPr>
            <p:cNvPr id="120" name="Freeform 57"/>
            <p:cNvSpPr>
              <a:spLocks noEditPoints="1"/>
            </p:cNvSpPr>
            <p:nvPr/>
          </p:nvSpPr>
          <p:spPr bwMode="auto">
            <a:xfrm>
              <a:off x="4276725" y="4754563"/>
              <a:ext cx="157163" cy="250825"/>
            </a:xfrm>
            <a:custGeom>
              <a:avLst/>
              <a:gdLst>
                <a:gd name="T0" fmla="*/ 403 w 1481"/>
                <a:gd name="T1" fmla="*/ 446 h 2369"/>
                <a:gd name="T2" fmla="*/ 348 w 1481"/>
                <a:gd name="T3" fmla="*/ 575 h 2369"/>
                <a:gd name="T4" fmla="*/ 301 w 1481"/>
                <a:gd name="T5" fmla="*/ 731 h 2369"/>
                <a:gd name="T6" fmla="*/ 273 w 1481"/>
                <a:gd name="T7" fmla="*/ 891 h 2369"/>
                <a:gd name="T8" fmla="*/ 263 w 1481"/>
                <a:gd name="T9" fmla="*/ 1053 h 2369"/>
                <a:gd name="T10" fmla="*/ 276 w 1481"/>
                <a:gd name="T11" fmla="*/ 1241 h 2369"/>
                <a:gd name="T12" fmla="*/ 312 w 1481"/>
                <a:gd name="T13" fmla="*/ 1423 h 2369"/>
                <a:gd name="T14" fmla="*/ 373 w 1481"/>
                <a:gd name="T15" fmla="*/ 1598 h 2369"/>
                <a:gd name="T16" fmla="*/ 448 w 1481"/>
                <a:gd name="T17" fmla="*/ 1748 h 2369"/>
                <a:gd name="T18" fmla="*/ 529 w 1481"/>
                <a:gd name="T19" fmla="*/ 1872 h 2369"/>
                <a:gd name="T20" fmla="*/ 624 w 1481"/>
                <a:gd name="T21" fmla="*/ 1988 h 2369"/>
                <a:gd name="T22" fmla="*/ 435 w 1481"/>
                <a:gd name="T23" fmla="*/ 383 h 2369"/>
                <a:gd name="T24" fmla="*/ 415 w 1481"/>
                <a:gd name="T25" fmla="*/ 1 h 2369"/>
                <a:gd name="T26" fmla="*/ 439 w 1481"/>
                <a:gd name="T27" fmla="*/ 15 h 2369"/>
                <a:gd name="T28" fmla="*/ 1475 w 1481"/>
                <a:gd name="T29" fmla="*/ 1054 h 2369"/>
                <a:gd name="T30" fmla="*/ 1481 w 1481"/>
                <a:gd name="T31" fmla="*/ 1081 h 2369"/>
                <a:gd name="T32" fmla="*/ 1474 w 1481"/>
                <a:gd name="T33" fmla="*/ 1106 h 2369"/>
                <a:gd name="T34" fmla="*/ 704 w 1481"/>
                <a:gd name="T35" fmla="*/ 2356 h 2369"/>
                <a:gd name="T36" fmla="*/ 679 w 1481"/>
                <a:gd name="T37" fmla="*/ 2368 h 2369"/>
                <a:gd name="T38" fmla="*/ 654 w 1481"/>
                <a:gd name="T39" fmla="*/ 2366 h 2369"/>
                <a:gd name="T40" fmla="*/ 564 w 1481"/>
                <a:gd name="T41" fmla="*/ 2298 h 2369"/>
                <a:gd name="T42" fmla="*/ 429 w 1481"/>
                <a:gd name="T43" fmla="*/ 2166 h 2369"/>
                <a:gd name="T44" fmla="*/ 311 w 1481"/>
                <a:gd name="T45" fmla="*/ 2020 h 2369"/>
                <a:gd name="T46" fmla="*/ 211 w 1481"/>
                <a:gd name="T47" fmla="*/ 1863 h 2369"/>
                <a:gd name="T48" fmla="*/ 128 w 1481"/>
                <a:gd name="T49" fmla="*/ 1696 h 2369"/>
                <a:gd name="T50" fmla="*/ 66 w 1481"/>
                <a:gd name="T51" fmla="*/ 1521 h 2369"/>
                <a:gd name="T52" fmla="*/ 24 w 1481"/>
                <a:gd name="T53" fmla="*/ 1338 h 2369"/>
                <a:gd name="T54" fmla="*/ 3 w 1481"/>
                <a:gd name="T55" fmla="*/ 1150 h 2369"/>
                <a:gd name="T56" fmla="*/ 3 w 1481"/>
                <a:gd name="T57" fmla="*/ 960 h 2369"/>
                <a:gd name="T58" fmla="*/ 24 w 1481"/>
                <a:gd name="T59" fmla="*/ 775 h 2369"/>
                <a:gd name="T60" fmla="*/ 66 w 1481"/>
                <a:gd name="T61" fmla="*/ 593 h 2369"/>
                <a:gd name="T62" fmla="*/ 127 w 1481"/>
                <a:gd name="T63" fmla="*/ 419 h 2369"/>
                <a:gd name="T64" fmla="*/ 209 w 1481"/>
                <a:gd name="T65" fmla="*/ 251 h 2369"/>
                <a:gd name="T66" fmla="*/ 308 w 1481"/>
                <a:gd name="T67" fmla="*/ 93 h 2369"/>
                <a:gd name="T68" fmla="*/ 374 w 1481"/>
                <a:gd name="T69" fmla="*/ 9 h 2369"/>
                <a:gd name="T70" fmla="*/ 401 w 1481"/>
                <a:gd name="T71" fmla="*/ 0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1" h="2369">
                  <a:moveTo>
                    <a:pt x="435" y="383"/>
                  </a:moveTo>
                  <a:lnTo>
                    <a:pt x="403" y="446"/>
                  </a:lnTo>
                  <a:lnTo>
                    <a:pt x="373" y="510"/>
                  </a:lnTo>
                  <a:lnTo>
                    <a:pt x="348" y="575"/>
                  </a:lnTo>
                  <a:lnTo>
                    <a:pt x="322" y="653"/>
                  </a:lnTo>
                  <a:lnTo>
                    <a:pt x="301" y="731"/>
                  </a:lnTo>
                  <a:lnTo>
                    <a:pt x="284" y="810"/>
                  </a:lnTo>
                  <a:lnTo>
                    <a:pt x="273" y="891"/>
                  </a:lnTo>
                  <a:lnTo>
                    <a:pt x="266" y="972"/>
                  </a:lnTo>
                  <a:lnTo>
                    <a:pt x="263" y="1053"/>
                  </a:lnTo>
                  <a:lnTo>
                    <a:pt x="266" y="1148"/>
                  </a:lnTo>
                  <a:lnTo>
                    <a:pt x="276" y="1241"/>
                  </a:lnTo>
                  <a:lnTo>
                    <a:pt x="291" y="1333"/>
                  </a:lnTo>
                  <a:lnTo>
                    <a:pt x="312" y="1423"/>
                  </a:lnTo>
                  <a:lnTo>
                    <a:pt x="340" y="1512"/>
                  </a:lnTo>
                  <a:lnTo>
                    <a:pt x="373" y="1598"/>
                  </a:lnTo>
                  <a:lnTo>
                    <a:pt x="413" y="1683"/>
                  </a:lnTo>
                  <a:lnTo>
                    <a:pt x="448" y="1748"/>
                  </a:lnTo>
                  <a:lnTo>
                    <a:pt x="487" y="1811"/>
                  </a:lnTo>
                  <a:lnTo>
                    <a:pt x="529" y="1872"/>
                  </a:lnTo>
                  <a:lnTo>
                    <a:pt x="574" y="1931"/>
                  </a:lnTo>
                  <a:lnTo>
                    <a:pt x="624" y="1988"/>
                  </a:lnTo>
                  <a:lnTo>
                    <a:pt x="1162" y="1111"/>
                  </a:lnTo>
                  <a:lnTo>
                    <a:pt x="435" y="383"/>
                  </a:lnTo>
                  <a:close/>
                  <a:moveTo>
                    <a:pt x="401" y="0"/>
                  </a:moveTo>
                  <a:lnTo>
                    <a:pt x="415" y="1"/>
                  </a:lnTo>
                  <a:lnTo>
                    <a:pt x="428" y="6"/>
                  </a:lnTo>
                  <a:lnTo>
                    <a:pt x="439" y="15"/>
                  </a:lnTo>
                  <a:lnTo>
                    <a:pt x="1466" y="1043"/>
                  </a:lnTo>
                  <a:lnTo>
                    <a:pt x="1475" y="1054"/>
                  </a:lnTo>
                  <a:lnTo>
                    <a:pt x="1480" y="1067"/>
                  </a:lnTo>
                  <a:lnTo>
                    <a:pt x="1481" y="1081"/>
                  </a:lnTo>
                  <a:lnTo>
                    <a:pt x="1479" y="1094"/>
                  </a:lnTo>
                  <a:lnTo>
                    <a:pt x="1474" y="1106"/>
                  </a:lnTo>
                  <a:lnTo>
                    <a:pt x="713" y="2345"/>
                  </a:lnTo>
                  <a:lnTo>
                    <a:pt x="704" y="2356"/>
                  </a:lnTo>
                  <a:lnTo>
                    <a:pt x="692" y="2364"/>
                  </a:lnTo>
                  <a:lnTo>
                    <a:pt x="679" y="2368"/>
                  </a:lnTo>
                  <a:lnTo>
                    <a:pt x="670" y="2369"/>
                  </a:lnTo>
                  <a:lnTo>
                    <a:pt x="654" y="2366"/>
                  </a:lnTo>
                  <a:lnTo>
                    <a:pt x="639" y="2359"/>
                  </a:lnTo>
                  <a:lnTo>
                    <a:pt x="564" y="2298"/>
                  </a:lnTo>
                  <a:lnTo>
                    <a:pt x="494" y="2234"/>
                  </a:lnTo>
                  <a:lnTo>
                    <a:pt x="429" y="2166"/>
                  </a:lnTo>
                  <a:lnTo>
                    <a:pt x="368" y="2094"/>
                  </a:lnTo>
                  <a:lnTo>
                    <a:pt x="311" y="2020"/>
                  </a:lnTo>
                  <a:lnTo>
                    <a:pt x="259" y="1944"/>
                  </a:lnTo>
                  <a:lnTo>
                    <a:pt x="211" y="1863"/>
                  </a:lnTo>
                  <a:lnTo>
                    <a:pt x="167" y="1781"/>
                  </a:lnTo>
                  <a:lnTo>
                    <a:pt x="128" y="1696"/>
                  </a:lnTo>
                  <a:lnTo>
                    <a:pt x="95" y="1610"/>
                  </a:lnTo>
                  <a:lnTo>
                    <a:pt x="66" y="1521"/>
                  </a:lnTo>
                  <a:lnTo>
                    <a:pt x="43" y="1430"/>
                  </a:lnTo>
                  <a:lnTo>
                    <a:pt x="24" y="1338"/>
                  </a:lnTo>
                  <a:lnTo>
                    <a:pt x="11" y="1244"/>
                  </a:lnTo>
                  <a:lnTo>
                    <a:pt x="3" y="1150"/>
                  </a:lnTo>
                  <a:lnTo>
                    <a:pt x="0" y="1053"/>
                  </a:lnTo>
                  <a:lnTo>
                    <a:pt x="3" y="960"/>
                  </a:lnTo>
                  <a:lnTo>
                    <a:pt x="11" y="867"/>
                  </a:lnTo>
                  <a:lnTo>
                    <a:pt x="24" y="775"/>
                  </a:lnTo>
                  <a:lnTo>
                    <a:pt x="42" y="684"/>
                  </a:lnTo>
                  <a:lnTo>
                    <a:pt x="66" y="593"/>
                  </a:lnTo>
                  <a:lnTo>
                    <a:pt x="94" y="505"/>
                  </a:lnTo>
                  <a:lnTo>
                    <a:pt x="127" y="419"/>
                  </a:lnTo>
                  <a:lnTo>
                    <a:pt x="165" y="333"/>
                  </a:lnTo>
                  <a:lnTo>
                    <a:pt x="209" y="251"/>
                  </a:lnTo>
                  <a:lnTo>
                    <a:pt x="256" y="170"/>
                  </a:lnTo>
                  <a:lnTo>
                    <a:pt x="308" y="93"/>
                  </a:lnTo>
                  <a:lnTo>
                    <a:pt x="364" y="19"/>
                  </a:lnTo>
                  <a:lnTo>
                    <a:pt x="374" y="9"/>
                  </a:lnTo>
                  <a:lnTo>
                    <a:pt x="387" y="3"/>
                  </a:lnTo>
                  <a:lnTo>
                    <a:pt x="40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ea typeface="Calibri Light" charset="0"/>
                <a:cs typeface="Calibri Light" charset="0"/>
              </a:endParaRPr>
            </a:p>
          </p:txBody>
        </p:sp>
        <p:sp>
          <p:nvSpPr>
            <p:cNvPr id="121" name="Freeform 58"/>
            <p:cNvSpPr>
              <a:spLocks/>
            </p:cNvSpPr>
            <p:nvPr/>
          </p:nvSpPr>
          <p:spPr bwMode="auto">
            <a:xfrm>
              <a:off x="4373563" y="4878388"/>
              <a:ext cx="250825" cy="161925"/>
            </a:xfrm>
            <a:custGeom>
              <a:avLst/>
              <a:gdLst>
                <a:gd name="T0" fmla="*/ 832 w 2375"/>
                <a:gd name="T1" fmla="*/ 0 h 1530"/>
                <a:gd name="T2" fmla="*/ 2325 w 2375"/>
                <a:gd name="T3" fmla="*/ 0 h 1530"/>
                <a:gd name="T4" fmla="*/ 2338 w 2375"/>
                <a:gd name="T5" fmla="*/ 2 h 1530"/>
                <a:gd name="T6" fmla="*/ 2351 w 2375"/>
                <a:gd name="T7" fmla="*/ 8 h 1530"/>
                <a:gd name="T8" fmla="*/ 2362 w 2375"/>
                <a:gd name="T9" fmla="*/ 17 h 1530"/>
                <a:gd name="T10" fmla="*/ 2370 w 2375"/>
                <a:gd name="T11" fmla="*/ 29 h 1530"/>
                <a:gd name="T12" fmla="*/ 2374 w 2375"/>
                <a:gd name="T13" fmla="*/ 42 h 1530"/>
                <a:gd name="T14" fmla="*/ 2375 w 2375"/>
                <a:gd name="T15" fmla="*/ 56 h 1530"/>
                <a:gd name="T16" fmla="*/ 2362 w 2375"/>
                <a:gd name="T17" fmla="*/ 150 h 1530"/>
                <a:gd name="T18" fmla="*/ 2344 w 2375"/>
                <a:gd name="T19" fmla="*/ 242 h 1530"/>
                <a:gd name="T20" fmla="*/ 2322 w 2375"/>
                <a:gd name="T21" fmla="*/ 333 h 1530"/>
                <a:gd name="T22" fmla="*/ 2294 w 2375"/>
                <a:gd name="T23" fmla="*/ 421 h 1530"/>
                <a:gd name="T24" fmla="*/ 2262 w 2375"/>
                <a:gd name="T25" fmla="*/ 507 h 1530"/>
                <a:gd name="T26" fmla="*/ 2225 w 2375"/>
                <a:gd name="T27" fmla="*/ 592 h 1530"/>
                <a:gd name="T28" fmla="*/ 2183 w 2375"/>
                <a:gd name="T29" fmla="*/ 674 h 1530"/>
                <a:gd name="T30" fmla="*/ 2136 w 2375"/>
                <a:gd name="T31" fmla="*/ 754 h 1530"/>
                <a:gd name="T32" fmla="*/ 2085 w 2375"/>
                <a:gd name="T33" fmla="*/ 831 h 1530"/>
                <a:gd name="T34" fmla="*/ 2030 w 2375"/>
                <a:gd name="T35" fmla="*/ 905 h 1530"/>
                <a:gd name="T36" fmla="*/ 1971 w 2375"/>
                <a:gd name="T37" fmla="*/ 976 h 1530"/>
                <a:gd name="T38" fmla="*/ 1908 w 2375"/>
                <a:gd name="T39" fmla="*/ 1045 h 1530"/>
                <a:gd name="T40" fmla="*/ 1840 w 2375"/>
                <a:gd name="T41" fmla="*/ 1109 h 1530"/>
                <a:gd name="T42" fmla="*/ 1769 w 2375"/>
                <a:gd name="T43" fmla="*/ 1169 h 1530"/>
                <a:gd name="T44" fmla="*/ 1694 w 2375"/>
                <a:gd name="T45" fmla="*/ 1226 h 1530"/>
                <a:gd name="T46" fmla="*/ 1618 w 2375"/>
                <a:gd name="T47" fmla="*/ 1277 h 1530"/>
                <a:gd name="T48" fmla="*/ 1538 w 2375"/>
                <a:gd name="T49" fmla="*/ 1324 h 1530"/>
                <a:gd name="T50" fmla="*/ 1456 w 2375"/>
                <a:gd name="T51" fmla="*/ 1366 h 1530"/>
                <a:gd name="T52" fmla="*/ 1372 w 2375"/>
                <a:gd name="T53" fmla="*/ 1404 h 1530"/>
                <a:gd name="T54" fmla="*/ 1285 w 2375"/>
                <a:gd name="T55" fmla="*/ 1437 h 1530"/>
                <a:gd name="T56" fmla="*/ 1197 w 2375"/>
                <a:gd name="T57" fmla="*/ 1465 h 1530"/>
                <a:gd name="T58" fmla="*/ 1108 w 2375"/>
                <a:gd name="T59" fmla="*/ 1488 h 1530"/>
                <a:gd name="T60" fmla="*/ 1017 w 2375"/>
                <a:gd name="T61" fmla="*/ 1506 h 1530"/>
                <a:gd name="T62" fmla="*/ 924 w 2375"/>
                <a:gd name="T63" fmla="*/ 1519 h 1530"/>
                <a:gd name="T64" fmla="*/ 831 w 2375"/>
                <a:gd name="T65" fmla="*/ 1527 h 1530"/>
                <a:gd name="T66" fmla="*/ 737 w 2375"/>
                <a:gd name="T67" fmla="*/ 1530 h 1530"/>
                <a:gd name="T68" fmla="*/ 644 w 2375"/>
                <a:gd name="T69" fmla="*/ 1527 h 1530"/>
                <a:gd name="T70" fmla="*/ 553 w 2375"/>
                <a:gd name="T71" fmla="*/ 1520 h 1530"/>
                <a:gd name="T72" fmla="*/ 462 w 2375"/>
                <a:gd name="T73" fmla="*/ 1507 h 1530"/>
                <a:gd name="T74" fmla="*/ 373 w 2375"/>
                <a:gd name="T75" fmla="*/ 1490 h 1530"/>
                <a:gd name="T76" fmla="*/ 285 w 2375"/>
                <a:gd name="T77" fmla="*/ 1468 h 1530"/>
                <a:gd name="T78" fmla="*/ 199 w 2375"/>
                <a:gd name="T79" fmla="*/ 1440 h 1530"/>
                <a:gd name="T80" fmla="*/ 113 w 2375"/>
                <a:gd name="T81" fmla="*/ 1407 h 1530"/>
                <a:gd name="T82" fmla="*/ 29 w 2375"/>
                <a:gd name="T83" fmla="*/ 1370 h 1530"/>
                <a:gd name="T84" fmla="*/ 17 w 2375"/>
                <a:gd name="T85" fmla="*/ 1362 h 1530"/>
                <a:gd name="T86" fmla="*/ 8 w 2375"/>
                <a:gd name="T87" fmla="*/ 1352 h 1530"/>
                <a:gd name="T88" fmla="*/ 2 w 2375"/>
                <a:gd name="T89" fmla="*/ 1339 h 1530"/>
                <a:gd name="T90" fmla="*/ 0 w 2375"/>
                <a:gd name="T91" fmla="*/ 1325 h 1530"/>
                <a:gd name="T92" fmla="*/ 2 w 2375"/>
                <a:gd name="T93" fmla="*/ 1311 h 1530"/>
                <a:gd name="T94" fmla="*/ 8 w 2375"/>
                <a:gd name="T95" fmla="*/ 1298 h 1530"/>
                <a:gd name="T96" fmla="*/ 789 w 2375"/>
                <a:gd name="T97" fmla="*/ 24 h 1530"/>
                <a:gd name="T98" fmla="*/ 798 w 2375"/>
                <a:gd name="T99" fmla="*/ 14 h 1530"/>
                <a:gd name="T100" fmla="*/ 808 w 2375"/>
                <a:gd name="T101" fmla="*/ 7 h 1530"/>
                <a:gd name="T102" fmla="*/ 820 w 2375"/>
                <a:gd name="T103" fmla="*/ 2 h 1530"/>
                <a:gd name="T104" fmla="*/ 832 w 2375"/>
                <a:gd name="T105"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5" h="1530">
                  <a:moveTo>
                    <a:pt x="832" y="0"/>
                  </a:moveTo>
                  <a:lnTo>
                    <a:pt x="2325" y="0"/>
                  </a:lnTo>
                  <a:lnTo>
                    <a:pt x="2338" y="2"/>
                  </a:lnTo>
                  <a:lnTo>
                    <a:pt x="2351" y="8"/>
                  </a:lnTo>
                  <a:lnTo>
                    <a:pt x="2362" y="17"/>
                  </a:lnTo>
                  <a:lnTo>
                    <a:pt x="2370" y="29"/>
                  </a:lnTo>
                  <a:lnTo>
                    <a:pt x="2374" y="42"/>
                  </a:lnTo>
                  <a:lnTo>
                    <a:pt x="2375" y="56"/>
                  </a:lnTo>
                  <a:lnTo>
                    <a:pt x="2362" y="150"/>
                  </a:lnTo>
                  <a:lnTo>
                    <a:pt x="2344" y="242"/>
                  </a:lnTo>
                  <a:lnTo>
                    <a:pt x="2322" y="333"/>
                  </a:lnTo>
                  <a:lnTo>
                    <a:pt x="2294" y="421"/>
                  </a:lnTo>
                  <a:lnTo>
                    <a:pt x="2262" y="507"/>
                  </a:lnTo>
                  <a:lnTo>
                    <a:pt x="2225" y="592"/>
                  </a:lnTo>
                  <a:lnTo>
                    <a:pt x="2183" y="674"/>
                  </a:lnTo>
                  <a:lnTo>
                    <a:pt x="2136" y="754"/>
                  </a:lnTo>
                  <a:lnTo>
                    <a:pt x="2085" y="831"/>
                  </a:lnTo>
                  <a:lnTo>
                    <a:pt x="2030" y="905"/>
                  </a:lnTo>
                  <a:lnTo>
                    <a:pt x="1971" y="976"/>
                  </a:lnTo>
                  <a:lnTo>
                    <a:pt x="1908" y="1045"/>
                  </a:lnTo>
                  <a:lnTo>
                    <a:pt x="1840" y="1109"/>
                  </a:lnTo>
                  <a:lnTo>
                    <a:pt x="1769" y="1169"/>
                  </a:lnTo>
                  <a:lnTo>
                    <a:pt x="1694" y="1226"/>
                  </a:lnTo>
                  <a:lnTo>
                    <a:pt x="1618" y="1277"/>
                  </a:lnTo>
                  <a:lnTo>
                    <a:pt x="1538" y="1324"/>
                  </a:lnTo>
                  <a:lnTo>
                    <a:pt x="1456" y="1366"/>
                  </a:lnTo>
                  <a:lnTo>
                    <a:pt x="1372" y="1404"/>
                  </a:lnTo>
                  <a:lnTo>
                    <a:pt x="1285" y="1437"/>
                  </a:lnTo>
                  <a:lnTo>
                    <a:pt x="1197" y="1465"/>
                  </a:lnTo>
                  <a:lnTo>
                    <a:pt x="1108" y="1488"/>
                  </a:lnTo>
                  <a:lnTo>
                    <a:pt x="1017" y="1506"/>
                  </a:lnTo>
                  <a:lnTo>
                    <a:pt x="924" y="1519"/>
                  </a:lnTo>
                  <a:lnTo>
                    <a:pt x="831" y="1527"/>
                  </a:lnTo>
                  <a:lnTo>
                    <a:pt x="737" y="1530"/>
                  </a:lnTo>
                  <a:lnTo>
                    <a:pt x="644" y="1527"/>
                  </a:lnTo>
                  <a:lnTo>
                    <a:pt x="553" y="1520"/>
                  </a:lnTo>
                  <a:lnTo>
                    <a:pt x="462" y="1507"/>
                  </a:lnTo>
                  <a:lnTo>
                    <a:pt x="373" y="1490"/>
                  </a:lnTo>
                  <a:lnTo>
                    <a:pt x="285" y="1468"/>
                  </a:lnTo>
                  <a:lnTo>
                    <a:pt x="199" y="1440"/>
                  </a:lnTo>
                  <a:lnTo>
                    <a:pt x="113" y="1407"/>
                  </a:lnTo>
                  <a:lnTo>
                    <a:pt x="29" y="1370"/>
                  </a:lnTo>
                  <a:lnTo>
                    <a:pt x="17" y="1362"/>
                  </a:lnTo>
                  <a:lnTo>
                    <a:pt x="8" y="1352"/>
                  </a:lnTo>
                  <a:lnTo>
                    <a:pt x="2" y="1339"/>
                  </a:lnTo>
                  <a:lnTo>
                    <a:pt x="0" y="1325"/>
                  </a:lnTo>
                  <a:lnTo>
                    <a:pt x="2" y="1311"/>
                  </a:lnTo>
                  <a:lnTo>
                    <a:pt x="8" y="1298"/>
                  </a:lnTo>
                  <a:lnTo>
                    <a:pt x="789" y="24"/>
                  </a:lnTo>
                  <a:lnTo>
                    <a:pt x="798" y="14"/>
                  </a:lnTo>
                  <a:lnTo>
                    <a:pt x="808" y="7"/>
                  </a:lnTo>
                  <a:lnTo>
                    <a:pt x="820" y="2"/>
                  </a:lnTo>
                  <a:lnTo>
                    <a:pt x="83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j-lt"/>
                <a:ea typeface="Calibri Light" charset="0"/>
                <a:cs typeface="Calibri Light" charset="0"/>
              </a:endParaRPr>
            </a:p>
          </p:txBody>
        </p:sp>
      </p:grpSp>
      <p:sp>
        <p:nvSpPr>
          <p:cNvPr id="122" name="Rectangle 121"/>
          <p:cNvSpPr/>
          <p:nvPr/>
        </p:nvSpPr>
        <p:spPr>
          <a:xfrm>
            <a:off x="137944" y="4794254"/>
            <a:ext cx="3724096" cy="246221"/>
          </a:xfrm>
          <a:prstGeom prst="rect">
            <a:avLst/>
          </a:prstGeom>
        </p:spPr>
        <p:txBody>
          <a:bodyPr wrap="none">
            <a:spAutoFit/>
          </a:bodyPr>
          <a:lstStyle/>
          <a:p>
            <a:r>
              <a:rPr lang="es-CO" sz="1000" dirty="0">
                <a:latin typeface="+mj-lt"/>
                <a:ea typeface="Arial" charset="0"/>
                <a:cs typeface="Arial" charset="0"/>
              </a:rPr>
              <a:t>Fuente: Adaptado por la SFC de OECD </a:t>
            </a:r>
            <a:r>
              <a:rPr lang="es-CO" sz="1000" i="1" dirty="0" err="1">
                <a:latin typeface="+mj-lt"/>
                <a:ea typeface="Arial" charset="0"/>
                <a:cs typeface="Arial" charset="0"/>
              </a:rPr>
              <a:t>Going</a:t>
            </a:r>
            <a:r>
              <a:rPr lang="es-CO" sz="1000" i="1" dirty="0">
                <a:latin typeface="+mj-lt"/>
                <a:ea typeface="Arial" charset="0"/>
                <a:cs typeface="Arial" charset="0"/>
              </a:rPr>
              <a:t> Digital Colombia</a:t>
            </a:r>
            <a:r>
              <a:rPr lang="es-CO" sz="1000" dirty="0">
                <a:latin typeface="+mj-lt"/>
                <a:ea typeface="Arial" charset="0"/>
                <a:cs typeface="Arial" charset="0"/>
              </a:rPr>
              <a:t> (2018).</a:t>
            </a:r>
          </a:p>
        </p:txBody>
      </p:sp>
      <p:sp>
        <p:nvSpPr>
          <p:cNvPr id="2" name="Marcador de número de diapositiva 1">
            <a:extLst>
              <a:ext uri="{FF2B5EF4-FFF2-40B4-BE49-F238E27FC236}">
                <a16:creationId xmlns="" xmlns:a16="http://schemas.microsoft.com/office/drawing/2014/main" id="{67ACA7FD-9EFC-413C-A908-D7FEE9DC1988}"/>
              </a:ext>
            </a:extLst>
          </p:cNvPr>
          <p:cNvSpPr>
            <a:spLocks noGrp="1"/>
          </p:cNvSpPr>
          <p:nvPr>
            <p:ph type="sldNum" sz="quarter" idx="4"/>
          </p:nvPr>
        </p:nvSpPr>
        <p:spPr/>
        <p:txBody>
          <a:bodyPr/>
          <a:lstStyle/>
          <a:p>
            <a:fld id="{E98621A4-F840-4FB5-ADAC-B68FE90EA2B3}" type="slidenum">
              <a:rPr lang="es-CO" smtClean="0"/>
              <a:pPr/>
              <a:t>4</a:t>
            </a:fld>
            <a:endParaRPr lang="es-CO" dirty="0"/>
          </a:p>
        </p:txBody>
      </p:sp>
    </p:spTree>
    <p:extLst>
      <p:ext uri="{BB962C8B-B14F-4D97-AF65-F5344CB8AC3E}">
        <p14:creationId xmlns:p14="http://schemas.microsoft.com/office/powerpoint/2010/main" val="198139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agen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697" y="1300461"/>
            <a:ext cx="456553" cy="456553"/>
          </a:xfrm>
          <a:prstGeom prst="rect">
            <a:avLst/>
          </a:prstGeom>
        </p:spPr>
      </p:pic>
      <p:pic>
        <p:nvPicPr>
          <p:cNvPr id="16" name="Imagen 15"/>
          <p:cNvPicPr>
            <a:picLocks noChangeAspect="1"/>
          </p:cNvPicPr>
          <p:nvPr/>
        </p:nvPicPr>
        <p:blipFill rotWithShape="1">
          <a:blip r:embed="rId4" cstate="print"/>
          <a:srcRect l="890" t="17844" r="1309" b="1931"/>
          <a:stretch/>
        </p:blipFill>
        <p:spPr>
          <a:xfrm>
            <a:off x="715692" y="1109632"/>
            <a:ext cx="7555833" cy="3863856"/>
          </a:xfrm>
          <a:prstGeom prst="rect">
            <a:avLst/>
          </a:prstGeom>
        </p:spPr>
      </p:pic>
      <p:pic>
        <p:nvPicPr>
          <p:cNvPr id="84" name="Imagen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8311" y="1767999"/>
            <a:ext cx="438605" cy="438605"/>
          </a:xfrm>
          <a:prstGeom prst="rect">
            <a:avLst/>
          </a:prstGeom>
        </p:spPr>
      </p:pic>
      <p:sp>
        <p:nvSpPr>
          <p:cNvPr id="3" name="Title 2"/>
          <p:cNvSpPr>
            <a:spLocks noGrp="1"/>
          </p:cNvSpPr>
          <p:nvPr>
            <p:ph type="title"/>
          </p:nvPr>
        </p:nvSpPr>
        <p:spPr/>
        <p:txBody>
          <a:bodyPr/>
          <a:lstStyle/>
          <a:p>
            <a:r>
              <a:rPr lang="es-CO" dirty="0">
                <a:latin typeface="Calibri Light" charset="0"/>
                <a:ea typeface="Calibri Light" charset="0"/>
                <a:cs typeface="Calibri Light" charset="0"/>
              </a:rPr>
              <a:t>Colombia comienza a mostrar importantes logros en materia de innovación y se posiciona en cuarto lugar en la región</a:t>
            </a:r>
            <a:endParaRPr lang="en-US" dirty="0">
              <a:latin typeface="Calibri Light" charset="0"/>
              <a:ea typeface="Calibri Light" charset="0"/>
              <a:cs typeface="Calibri Light" charset="0"/>
            </a:endParaRPr>
          </a:p>
        </p:txBody>
      </p:sp>
      <p:sp>
        <p:nvSpPr>
          <p:cNvPr id="122" name="Rectangle 121"/>
          <p:cNvSpPr/>
          <p:nvPr/>
        </p:nvSpPr>
        <p:spPr>
          <a:xfrm>
            <a:off x="375971" y="4881571"/>
            <a:ext cx="4265911" cy="246221"/>
          </a:xfrm>
          <a:prstGeom prst="rect">
            <a:avLst/>
          </a:prstGeom>
        </p:spPr>
        <p:txBody>
          <a:bodyPr wrap="none">
            <a:spAutoFit/>
          </a:bodyPr>
          <a:lstStyle/>
          <a:p>
            <a:r>
              <a:rPr lang="es-CO" sz="1000" dirty="0">
                <a:latin typeface="+mj-lt"/>
                <a:ea typeface="Arial" charset="0"/>
                <a:cs typeface="Arial" charset="0"/>
              </a:rPr>
              <a:t>Fuente: </a:t>
            </a:r>
            <a:r>
              <a:rPr lang="en-US" sz="1000" dirty="0">
                <a:latin typeface="+mj-lt"/>
                <a:ea typeface="Arial" charset="0"/>
                <a:cs typeface="Arial" charset="0"/>
              </a:rPr>
              <a:t>The Global Innovation Index 2018 (Cornell University, INSEAD y WIPO).</a:t>
            </a:r>
            <a:endParaRPr lang="es-CO" sz="1000" dirty="0">
              <a:latin typeface="+mj-lt"/>
              <a:ea typeface="Arial" charset="0"/>
              <a:cs typeface="Arial" charset="0"/>
            </a:endParaRPr>
          </a:p>
        </p:txBody>
      </p:sp>
      <p:pic>
        <p:nvPicPr>
          <p:cNvPr id="79" name="Imagen 7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06098" y="1977881"/>
            <a:ext cx="418134" cy="456552"/>
          </a:xfrm>
          <a:prstGeom prst="rect">
            <a:avLst/>
          </a:prstGeom>
        </p:spPr>
      </p:pic>
      <p:pic>
        <p:nvPicPr>
          <p:cNvPr id="81" name="Imagen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4406" y="2276153"/>
            <a:ext cx="431043" cy="431043"/>
          </a:xfrm>
          <a:prstGeom prst="rect">
            <a:avLst/>
          </a:prstGeom>
        </p:spPr>
      </p:pic>
      <p:pic>
        <p:nvPicPr>
          <p:cNvPr id="82" name="Imagen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9097" y="3528892"/>
            <a:ext cx="406496" cy="406496"/>
          </a:xfrm>
          <a:prstGeom prst="rect">
            <a:avLst/>
          </a:prstGeom>
        </p:spPr>
      </p:pic>
      <p:pic>
        <p:nvPicPr>
          <p:cNvPr id="92" name="Imagen 9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24881" y="1767999"/>
            <a:ext cx="442364" cy="409974"/>
          </a:xfrm>
          <a:prstGeom prst="rect">
            <a:avLst/>
          </a:prstGeom>
        </p:spPr>
      </p:pic>
      <p:pic>
        <p:nvPicPr>
          <p:cNvPr id="12"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8878" y="3600853"/>
            <a:ext cx="405556" cy="405556"/>
          </a:xfrm>
          <a:prstGeom prst="rect">
            <a:avLst/>
          </a:prstGeom>
        </p:spPr>
      </p:pic>
      <p:pic>
        <p:nvPicPr>
          <p:cNvPr id="13" name="Imagen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82866" y="3479952"/>
            <a:ext cx="405556" cy="405556"/>
          </a:xfrm>
          <a:prstGeom prst="rect">
            <a:avLst/>
          </a:prstGeom>
        </p:spPr>
      </p:pic>
      <p:pic>
        <p:nvPicPr>
          <p:cNvPr id="15" name="Imagen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5695" y="3611266"/>
            <a:ext cx="423183" cy="423183"/>
          </a:xfrm>
          <a:prstGeom prst="rect">
            <a:avLst/>
          </a:prstGeom>
        </p:spPr>
      </p:pic>
      <p:pic>
        <p:nvPicPr>
          <p:cNvPr id="17" name="Imagen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85560" y="1625387"/>
            <a:ext cx="344093" cy="344093"/>
          </a:xfrm>
          <a:prstGeom prst="rect">
            <a:avLst/>
          </a:prstGeom>
        </p:spPr>
      </p:pic>
      <p:pic>
        <p:nvPicPr>
          <p:cNvPr id="18" name="Imagen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78718" y="3525802"/>
            <a:ext cx="409586" cy="409586"/>
          </a:xfrm>
          <a:prstGeom prst="rect">
            <a:avLst/>
          </a:prstGeom>
        </p:spPr>
      </p:pic>
      <p:pic>
        <p:nvPicPr>
          <p:cNvPr id="19" name="Imagen 18"/>
          <p:cNvPicPr>
            <a:picLocks noChangeAspect="1"/>
          </p:cNvPicPr>
          <p:nvPr/>
        </p:nvPicPr>
        <p:blipFill rotWithShape="1">
          <a:blip r:embed="rId15" cstate="print">
            <a:extLst>
              <a:ext uri="{28A0092B-C50C-407E-A947-70E740481C1C}">
                <a14:useLocalDpi xmlns:a14="http://schemas.microsoft.com/office/drawing/2010/main" val="0"/>
              </a:ext>
            </a:extLst>
          </a:blip>
          <a:srcRect l="23456" r="24388"/>
          <a:stretch/>
        </p:blipFill>
        <p:spPr>
          <a:xfrm>
            <a:off x="3313156" y="3169790"/>
            <a:ext cx="356203" cy="359102"/>
          </a:xfrm>
          <a:prstGeom prst="rect">
            <a:avLst/>
          </a:prstGeom>
        </p:spPr>
      </p:pic>
      <p:sp>
        <p:nvSpPr>
          <p:cNvPr id="108" name="TextBox 58">
            <a:extLst>
              <a:ext uri="{FF2B5EF4-FFF2-40B4-BE49-F238E27FC236}">
                <a16:creationId xmlns="" xmlns:a16="http://schemas.microsoft.com/office/drawing/2014/main" id="{13829667-09E8-44AD-8DC7-6FDBA825D6AB}"/>
              </a:ext>
            </a:extLst>
          </p:cNvPr>
          <p:cNvSpPr txBox="1"/>
          <p:nvPr/>
        </p:nvSpPr>
        <p:spPr>
          <a:xfrm>
            <a:off x="1564383" y="1009275"/>
            <a:ext cx="5476125" cy="307777"/>
          </a:xfrm>
          <a:prstGeom prst="rect">
            <a:avLst/>
          </a:prstGeom>
          <a:noFill/>
        </p:spPr>
        <p:txBody>
          <a:bodyPr wrap="square" rtlCol="0">
            <a:spAutoFit/>
          </a:bodyPr>
          <a:lstStyle/>
          <a:p>
            <a:pPr algn="ctr"/>
            <a:r>
              <a:rPr lang="es-CO" sz="1400" b="1" dirty="0">
                <a:solidFill>
                  <a:srgbClr val="990000"/>
                </a:solidFill>
                <a:latin typeface="+mj-lt"/>
                <a:ea typeface="Arial" charset="0"/>
                <a:cs typeface="Arial" charset="0"/>
              </a:rPr>
              <a:t>Ranking General 2018 – Indicador Global de Innovación (GII)</a:t>
            </a:r>
          </a:p>
        </p:txBody>
      </p:sp>
      <p:pic>
        <p:nvPicPr>
          <p:cNvPr id="20" name="Imagen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73414" y="2047932"/>
            <a:ext cx="456442" cy="456442"/>
          </a:xfrm>
          <a:prstGeom prst="rect">
            <a:avLst/>
          </a:prstGeom>
        </p:spPr>
      </p:pic>
      <p:pic>
        <p:nvPicPr>
          <p:cNvPr id="21" name="Imagen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86289" y="1625387"/>
            <a:ext cx="365697" cy="365697"/>
          </a:xfrm>
          <a:prstGeom prst="rect">
            <a:avLst/>
          </a:prstGeom>
        </p:spPr>
      </p:pic>
      <p:pic>
        <p:nvPicPr>
          <p:cNvPr id="23" name="Imagen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49999" y="2591882"/>
            <a:ext cx="460497" cy="460497"/>
          </a:xfrm>
          <a:prstGeom prst="rect">
            <a:avLst/>
          </a:prstGeom>
        </p:spPr>
      </p:pic>
      <p:pic>
        <p:nvPicPr>
          <p:cNvPr id="25" name="Imagen 24"/>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7759077" y="776270"/>
            <a:ext cx="476531" cy="426021"/>
          </a:xfrm>
          <a:prstGeom prst="rect">
            <a:avLst/>
          </a:prstGeom>
        </p:spPr>
      </p:pic>
      <p:pic>
        <p:nvPicPr>
          <p:cNvPr id="26" name="Imagen 25"/>
          <p:cNvPicPr>
            <a:picLocks noChangeAspect="1"/>
          </p:cNvPicPr>
          <p:nvPr/>
        </p:nvPicPr>
        <p:blipFill rotWithShape="1">
          <a:blip r:embed="rId20" cstate="print">
            <a:extLst>
              <a:ext uri="{28A0092B-C50C-407E-A947-70E740481C1C}">
                <a14:useLocalDpi xmlns:a14="http://schemas.microsoft.com/office/drawing/2010/main" val="0"/>
              </a:ext>
            </a:extLst>
          </a:blip>
          <a:srcRect l="10471" t="9687" r="11411" b="11255"/>
          <a:stretch/>
        </p:blipFill>
        <p:spPr>
          <a:xfrm>
            <a:off x="1666662" y="3611266"/>
            <a:ext cx="334880" cy="338914"/>
          </a:xfrm>
          <a:prstGeom prst="rect">
            <a:avLst/>
          </a:prstGeom>
        </p:spPr>
      </p:pic>
      <p:pic>
        <p:nvPicPr>
          <p:cNvPr id="27" name="Imagen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405250" y="1063589"/>
            <a:ext cx="332500" cy="332500"/>
          </a:xfrm>
          <a:prstGeom prst="rect">
            <a:avLst/>
          </a:prstGeom>
        </p:spPr>
      </p:pic>
      <p:cxnSp>
        <p:nvCxnSpPr>
          <p:cNvPr id="32" name="Conector recto 31"/>
          <p:cNvCxnSpPr/>
          <p:nvPr/>
        </p:nvCxnSpPr>
        <p:spPr>
          <a:xfrm flipH="1">
            <a:off x="4097048" y="1328460"/>
            <a:ext cx="20713" cy="3168663"/>
          </a:xfrm>
          <a:prstGeom prst="line">
            <a:avLst/>
          </a:prstGeom>
          <a:ln w="19050">
            <a:solidFill>
              <a:schemeClr val="bg1">
                <a:lumMod val="50000"/>
              </a:schemeClr>
            </a:solidFill>
            <a:prstDash val="sysDash"/>
          </a:ln>
        </p:spPr>
        <p:style>
          <a:lnRef idx="1">
            <a:schemeClr val="dk1"/>
          </a:lnRef>
          <a:fillRef idx="0">
            <a:schemeClr val="dk1"/>
          </a:fillRef>
          <a:effectRef idx="0">
            <a:schemeClr val="dk1"/>
          </a:effectRef>
          <a:fontRef idx="minor">
            <a:schemeClr val="tx1"/>
          </a:fontRef>
        </p:style>
      </p:cxnSp>
      <p:sp>
        <p:nvSpPr>
          <p:cNvPr id="2" name="Marcador de número de diapositiva 1">
            <a:extLst>
              <a:ext uri="{FF2B5EF4-FFF2-40B4-BE49-F238E27FC236}">
                <a16:creationId xmlns="" xmlns:a16="http://schemas.microsoft.com/office/drawing/2014/main" id="{63B76D94-68A4-4474-9067-07FA3399BE74}"/>
              </a:ext>
            </a:extLst>
          </p:cNvPr>
          <p:cNvSpPr>
            <a:spLocks noGrp="1"/>
          </p:cNvSpPr>
          <p:nvPr>
            <p:ph type="sldNum" sz="quarter" idx="4"/>
          </p:nvPr>
        </p:nvSpPr>
        <p:spPr/>
        <p:txBody>
          <a:bodyPr/>
          <a:lstStyle/>
          <a:p>
            <a:fld id="{E98621A4-F840-4FB5-ADAC-B68FE90EA2B3}" type="slidenum">
              <a:rPr lang="es-CO" smtClean="0"/>
              <a:pPr/>
              <a:t>5</a:t>
            </a:fld>
            <a:endParaRPr lang="es-CO" dirty="0"/>
          </a:p>
        </p:txBody>
      </p:sp>
    </p:spTree>
    <p:extLst>
      <p:ext uri="{BB962C8B-B14F-4D97-AF65-F5344CB8AC3E}">
        <p14:creationId xmlns:p14="http://schemas.microsoft.com/office/powerpoint/2010/main" val="242283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upo 139"/>
          <p:cNvGrpSpPr/>
          <p:nvPr/>
        </p:nvGrpSpPr>
        <p:grpSpPr>
          <a:xfrm>
            <a:off x="344642" y="147039"/>
            <a:ext cx="3549297" cy="4723060"/>
            <a:chOff x="131597" y="77719"/>
            <a:chExt cx="3699321" cy="4922697"/>
          </a:xfrm>
        </p:grpSpPr>
        <p:cxnSp>
          <p:nvCxnSpPr>
            <p:cNvPr id="10" name="Conector recto de flecha 9"/>
            <p:cNvCxnSpPr/>
            <p:nvPr/>
          </p:nvCxnSpPr>
          <p:spPr>
            <a:xfrm>
              <a:off x="1760048" y="1911302"/>
              <a:ext cx="385011" cy="98525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36" name="Imagen 3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5014" y="110003"/>
              <a:ext cx="3162586" cy="4448247"/>
            </a:xfrm>
            <a:prstGeom prst="rect">
              <a:avLst/>
            </a:prstGeom>
          </p:spPr>
        </p:pic>
        <p:cxnSp>
          <p:nvCxnSpPr>
            <p:cNvPr id="40" name="Conector recto 39"/>
            <p:cNvCxnSpPr/>
            <p:nvPr/>
          </p:nvCxnSpPr>
          <p:spPr>
            <a:xfrm>
              <a:off x="371260" y="233756"/>
              <a:ext cx="0" cy="4565125"/>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1" name="Conector recto 50"/>
            <p:cNvCxnSpPr/>
            <p:nvPr/>
          </p:nvCxnSpPr>
          <p:spPr>
            <a:xfrm flipH="1">
              <a:off x="371261" y="4798881"/>
              <a:ext cx="3368841" cy="1"/>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56" name="Rectángulo 55"/>
            <p:cNvSpPr/>
            <p:nvPr/>
          </p:nvSpPr>
          <p:spPr>
            <a:xfrm>
              <a:off x="301887" y="4798882"/>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750</a:t>
              </a:r>
              <a:endParaRPr lang="es-CO" sz="600" dirty="0">
                <a:solidFill>
                  <a:schemeClr val="bg1">
                    <a:lumMod val="50000"/>
                  </a:schemeClr>
                </a:solidFill>
                <a:latin typeface="Arial Narrow" panose="020B0606020202030204" pitchFamily="34" charset="0"/>
              </a:endParaRPr>
            </a:p>
          </p:txBody>
        </p:sp>
        <p:sp>
          <p:nvSpPr>
            <p:cNvPr id="57" name="Rectángulo 56"/>
            <p:cNvSpPr/>
            <p:nvPr/>
          </p:nvSpPr>
          <p:spPr>
            <a:xfrm>
              <a:off x="1052488" y="4800779"/>
              <a:ext cx="370676"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3,000</a:t>
              </a:r>
              <a:endParaRPr lang="es-CO" sz="600" dirty="0">
                <a:solidFill>
                  <a:schemeClr val="bg1">
                    <a:lumMod val="50000"/>
                  </a:schemeClr>
                </a:solidFill>
                <a:latin typeface="Arial Narrow" panose="020B0606020202030204" pitchFamily="34" charset="0"/>
              </a:endParaRPr>
            </a:p>
          </p:txBody>
        </p:sp>
        <p:sp>
          <p:nvSpPr>
            <p:cNvPr id="58" name="Rectángulo 57"/>
            <p:cNvSpPr/>
            <p:nvPr/>
          </p:nvSpPr>
          <p:spPr>
            <a:xfrm>
              <a:off x="1870342" y="4815750"/>
              <a:ext cx="413427"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12,000</a:t>
              </a:r>
              <a:endParaRPr lang="es-CO" sz="600" dirty="0">
                <a:solidFill>
                  <a:schemeClr val="bg1">
                    <a:lumMod val="50000"/>
                  </a:schemeClr>
                </a:solidFill>
                <a:latin typeface="Arial Narrow" panose="020B0606020202030204" pitchFamily="34" charset="0"/>
              </a:endParaRPr>
            </a:p>
          </p:txBody>
        </p:sp>
        <p:sp>
          <p:nvSpPr>
            <p:cNvPr id="59" name="Rectángulo 58"/>
            <p:cNvSpPr/>
            <p:nvPr/>
          </p:nvSpPr>
          <p:spPr>
            <a:xfrm>
              <a:off x="2697485" y="4798881"/>
              <a:ext cx="413427"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48,000</a:t>
              </a:r>
              <a:endParaRPr lang="es-CO" sz="600" dirty="0">
                <a:solidFill>
                  <a:schemeClr val="bg1">
                    <a:lumMod val="50000"/>
                  </a:schemeClr>
                </a:solidFill>
                <a:latin typeface="Arial Narrow" panose="020B0606020202030204" pitchFamily="34" charset="0"/>
              </a:endParaRPr>
            </a:p>
          </p:txBody>
        </p:sp>
        <p:sp>
          <p:nvSpPr>
            <p:cNvPr id="60" name="Rectángulo 59"/>
            <p:cNvSpPr/>
            <p:nvPr/>
          </p:nvSpPr>
          <p:spPr>
            <a:xfrm>
              <a:off x="3401159" y="4800779"/>
              <a:ext cx="413427"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192,000</a:t>
              </a:r>
              <a:endParaRPr lang="es-CO" sz="600" dirty="0">
                <a:solidFill>
                  <a:schemeClr val="bg1">
                    <a:lumMod val="50000"/>
                  </a:schemeClr>
                </a:solidFill>
                <a:latin typeface="Arial Narrow" panose="020B0606020202030204" pitchFamily="34" charset="0"/>
              </a:endParaRPr>
            </a:p>
          </p:txBody>
        </p:sp>
        <p:sp>
          <p:nvSpPr>
            <p:cNvPr id="61" name="Rectángulo 60"/>
            <p:cNvSpPr/>
            <p:nvPr/>
          </p:nvSpPr>
          <p:spPr>
            <a:xfrm>
              <a:off x="131597" y="4708446"/>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10</a:t>
              </a:r>
              <a:endParaRPr lang="es-CO" sz="600" dirty="0">
                <a:solidFill>
                  <a:schemeClr val="bg1">
                    <a:lumMod val="50000"/>
                  </a:schemeClr>
                </a:solidFill>
                <a:latin typeface="Arial Narrow" panose="020B0606020202030204" pitchFamily="34" charset="0"/>
              </a:endParaRPr>
            </a:p>
          </p:txBody>
        </p:sp>
        <p:sp>
          <p:nvSpPr>
            <p:cNvPr id="62" name="Rectángulo 61"/>
            <p:cNvSpPr/>
            <p:nvPr/>
          </p:nvSpPr>
          <p:spPr>
            <a:xfrm>
              <a:off x="146864" y="4305314"/>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15</a:t>
              </a:r>
              <a:endParaRPr lang="es-CO" sz="600" dirty="0">
                <a:solidFill>
                  <a:schemeClr val="bg1">
                    <a:lumMod val="50000"/>
                  </a:schemeClr>
                </a:solidFill>
                <a:latin typeface="Arial Narrow" panose="020B0606020202030204" pitchFamily="34" charset="0"/>
              </a:endParaRPr>
            </a:p>
          </p:txBody>
        </p:sp>
        <p:sp>
          <p:nvSpPr>
            <p:cNvPr id="64" name="Rectángulo 63"/>
            <p:cNvSpPr/>
            <p:nvPr/>
          </p:nvSpPr>
          <p:spPr>
            <a:xfrm>
              <a:off x="146884" y="3927585"/>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20</a:t>
              </a:r>
              <a:endParaRPr lang="es-CO" sz="600" dirty="0">
                <a:solidFill>
                  <a:schemeClr val="bg1">
                    <a:lumMod val="50000"/>
                  </a:schemeClr>
                </a:solidFill>
                <a:latin typeface="Arial Narrow" panose="020B0606020202030204" pitchFamily="34" charset="0"/>
              </a:endParaRPr>
            </a:p>
          </p:txBody>
        </p:sp>
        <p:sp>
          <p:nvSpPr>
            <p:cNvPr id="65" name="Rectángulo 64"/>
            <p:cNvSpPr/>
            <p:nvPr/>
          </p:nvSpPr>
          <p:spPr>
            <a:xfrm>
              <a:off x="146884" y="3531908"/>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25</a:t>
              </a:r>
              <a:endParaRPr lang="es-CO" sz="600" dirty="0">
                <a:solidFill>
                  <a:schemeClr val="bg1">
                    <a:lumMod val="50000"/>
                  </a:schemeClr>
                </a:solidFill>
                <a:latin typeface="Arial Narrow" panose="020B0606020202030204" pitchFamily="34" charset="0"/>
              </a:endParaRPr>
            </a:p>
          </p:txBody>
        </p:sp>
        <p:sp>
          <p:nvSpPr>
            <p:cNvPr id="66" name="Rectángulo 65"/>
            <p:cNvSpPr/>
            <p:nvPr/>
          </p:nvSpPr>
          <p:spPr>
            <a:xfrm>
              <a:off x="178130" y="3137068"/>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30</a:t>
              </a:r>
              <a:endParaRPr lang="es-CO" sz="600" dirty="0">
                <a:solidFill>
                  <a:schemeClr val="bg1">
                    <a:lumMod val="50000"/>
                  </a:schemeClr>
                </a:solidFill>
                <a:latin typeface="Arial Narrow" panose="020B0606020202030204" pitchFamily="34" charset="0"/>
              </a:endParaRPr>
            </a:p>
          </p:txBody>
        </p:sp>
        <p:sp>
          <p:nvSpPr>
            <p:cNvPr id="67" name="Rectángulo 66"/>
            <p:cNvSpPr/>
            <p:nvPr/>
          </p:nvSpPr>
          <p:spPr>
            <a:xfrm>
              <a:off x="178129" y="2741391"/>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35</a:t>
              </a:r>
              <a:endParaRPr lang="es-CO" sz="600" dirty="0">
                <a:solidFill>
                  <a:schemeClr val="bg1">
                    <a:lumMod val="50000"/>
                  </a:schemeClr>
                </a:solidFill>
                <a:latin typeface="Arial Narrow" panose="020B0606020202030204" pitchFamily="34" charset="0"/>
              </a:endParaRPr>
            </a:p>
          </p:txBody>
        </p:sp>
        <p:sp>
          <p:nvSpPr>
            <p:cNvPr id="68" name="Rectángulo 67"/>
            <p:cNvSpPr/>
            <p:nvPr/>
          </p:nvSpPr>
          <p:spPr>
            <a:xfrm>
              <a:off x="168013" y="2354688"/>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40</a:t>
              </a:r>
              <a:endParaRPr lang="es-CO" sz="600" dirty="0">
                <a:solidFill>
                  <a:schemeClr val="bg1">
                    <a:lumMod val="50000"/>
                  </a:schemeClr>
                </a:solidFill>
                <a:latin typeface="Arial Narrow" panose="020B0606020202030204" pitchFamily="34" charset="0"/>
              </a:endParaRPr>
            </a:p>
          </p:txBody>
        </p:sp>
        <p:sp>
          <p:nvSpPr>
            <p:cNvPr id="69" name="Rectángulo 68"/>
            <p:cNvSpPr/>
            <p:nvPr/>
          </p:nvSpPr>
          <p:spPr>
            <a:xfrm>
              <a:off x="178128" y="1955863"/>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45</a:t>
              </a:r>
              <a:endParaRPr lang="es-CO" sz="600" dirty="0">
                <a:solidFill>
                  <a:schemeClr val="bg1">
                    <a:lumMod val="50000"/>
                  </a:schemeClr>
                </a:solidFill>
                <a:latin typeface="Arial Narrow" panose="020B0606020202030204" pitchFamily="34" charset="0"/>
              </a:endParaRPr>
            </a:p>
          </p:txBody>
        </p:sp>
        <p:sp>
          <p:nvSpPr>
            <p:cNvPr id="70" name="Rectángulo 69"/>
            <p:cNvSpPr/>
            <p:nvPr/>
          </p:nvSpPr>
          <p:spPr>
            <a:xfrm>
              <a:off x="168012" y="1563913"/>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50</a:t>
              </a:r>
              <a:endParaRPr lang="es-CO" sz="600" dirty="0">
                <a:solidFill>
                  <a:schemeClr val="bg1">
                    <a:lumMod val="50000"/>
                  </a:schemeClr>
                </a:solidFill>
                <a:latin typeface="Arial Narrow" panose="020B0606020202030204" pitchFamily="34" charset="0"/>
              </a:endParaRPr>
            </a:p>
          </p:txBody>
        </p:sp>
        <p:sp>
          <p:nvSpPr>
            <p:cNvPr id="71" name="Rectángulo 70"/>
            <p:cNvSpPr/>
            <p:nvPr/>
          </p:nvSpPr>
          <p:spPr>
            <a:xfrm>
              <a:off x="168013" y="1157168"/>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55</a:t>
              </a:r>
              <a:endParaRPr lang="es-CO" sz="600" dirty="0">
                <a:solidFill>
                  <a:schemeClr val="bg1">
                    <a:lumMod val="50000"/>
                  </a:schemeClr>
                </a:solidFill>
                <a:latin typeface="Arial Narrow" panose="020B0606020202030204" pitchFamily="34" charset="0"/>
              </a:endParaRPr>
            </a:p>
          </p:txBody>
        </p:sp>
        <p:sp>
          <p:nvSpPr>
            <p:cNvPr id="72" name="Rectángulo 71"/>
            <p:cNvSpPr/>
            <p:nvPr/>
          </p:nvSpPr>
          <p:spPr>
            <a:xfrm>
              <a:off x="157501" y="780725"/>
              <a:ext cx="271377"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cs typeface="Arial" charset="0"/>
                </a:rPr>
                <a:t>60</a:t>
              </a:r>
              <a:endParaRPr lang="es-CO" sz="600" dirty="0">
                <a:solidFill>
                  <a:schemeClr val="bg1">
                    <a:lumMod val="50000"/>
                  </a:schemeClr>
                </a:solidFill>
                <a:latin typeface="Arial Narrow" panose="020B0606020202030204" pitchFamily="34" charset="0"/>
              </a:endParaRPr>
            </a:p>
          </p:txBody>
        </p:sp>
        <p:sp>
          <p:nvSpPr>
            <p:cNvPr id="73" name="Rectángulo 72"/>
            <p:cNvSpPr/>
            <p:nvPr/>
          </p:nvSpPr>
          <p:spPr>
            <a:xfrm>
              <a:off x="157501" y="373980"/>
              <a:ext cx="310005" cy="184666"/>
            </a:xfrm>
            <a:prstGeom prst="rect">
              <a:avLst/>
            </a:prstGeom>
          </p:spPr>
          <p:txBody>
            <a:bodyPr wrap="square">
              <a:spAutoFit/>
            </a:bodyPr>
            <a:lstStyle/>
            <a:p>
              <a:r>
                <a:rPr lang="es-CO" sz="600" b="1" dirty="0">
                  <a:solidFill>
                    <a:schemeClr val="bg1">
                      <a:lumMod val="50000"/>
                    </a:schemeClr>
                  </a:solidFill>
                  <a:latin typeface="Arial Narrow" panose="020B0606020202030204" pitchFamily="34" charset="0"/>
                  <a:ea typeface="Arial" charset="0"/>
                  <a:cs typeface="Arial" charset="0"/>
                </a:rPr>
                <a:t>65</a:t>
              </a:r>
              <a:endParaRPr lang="es-CO" sz="600" dirty="0">
                <a:solidFill>
                  <a:schemeClr val="bg1">
                    <a:lumMod val="50000"/>
                  </a:schemeClr>
                </a:solidFill>
                <a:latin typeface="Arial Narrow" panose="020B0606020202030204" pitchFamily="34" charset="0"/>
              </a:endParaRPr>
            </a:p>
          </p:txBody>
        </p:sp>
        <p:sp>
          <p:nvSpPr>
            <p:cNvPr id="74" name="Rectángulo 73"/>
            <p:cNvSpPr/>
            <p:nvPr/>
          </p:nvSpPr>
          <p:spPr>
            <a:xfrm>
              <a:off x="1595335" y="2720749"/>
              <a:ext cx="370676"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India</a:t>
              </a:r>
              <a:endParaRPr lang="es-CO" sz="700" dirty="0">
                <a:latin typeface="Arial Narrow" panose="020B0606020202030204" pitchFamily="34" charset="0"/>
              </a:endParaRPr>
            </a:p>
          </p:txBody>
        </p:sp>
        <p:sp>
          <p:nvSpPr>
            <p:cNvPr id="75" name="Rectángulo 74"/>
            <p:cNvSpPr/>
            <p:nvPr/>
          </p:nvSpPr>
          <p:spPr>
            <a:xfrm>
              <a:off x="2055681" y="1302178"/>
              <a:ext cx="44001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China</a:t>
              </a:r>
              <a:endParaRPr lang="es-CO" sz="700" dirty="0">
                <a:latin typeface="Arial Narrow" panose="020B0606020202030204" pitchFamily="34" charset="0"/>
              </a:endParaRPr>
            </a:p>
          </p:txBody>
        </p:sp>
        <p:sp>
          <p:nvSpPr>
            <p:cNvPr id="76" name="Rectángulo 75"/>
            <p:cNvSpPr/>
            <p:nvPr/>
          </p:nvSpPr>
          <p:spPr>
            <a:xfrm>
              <a:off x="2890906" y="785313"/>
              <a:ext cx="44001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US</a:t>
              </a:r>
              <a:endParaRPr lang="es-CO" sz="700" dirty="0">
                <a:latin typeface="Arial Narrow" panose="020B0606020202030204" pitchFamily="34" charset="0"/>
              </a:endParaRPr>
            </a:p>
          </p:txBody>
        </p:sp>
        <p:sp>
          <p:nvSpPr>
            <p:cNvPr id="77" name="Rectángulo 76"/>
            <p:cNvSpPr/>
            <p:nvPr/>
          </p:nvSpPr>
          <p:spPr>
            <a:xfrm>
              <a:off x="1931932" y="2829211"/>
              <a:ext cx="44001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Col</a:t>
              </a:r>
              <a:endParaRPr lang="es-CO" sz="700" dirty="0">
                <a:latin typeface="Arial Narrow" panose="020B0606020202030204" pitchFamily="34" charset="0"/>
              </a:endParaRPr>
            </a:p>
          </p:txBody>
        </p:sp>
        <p:sp>
          <p:nvSpPr>
            <p:cNvPr id="78" name="Rectángulo 77"/>
            <p:cNvSpPr/>
            <p:nvPr/>
          </p:nvSpPr>
          <p:spPr>
            <a:xfrm>
              <a:off x="2596751" y="734585"/>
              <a:ext cx="44001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UK</a:t>
              </a:r>
              <a:endParaRPr lang="es-CO" sz="700" dirty="0">
                <a:latin typeface="Arial Narrow" panose="020B0606020202030204" pitchFamily="34" charset="0"/>
              </a:endParaRPr>
            </a:p>
          </p:txBody>
        </p:sp>
        <p:sp>
          <p:nvSpPr>
            <p:cNvPr id="85" name="Rectángulo 84"/>
            <p:cNvSpPr/>
            <p:nvPr/>
          </p:nvSpPr>
          <p:spPr>
            <a:xfrm>
              <a:off x="2477479" y="1159595"/>
              <a:ext cx="44001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Japón</a:t>
              </a:r>
              <a:endParaRPr lang="es-CO" sz="700" dirty="0">
                <a:latin typeface="Arial Narrow" panose="020B0606020202030204" pitchFamily="34" charset="0"/>
              </a:endParaRPr>
            </a:p>
          </p:txBody>
        </p:sp>
        <p:sp>
          <p:nvSpPr>
            <p:cNvPr id="86" name="Rectángulo 85"/>
            <p:cNvSpPr/>
            <p:nvPr/>
          </p:nvSpPr>
          <p:spPr>
            <a:xfrm>
              <a:off x="2860628" y="1270897"/>
              <a:ext cx="489577"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Canadá</a:t>
              </a:r>
              <a:endParaRPr lang="es-CO" sz="700" dirty="0">
                <a:latin typeface="Arial Narrow" panose="020B0606020202030204" pitchFamily="34" charset="0"/>
              </a:endParaRPr>
            </a:p>
          </p:txBody>
        </p:sp>
        <p:sp>
          <p:nvSpPr>
            <p:cNvPr id="87" name="Rectángulo 86"/>
            <p:cNvSpPr/>
            <p:nvPr/>
          </p:nvSpPr>
          <p:spPr>
            <a:xfrm>
              <a:off x="3286816" y="772399"/>
              <a:ext cx="54410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Singapur</a:t>
              </a:r>
              <a:endParaRPr lang="es-CO" sz="700" dirty="0">
                <a:latin typeface="Arial Narrow" panose="020B0606020202030204" pitchFamily="34" charset="0"/>
              </a:endParaRPr>
            </a:p>
          </p:txBody>
        </p:sp>
        <p:sp>
          <p:nvSpPr>
            <p:cNvPr id="88" name="Rectángulo 87"/>
            <p:cNvSpPr/>
            <p:nvPr/>
          </p:nvSpPr>
          <p:spPr>
            <a:xfrm>
              <a:off x="2205428" y="2925361"/>
              <a:ext cx="544102" cy="200055"/>
            </a:xfrm>
            <a:prstGeom prst="rect">
              <a:avLst/>
            </a:prstGeom>
          </p:spPr>
          <p:txBody>
            <a:bodyPr wrap="square">
              <a:spAutoFit/>
            </a:bodyPr>
            <a:lstStyle/>
            <a:p>
              <a:r>
                <a:rPr lang="es-CO" sz="700" b="1" dirty="0" err="1">
                  <a:latin typeface="Arial Narrow" panose="020B0606020202030204" pitchFamily="34" charset="0"/>
                  <a:ea typeface="Arial" charset="0"/>
                  <a:cs typeface="Arial" charset="0"/>
                </a:rPr>
                <a:t>Bra</a:t>
              </a:r>
              <a:endParaRPr lang="es-CO" sz="700" dirty="0">
                <a:latin typeface="Arial Narrow" panose="020B0606020202030204" pitchFamily="34" charset="0"/>
              </a:endParaRPr>
            </a:p>
          </p:txBody>
        </p:sp>
        <p:sp>
          <p:nvSpPr>
            <p:cNvPr id="89" name="Rectángulo 88"/>
            <p:cNvSpPr/>
            <p:nvPr/>
          </p:nvSpPr>
          <p:spPr>
            <a:xfrm>
              <a:off x="2353447" y="2683966"/>
              <a:ext cx="544102" cy="200055"/>
            </a:xfrm>
            <a:prstGeom prst="rect">
              <a:avLst/>
            </a:prstGeom>
          </p:spPr>
          <p:txBody>
            <a:bodyPr wrap="square">
              <a:spAutoFit/>
            </a:bodyPr>
            <a:lstStyle/>
            <a:p>
              <a:r>
                <a:rPr lang="es-CO" sz="700" b="1" dirty="0" err="1">
                  <a:latin typeface="Arial Narrow" panose="020B0606020202030204" pitchFamily="34" charset="0"/>
                  <a:ea typeface="Arial" charset="0"/>
                  <a:cs typeface="Arial" charset="0"/>
                </a:rPr>
                <a:t>Mex</a:t>
              </a:r>
              <a:endParaRPr lang="es-CO" sz="700" dirty="0">
                <a:latin typeface="Arial Narrow" panose="020B0606020202030204" pitchFamily="34" charset="0"/>
              </a:endParaRPr>
            </a:p>
          </p:txBody>
        </p:sp>
        <p:sp>
          <p:nvSpPr>
            <p:cNvPr id="90" name="Rectángulo 89"/>
            <p:cNvSpPr/>
            <p:nvPr/>
          </p:nvSpPr>
          <p:spPr>
            <a:xfrm>
              <a:off x="1870342" y="2977733"/>
              <a:ext cx="54410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Per</a:t>
              </a:r>
              <a:endParaRPr lang="es-CO" sz="700" dirty="0">
                <a:latin typeface="Arial Narrow" panose="020B0606020202030204" pitchFamily="34" charset="0"/>
              </a:endParaRPr>
            </a:p>
          </p:txBody>
        </p:sp>
        <p:sp>
          <p:nvSpPr>
            <p:cNvPr id="91" name="Rectángulo 90"/>
            <p:cNvSpPr/>
            <p:nvPr/>
          </p:nvSpPr>
          <p:spPr>
            <a:xfrm>
              <a:off x="1931932" y="2399272"/>
              <a:ext cx="52968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Tailandia</a:t>
              </a:r>
              <a:endParaRPr lang="es-CO" sz="700" dirty="0">
                <a:latin typeface="Arial Narrow" panose="020B0606020202030204" pitchFamily="34" charset="0"/>
              </a:endParaRPr>
            </a:p>
          </p:txBody>
        </p:sp>
        <p:sp>
          <p:nvSpPr>
            <p:cNvPr id="93" name="Rectángulo 92"/>
            <p:cNvSpPr/>
            <p:nvPr/>
          </p:nvSpPr>
          <p:spPr>
            <a:xfrm>
              <a:off x="2550248" y="2462515"/>
              <a:ext cx="52968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Rusia</a:t>
              </a:r>
              <a:endParaRPr lang="es-CO" sz="700" dirty="0">
                <a:latin typeface="Arial Narrow" panose="020B0606020202030204" pitchFamily="34" charset="0"/>
              </a:endParaRPr>
            </a:p>
          </p:txBody>
        </p:sp>
        <p:sp>
          <p:nvSpPr>
            <p:cNvPr id="94" name="Rectángulo 93"/>
            <p:cNvSpPr/>
            <p:nvPr/>
          </p:nvSpPr>
          <p:spPr>
            <a:xfrm>
              <a:off x="2537244" y="2563118"/>
              <a:ext cx="52968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Turquía</a:t>
              </a:r>
              <a:endParaRPr lang="es-CO" sz="700" dirty="0">
                <a:latin typeface="Arial Narrow" panose="020B0606020202030204" pitchFamily="34" charset="0"/>
              </a:endParaRPr>
            </a:p>
          </p:txBody>
        </p:sp>
        <p:sp>
          <p:nvSpPr>
            <p:cNvPr id="95" name="Rectángulo 94"/>
            <p:cNvSpPr/>
            <p:nvPr/>
          </p:nvSpPr>
          <p:spPr>
            <a:xfrm>
              <a:off x="2697485" y="77719"/>
              <a:ext cx="54410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Suiza</a:t>
              </a:r>
              <a:endParaRPr lang="es-CO" sz="700" dirty="0">
                <a:latin typeface="Arial Narrow" panose="020B0606020202030204" pitchFamily="34" charset="0"/>
              </a:endParaRPr>
            </a:p>
          </p:txBody>
        </p:sp>
        <p:sp>
          <p:nvSpPr>
            <p:cNvPr id="96" name="Rectángulo 95"/>
            <p:cNvSpPr/>
            <p:nvPr/>
          </p:nvSpPr>
          <p:spPr>
            <a:xfrm>
              <a:off x="2427886" y="902356"/>
              <a:ext cx="54410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Alemania</a:t>
              </a:r>
              <a:endParaRPr lang="es-CO" sz="700" dirty="0">
                <a:latin typeface="Arial Narrow" panose="020B0606020202030204" pitchFamily="34" charset="0"/>
              </a:endParaRPr>
            </a:p>
          </p:txBody>
        </p:sp>
        <p:sp>
          <p:nvSpPr>
            <p:cNvPr id="97" name="Rectángulo 96"/>
            <p:cNvSpPr/>
            <p:nvPr/>
          </p:nvSpPr>
          <p:spPr>
            <a:xfrm>
              <a:off x="2026496" y="3205458"/>
              <a:ext cx="585248"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Indonesia</a:t>
              </a:r>
              <a:endParaRPr lang="es-CO" sz="700" dirty="0">
                <a:latin typeface="Arial Narrow" panose="020B0606020202030204" pitchFamily="34" charset="0"/>
              </a:endParaRPr>
            </a:p>
          </p:txBody>
        </p:sp>
        <p:sp>
          <p:nvSpPr>
            <p:cNvPr id="98" name="Rectángulo 97"/>
            <p:cNvSpPr/>
            <p:nvPr/>
          </p:nvSpPr>
          <p:spPr>
            <a:xfrm>
              <a:off x="1909995" y="2641137"/>
              <a:ext cx="440012" cy="200055"/>
            </a:xfrm>
            <a:prstGeom prst="rect">
              <a:avLst/>
            </a:prstGeom>
          </p:spPr>
          <p:txBody>
            <a:bodyPr wrap="square">
              <a:spAutoFit/>
            </a:bodyPr>
            <a:lstStyle/>
            <a:p>
              <a:r>
                <a:rPr lang="es-CO" sz="700" b="1" dirty="0">
                  <a:latin typeface="Arial Narrow" panose="020B0606020202030204" pitchFamily="34" charset="0"/>
                  <a:cs typeface="Arial" charset="0"/>
                </a:rPr>
                <a:t>SA</a:t>
              </a:r>
              <a:endParaRPr lang="es-CO" sz="700" dirty="0">
                <a:latin typeface="Arial Narrow" panose="020B0606020202030204" pitchFamily="34" charset="0"/>
              </a:endParaRPr>
            </a:p>
          </p:txBody>
        </p:sp>
        <p:sp>
          <p:nvSpPr>
            <p:cNvPr id="99" name="Rectángulo 98"/>
            <p:cNvSpPr/>
            <p:nvPr/>
          </p:nvSpPr>
          <p:spPr>
            <a:xfrm>
              <a:off x="1269868" y="2443256"/>
              <a:ext cx="536792" cy="200055"/>
            </a:xfrm>
            <a:prstGeom prst="rect">
              <a:avLst/>
            </a:prstGeom>
          </p:spPr>
          <p:txBody>
            <a:bodyPr wrap="square">
              <a:spAutoFit/>
            </a:bodyPr>
            <a:lstStyle/>
            <a:p>
              <a:r>
                <a:rPr lang="es-CO" sz="700" b="1" dirty="0">
                  <a:latin typeface="Arial Narrow" panose="020B0606020202030204" pitchFamily="34" charset="0"/>
                  <a:ea typeface="Arial" charset="0"/>
                  <a:cs typeface="Arial" charset="0"/>
                </a:rPr>
                <a:t>Vietnam</a:t>
              </a:r>
              <a:endParaRPr lang="es-CO" sz="700" dirty="0">
                <a:latin typeface="Arial Narrow" panose="020B0606020202030204" pitchFamily="34" charset="0"/>
              </a:endParaRPr>
            </a:p>
          </p:txBody>
        </p:sp>
      </p:grpSp>
      <p:sp>
        <p:nvSpPr>
          <p:cNvPr id="55" name="Rectángulo 54"/>
          <p:cNvSpPr/>
          <p:nvPr/>
        </p:nvSpPr>
        <p:spPr>
          <a:xfrm>
            <a:off x="4286665" y="249001"/>
            <a:ext cx="4672615" cy="2308324"/>
          </a:xfrm>
          <a:prstGeom prst="rect">
            <a:avLst/>
          </a:prstGeom>
        </p:spPr>
        <p:txBody>
          <a:bodyPr wrap="square">
            <a:spAutoFit/>
          </a:bodyPr>
          <a:lstStyle/>
          <a:p>
            <a:pPr algn="r">
              <a:spcBef>
                <a:spcPct val="0"/>
              </a:spcBef>
            </a:pPr>
            <a:r>
              <a:rPr lang="es-CO" sz="2400" b="1" dirty="0">
                <a:solidFill>
                  <a:srgbClr val="0F4FA6"/>
                </a:solidFill>
                <a:latin typeface="Calibri Light" charset="0"/>
                <a:ea typeface="Calibri Light" charset="0"/>
                <a:cs typeface="Calibri Light" charset="0"/>
              </a:rPr>
              <a:t>En 2018 Colombia clasifica dentro del grupo de países considerados “triunfadores de la innovación”, al tratarse de economías que sobresalen en innovación respecto a su grado de desarrollo. </a:t>
            </a:r>
          </a:p>
        </p:txBody>
      </p:sp>
      <p:grpSp>
        <p:nvGrpSpPr>
          <p:cNvPr id="159" name="Grupo 158"/>
          <p:cNvGrpSpPr/>
          <p:nvPr/>
        </p:nvGrpSpPr>
        <p:grpSpPr>
          <a:xfrm>
            <a:off x="3457808" y="2971321"/>
            <a:ext cx="5384941" cy="1619474"/>
            <a:chOff x="3457808" y="2971321"/>
            <a:chExt cx="5384941" cy="1619474"/>
          </a:xfrm>
        </p:grpSpPr>
        <p:sp>
          <p:nvSpPr>
            <p:cNvPr id="112" name="TextBox 176"/>
            <p:cNvSpPr txBox="1"/>
            <p:nvPr/>
          </p:nvSpPr>
          <p:spPr>
            <a:xfrm>
              <a:off x="3985795" y="3102420"/>
              <a:ext cx="4775838" cy="169277"/>
            </a:xfrm>
            <a:prstGeom prst="rect">
              <a:avLst/>
            </a:prstGeom>
            <a:noFill/>
            <a:ln w="6350">
              <a:noFill/>
              <a:prstDash val="dash"/>
            </a:ln>
          </p:spPr>
          <p:txBody>
            <a:bodyPr wrap="square" lIns="0" tIns="0" rIns="0" bIns="0" rtlCol="0">
              <a:spAutoFit/>
            </a:bodyPr>
            <a:lstStyle/>
            <a:p>
              <a:r>
                <a:rPr lang="es-CO" sz="1100" b="1" dirty="0">
                  <a:solidFill>
                    <a:srgbClr val="FFC000"/>
                  </a:solidFill>
                  <a:latin typeface="+mj-lt"/>
                  <a:ea typeface="Roboto" panose="02000000000000000000" pitchFamily="2" charset="0"/>
                  <a:cs typeface="Arial" panose="020B0604020202020204" pitchFamily="34" charset="0"/>
                </a:rPr>
                <a:t>Líderes de Innovación: </a:t>
              </a:r>
              <a:r>
                <a:rPr lang="es-CO" sz="1100" b="1" dirty="0">
                  <a:latin typeface="+mj-lt"/>
                  <a:ea typeface="Roboto" panose="02000000000000000000" pitchFamily="2" charset="0"/>
                  <a:cs typeface="Arial" panose="020B0604020202020204" pitchFamily="34" charset="0"/>
                </a:rPr>
                <a:t>Suiza, Alemania, UK, EEUU, Canadá, China, Japón, Singapur</a:t>
              </a:r>
            </a:p>
          </p:txBody>
        </p:sp>
        <p:grpSp>
          <p:nvGrpSpPr>
            <p:cNvPr id="142" name="Grupo 141"/>
            <p:cNvGrpSpPr/>
            <p:nvPr/>
          </p:nvGrpSpPr>
          <p:grpSpPr>
            <a:xfrm>
              <a:off x="3459670" y="2971321"/>
              <a:ext cx="397225" cy="396090"/>
              <a:chOff x="2323677" y="3105866"/>
              <a:chExt cx="397225" cy="396090"/>
            </a:xfrm>
          </p:grpSpPr>
          <p:sp>
            <p:nvSpPr>
              <p:cNvPr id="116" name="Oval 173"/>
              <p:cNvSpPr/>
              <p:nvPr/>
            </p:nvSpPr>
            <p:spPr>
              <a:xfrm>
                <a:off x="2323677" y="3105866"/>
                <a:ext cx="397225" cy="396090"/>
              </a:xfrm>
              <a:prstGeom prst="ellipse">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a typeface="Roboto" panose="02000000000000000000" pitchFamily="2" charset="0"/>
                  <a:cs typeface="Arial" panose="020B0604020202020204" pitchFamily="34" charset="0"/>
                </a:endParaRPr>
              </a:p>
            </p:txBody>
          </p:sp>
          <p:sp>
            <p:nvSpPr>
              <p:cNvPr id="117" name="Oval 174"/>
              <p:cNvSpPr/>
              <p:nvPr/>
            </p:nvSpPr>
            <p:spPr>
              <a:xfrm>
                <a:off x="2362811" y="3144999"/>
                <a:ext cx="328285" cy="327347"/>
              </a:xfrm>
              <a:prstGeom prst="ellipse">
                <a:avLst/>
              </a:prstGeom>
              <a:solidFill>
                <a:srgbClr val="FFC000"/>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1"/>
                  </a:solidFill>
                  <a:latin typeface="+mj-lt"/>
                  <a:ea typeface="Roboto" panose="02000000000000000000" pitchFamily="2" charset="0"/>
                  <a:cs typeface="Arial" panose="020B0604020202020204" pitchFamily="34" charset="0"/>
                </a:endParaRPr>
              </a:p>
            </p:txBody>
          </p:sp>
          <p:sp>
            <p:nvSpPr>
              <p:cNvPr id="115" name="TextBox 172"/>
              <p:cNvSpPr txBox="1"/>
              <p:nvPr/>
            </p:nvSpPr>
            <p:spPr>
              <a:xfrm>
                <a:off x="2400412" y="3170813"/>
                <a:ext cx="250027" cy="276999"/>
              </a:xfrm>
              <a:prstGeom prst="rect">
                <a:avLst/>
              </a:prstGeom>
              <a:noFill/>
              <a:ln w="6350">
                <a:noFill/>
                <a:prstDash val="dash"/>
              </a:ln>
            </p:spPr>
            <p:txBody>
              <a:bodyPr wrap="square" lIns="0" tIns="0" rIns="0" bIns="0" rtlCol="0">
                <a:spAutoFit/>
              </a:bodyPr>
              <a:lstStyle/>
              <a:p>
                <a:pPr algn="ctr"/>
                <a:r>
                  <a:rPr lang="en-US" b="1" dirty="0">
                    <a:solidFill>
                      <a:schemeClr val="bg1"/>
                    </a:solidFill>
                    <a:latin typeface="+mj-lt"/>
                    <a:ea typeface="Roboto" panose="02000000000000000000" pitchFamily="2" charset="0"/>
                    <a:cs typeface="Arial" panose="020B0604020202020204" pitchFamily="34" charset="0"/>
                  </a:rPr>
                  <a:t>L</a:t>
                </a:r>
              </a:p>
            </p:txBody>
          </p:sp>
        </p:grpSp>
        <p:sp>
          <p:nvSpPr>
            <p:cNvPr id="105" name="TextBox 168"/>
            <p:cNvSpPr txBox="1"/>
            <p:nvPr/>
          </p:nvSpPr>
          <p:spPr>
            <a:xfrm>
              <a:off x="3967231" y="3485349"/>
              <a:ext cx="4794402" cy="169277"/>
            </a:xfrm>
            <a:prstGeom prst="rect">
              <a:avLst/>
            </a:prstGeom>
            <a:noFill/>
            <a:ln w="6350">
              <a:noFill/>
              <a:prstDash val="dash"/>
            </a:ln>
          </p:spPr>
          <p:txBody>
            <a:bodyPr wrap="square" lIns="0" tIns="0" rIns="0" bIns="0" rtlCol="0">
              <a:spAutoFit/>
            </a:bodyPr>
            <a:lstStyle/>
            <a:p>
              <a:r>
                <a:rPr lang="es-CO" sz="1100" b="1" dirty="0">
                  <a:solidFill>
                    <a:srgbClr val="F17434"/>
                  </a:solidFill>
                  <a:latin typeface="+mj-lt"/>
                  <a:ea typeface="Roboto" panose="02000000000000000000" pitchFamily="2" charset="0"/>
                  <a:cs typeface="Arial" panose="020B0604020202020204" pitchFamily="34" charset="0"/>
                </a:rPr>
                <a:t>Triunfadores de Innovación:</a:t>
              </a:r>
              <a:r>
                <a:rPr lang="es-CO" sz="1100" b="1" dirty="0">
                  <a:solidFill>
                    <a:schemeClr val="accent6">
                      <a:lumMod val="75000"/>
                    </a:schemeClr>
                  </a:solidFill>
                  <a:latin typeface="+mj-lt"/>
                  <a:ea typeface="Roboto" panose="02000000000000000000" pitchFamily="2" charset="0"/>
                  <a:cs typeface="Arial" panose="020B0604020202020204" pitchFamily="34" charset="0"/>
                </a:rPr>
                <a:t> </a:t>
              </a:r>
              <a:r>
                <a:rPr lang="es-CO" sz="1100" b="1" dirty="0">
                  <a:latin typeface="+mj-lt"/>
                  <a:ea typeface="Roboto" panose="02000000000000000000" pitchFamily="2" charset="0"/>
                  <a:cs typeface="Arial" panose="020B0604020202020204" pitchFamily="34" charset="0"/>
                </a:rPr>
                <a:t>India, Vietnam, Kenia, Sudáfrica, Costa Rica, Colombia </a:t>
              </a:r>
            </a:p>
          </p:txBody>
        </p:sp>
        <p:sp>
          <p:nvSpPr>
            <p:cNvPr id="123" name="TextBox 168"/>
            <p:cNvSpPr txBox="1"/>
            <p:nvPr/>
          </p:nvSpPr>
          <p:spPr>
            <a:xfrm>
              <a:off x="3967232" y="3889560"/>
              <a:ext cx="4632169" cy="169277"/>
            </a:xfrm>
            <a:prstGeom prst="rect">
              <a:avLst/>
            </a:prstGeom>
            <a:noFill/>
            <a:ln w="6350">
              <a:noFill/>
              <a:prstDash val="dash"/>
            </a:ln>
          </p:spPr>
          <p:txBody>
            <a:bodyPr wrap="square" lIns="0" tIns="0" rIns="0" bIns="0" rtlCol="0">
              <a:spAutoFit/>
            </a:bodyPr>
            <a:lstStyle/>
            <a:p>
              <a:r>
                <a:rPr lang="es-CO" sz="1100" b="1" dirty="0">
                  <a:solidFill>
                    <a:srgbClr val="6F6658"/>
                  </a:solidFill>
                  <a:latin typeface="+mj-lt"/>
                  <a:ea typeface="Roboto" panose="02000000000000000000" pitchFamily="2" charset="0"/>
                  <a:cs typeface="Arial" panose="020B0604020202020204" pitchFamily="34" charset="0"/>
                </a:rPr>
                <a:t>Comportamiento promedio:</a:t>
              </a:r>
              <a:r>
                <a:rPr lang="es-CO" sz="1100" b="1" dirty="0">
                  <a:solidFill>
                    <a:schemeClr val="bg1">
                      <a:lumMod val="50000"/>
                    </a:schemeClr>
                  </a:solidFill>
                  <a:latin typeface="+mj-lt"/>
                  <a:ea typeface="Roboto" panose="02000000000000000000" pitchFamily="2" charset="0"/>
                  <a:cs typeface="Arial" panose="020B0604020202020204" pitchFamily="34" charset="0"/>
                </a:rPr>
                <a:t> </a:t>
              </a:r>
              <a:r>
                <a:rPr lang="es-CO" sz="1100" b="1" dirty="0">
                  <a:latin typeface="+mj-lt"/>
                  <a:ea typeface="Roboto" panose="02000000000000000000" pitchFamily="2" charset="0"/>
                  <a:cs typeface="Arial" panose="020B0604020202020204" pitchFamily="34" charset="0"/>
                </a:rPr>
                <a:t>México, Brasil, Perú, Indonesia</a:t>
              </a:r>
            </a:p>
          </p:txBody>
        </p:sp>
        <p:sp>
          <p:nvSpPr>
            <p:cNvPr id="133" name="TextBox 168"/>
            <p:cNvSpPr txBox="1"/>
            <p:nvPr/>
          </p:nvSpPr>
          <p:spPr>
            <a:xfrm>
              <a:off x="3955505" y="4307619"/>
              <a:ext cx="4887244" cy="169277"/>
            </a:xfrm>
            <a:prstGeom prst="rect">
              <a:avLst/>
            </a:prstGeom>
            <a:noFill/>
            <a:ln w="6350">
              <a:noFill/>
              <a:prstDash val="dash"/>
            </a:ln>
          </p:spPr>
          <p:txBody>
            <a:bodyPr wrap="square" lIns="0" tIns="0" rIns="0" bIns="0" rtlCol="0">
              <a:spAutoFit/>
            </a:bodyPr>
            <a:lstStyle/>
            <a:p>
              <a:r>
                <a:rPr lang="es-CO" sz="1100" b="1" dirty="0">
                  <a:solidFill>
                    <a:srgbClr val="C00000"/>
                  </a:solidFill>
                  <a:latin typeface="+mj-lt"/>
                  <a:ea typeface="Roboto" panose="02000000000000000000" pitchFamily="2" charset="0"/>
                  <a:cs typeface="Arial" panose="020B0604020202020204" pitchFamily="34" charset="0"/>
                </a:rPr>
                <a:t>Comportamiento deficiente: </a:t>
              </a:r>
              <a:r>
                <a:rPr lang="es-CO" sz="1100" b="1" dirty="0">
                  <a:latin typeface="+mj-lt"/>
                  <a:ea typeface="Roboto" panose="02000000000000000000" pitchFamily="2" charset="0"/>
                  <a:cs typeface="Arial" panose="020B0604020202020204" pitchFamily="34" charset="0"/>
                </a:rPr>
                <a:t>Argentina, Ecuador, Panamá, Bangladesh, África </a:t>
              </a:r>
              <a:r>
                <a:rPr lang="es-CO" sz="1100" b="1" dirty="0" err="1">
                  <a:latin typeface="+mj-lt"/>
                  <a:ea typeface="Roboto" panose="02000000000000000000" pitchFamily="2" charset="0"/>
                  <a:cs typeface="Arial" panose="020B0604020202020204" pitchFamily="34" charset="0"/>
                </a:rPr>
                <a:t>Subsariana</a:t>
              </a:r>
              <a:r>
                <a:rPr lang="es-CO" sz="1100" b="1" dirty="0">
                  <a:latin typeface="+mj-lt"/>
                  <a:ea typeface="Roboto" panose="02000000000000000000" pitchFamily="2" charset="0"/>
                  <a:cs typeface="Arial" panose="020B0604020202020204" pitchFamily="34" charset="0"/>
                </a:rPr>
                <a:t> </a:t>
              </a:r>
            </a:p>
          </p:txBody>
        </p:sp>
        <p:grpSp>
          <p:nvGrpSpPr>
            <p:cNvPr id="143" name="Grupo 142"/>
            <p:cNvGrpSpPr/>
            <p:nvPr/>
          </p:nvGrpSpPr>
          <p:grpSpPr>
            <a:xfrm>
              <a:off x="3457808" y="3367411"/>
              <a:ext cx="397225" cy="396090"/>
              <a:chOff x="2323677" y="3105866"/>
              <a:chExt cx="397225" cy="396090"/>
            </a:xfrm>
          </p:grpSpPr>
          <p:sp>
            <p:nvSpPr>
              <p:cNvPr id="144" name="Oval 173"/>
              <p:cNvSpPr/>
              <p:nvPr/>
            </p:nvSpPr>
            <p:spPr>
              <a:xfrm>
                <a:off x="2323677" y="3105866"/>
                <a:ext cx="397225" cy="396090"/>
              </a:xfrm>
              <a:prstGeom prst="ellipse">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a typeface="Roboto" panose="02000000000000000000" pitchFamily="2" charset="0"/>
                  <a:cs typeface="Arial" panose="020B0604020202020204" pitchFamily="34" charset="0"/>
                </a:endParaRPr>
              </a:p>
            </p:txBody>
          </p:sp>
          <p:sp>
            <p:nvSpPr>
              <p:cNvPr id="145" name="Oval 174"/>
              <p:cNvSpPr/>
              <p:nvPr/>
            </p:nvSpPr>
            <p:spPr>
              <a:xfrm>
                <a:off x="2362811" y="3144999"/>
                <a:ext cx="328285" cy="327347"/>
              </a:xfrm>
              <a:prstGeom prst="ellipse">
                <a:avLst/>
              </a:prstGeom>
              <a:solidFill>
                <a:srgbClr val="F17434"/>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1"/>
                  </a:solidFill>
                  <a:latin typeface="+mj-lt"/>
                  <a:ea typeface="Roboto" panose="02000000000000000000" pitchFamily="2" charset="0"/>
                  <a:cs typeface="Arial" panose="020B0604020202020204" pitchFamily="34" charset="0"/>
                </a:endParaRPr>
              </a:p>
            </p:txBody>
          </p:sp>
          <p:sp>
            <p:nvSpPr>
              <p:cNvPr id="146" name="TextBox 172"/>
              <p:cNvSpPr txBox="1"/>
              <p:nvPr/>
            </p:nvSpPr>
            <p:spPr>
              <a:xfrm>
                <a:off x="2400412" y="3163989"/>
                <a:ext cx="250027" cy="276999"/>
              </a:xfrm>
              <a:prstGeom prst="rect">
                <a:avLst/>
              </a:prstGeom>
              <a:noFill/>
              <a:ln w="6350">
                <a:noFill/>
                <a:prstDash val="dash"/>
              </a:ln>
            </p:spPr>
            <p:txBody>
              <a:bodyPr wrap="square" lIns="0" tIns="0" rIns="0" bIns="0" rtlCol="0">
                <a:spAutoFit/>
              </a:bodyPr>
              <a:lstStyle/>
              <a:p>
                <a:pPr algn="ctr"/>
                <a:r>
                  <a:rPr lang="en-US" b="1" dirty="0">
                    <a:solidFill>
                      <a:schemeClr val="bg1"/>
                    </a:solidFill>
                    <a:latin typeface="+mj-lt"/>
                    <a:ea typeface="Roboto" panose="02000000000000000000" pitchFamily="2" charset="0"/>
                    <a:cs typeface="Arial" panose="020B0604020202020204" pitchFamily="34" charset="0"/>
                  </a:rPr>
                  <a:t>T</a:t>
                </a:r>
              </a:p>
            </p:txBody>
          </p:sp>
        </p:grpSp>
        <p:grpSp>
          <p:nvGrpSpPr>
            <p:cNvPr id="147" name="Grupo 146"/>
            <p:cNvGrpSpPr/>
            <p:nvPr/>
          </p:nvGrpSpPr>
          <p:grpSpPr>
            <a:xfrm>
              <a:off x="3473441" y="3781058"/>
              <a:ext cx="397225" cy="396090"/>
              <a:chOff x="2323677" y="3105866"/>
              <a:chExt cx="397225" cy="396090"/>
            </a:xfrm>
          </p:grpSpPr>
          <p:sp>
            <p:nvSpPr>
              <p:cNvPr id="148" name="Oval 173"/>
              <p:cNvSpPr/>
              <p:nvPr/>
            </p:nvSpPr>
            <p:spPr>
              <a:xfrm>
                <a:off x="2323677" y="3105866"/>
                <a:ext cx="397225" cy="396090"/>
              </a:xfrm>
              <a:prstGeom prst="ellipse">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a typeface="Roboto" panose="02000000000000000000" pitchFamily="2" charset="0"/>
                  <a:cs typeface="Arial" panose="020B0604020202020204" pitchFamily="34" charset="0"/>
                </a:endParaRPr>
              </a:p>
            </p:txBody>
          </p:sp>
          <p:sp>
            <p:nvSpPr>
              <p:cNvPr id="149" name="Oval 174"/>
              <p:cNvSpPr/>
              <p:nvPr/>
            </p:nvSpPr>
            <p:spPr>
              <a:xfrm>
                <a:off x="2362811" y="3144999"/>
                <a:ext cx="328285" cy="327347"/>
              </a:xfrm>
              <a:prstGeom prst="ellipse">
                <a:avLst/>
              </a:prstGeom>
              <a:solidFill>
                <a:srgbClr val="6F6658"/>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1"/>
                  </a:solidFill>
                  <a:latin typeface="+mj-lt"/>
                  <a:ea typeface="Roboto" panose="02000000000000000000" pitchFamily="2" charset="0"/>
                  <a:cs typeface="Arial" panose="020B0604020202020204" pitchFamily="34" charset="0"/>
                </a:endParaRPr>
              </a:p>
            </p:txBody>
          </p:sp>
          <p:sp>
            <p:nvSpPr>
              <p:cNvPr id="150" name="TextBox 172"/>
              <p:cNvSpPr txBox="1"/>
              <p:nvPr/>
            </p:nvSpPr>
            <p:spPr>
              <a:xfrm>
                <a:off x="2400412" y="3170813"/>
                <a:ext cx="250027" cy="276999"/>
              </a:xfrm>
              <a:prstGeom prst="rect">
                <a:avLst/>
              </a:prstGeom>
              <a:noFill/>
              <a:ln w="6350">
                <a:noFill/>
                <a:prstDash val="dash"/>
              </a:ln>
            </p:spPr>
            <p:txBody>
              <a:bodyPr wrap="square" lIns="0" tIns="0" rIns="0" bIns="0" rtlCol="0">
                <a:spAutoFit/>
              </a:bodyPr>
              <a:lstStyle/>
              <a:p>
                <a:pPr algn="ctr"/>
                <a:r>
                  <a:rPr lang="en-US" b="1" dirty="0">
                    <a:solidFill>
                      <a:schemeClr val="bg1"/>
                    </a:solidFill>
                    <a:latin typeface="+mj-lt"/>
                    <a:ea typeface="Roboto" panose="02000000000000000000" pitchFamily="2" charset="0"/>
                    <a:cs typeface="Arial" panose="020B0604020202020204" pitchFamily="34" charset="0"/>
                  </a:rPr>
                  <a:t>P</a:t>
                </a:r>
              </a:p>
            </p:txBody>
          </p:sp>
        </p:grpSp>
        <p:grpSp>
          <p:nvGrpSpPr>
            <p:cNvPr id="151" name="Grupo 150"/>
            <p:cNvGrpSpPr/>
            <p:nvPr/>
          </p:nvGrpSpPr>
          <p:grpSpPr>
            <a:xfrm>
              <a:off x="3464333" y="4194705"/>
              <a:ext cx="397225" cy="396090"/>
              <a:chOff x="2323677" y="3105866"/>
              <a:chExt cx="397225" cy="396090"/>
            </a:xfrm>
          </p:grpSpPr>
          <p:sp>
            <p:nvSpPr>
              <p:cNvPr id="152" name="Oval 173"/>
              <p:cNvSpPr/>
              <p:nvPr/>
            </p:nvSpPr>
            <p:spPr>
              <a:xfrm>
                <a:off x="2323677" y="3105866"/>
                <a:ext cx="397225" cy="396090"/>
              </a:xfrm>
              <a:prstGeom prst="ellipse">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a typeface="Roboto" panose="02000000000000000000" pitchFamily="2" charset="0"/>
                  <a:cs typeface="Arial" panose="020B0604020202020204" pitchFamily="34" charset="0"/>
                </a:endParaRPr>
              </a:p>
            </p:txBody>
          </p:sp>
          <p:sp>
            <p:nvSpPr>
              <p:cNvPr id="153" name="Oval 174"/>
              <p:cNvSpPr/>
              <p:nvPr/>
            </p:nvSpPr>
            <p:spPr>
              <a:xfrm>
                <a:off x="2362811" y="3144999"/>
                <a:ext cx="328285" cy="327347"/>
              </a:xfrm>
              <a:prstGeom prst="ellipse">
                <a:avLst/>
              </a:prstGeom>
              <a:solidFill>
                <a:srgbClr val="C00000"/>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1"/>
                  </a:solidFill>
                  <a:latin typeface="+mj-lt"/>
                  <a:ea typeface="Roboto" panose="02000000000000000000" pitchFamily="2" charset="0"/>
                  <a:cs typeface="Arial" panose="020B0604020202020204" pitchFamily="34" charset="0"/>
                </a:endParaRPr>
              </a:p>
            </p:txBody>
          </p:sp>
          <p:sp>
            <p:nvSpPr>
              <p:cNvPr id="154" name="TextBox 172"/>
              <p:cNvSpPr txBox="1"/>
              <p:nvPr/>
            </p:nvSpPr>
            <p:spPr>
              <a:xfrm>
                <a:off x="2400412" y="3170813"/>
                <a:ext cx="250027" cy="276999"/>
              </a:xfrm>
              <a:prstGeom prst="rect">
                <a:avLst/>
              </a:prstGeom>
              <a:noFill/>
              <a:ln w="6350">
                <a:noFill/>
                <a:prstDash val="dash"/>
              </a:ln>
            </p:spPr>
            <p:txBody>
              <a:bodyPr wrap="square" lIns="0" tIns="0" rIns="0" bIns="0" rtlCol="0">
                <a:spAutoFit/>
              </a:bodyPr>
              <a:lstStyle/>
              <a:p>
                <a:pPr algn="ctr"/>
                <a:r>
                  <a:rPr lang="en-US" b="1" dirty="0">
                    <a:solidFill>
                      <a:schemeClr val="bg1"/>
                    </a:solidFill>
                    <a:latin typeface="+mj-lt"/>
                    <a:ea typeface="Roboto" panose="02000000000000000000" pitchFamily="2" charset="0"/>
                    <a:cs typeface="Arial" panose="020B0604020202020204" pitchFamily="34" charset="0"/>
                  </a:rPr>
                  <a:t>D</a:t>
                </a:r>
              </a:p>
            </p:txBody>
          </p:sp>
        </p:grpSp>
      </p:grpSp>
      <p:sp>
        <p:nvSpPr>
          <p:cNvPr id="79" name="TextBox 176">
            <a:extLst>
              <a:ext uri="{FF2B5EF4-FFF2-40B4-BE49-F238E27FC236}">
                <a16:creationId xmlns="" xmlns:a16="http://schemas.microsoft.com/office/drawing/2014/main" id="{31EEBD71-473F-457E-A139-6EB28E69879D}"/>
              </a:ext>
            </a:extLst>
          </p:cNvPr>
          <p:cNvSpPr txBox="1"/>
          <p:nvPr/>
        </p:nvSpPr>
        <p:spPr>
          <a:xfrm rot="16200000">
            <a:off x="-854758" y="2166530"/>
            <a:ext cx="2167911" cy="161583"/>
          </a:xfrm>
          <a:prstGeom prst="rect">
            <a:avLst/>
          </a:prstGeom>
          <a:noFill/>
          <a:ln w="6350">
            <a:noFill/>
            <a:prstDash val="dash"/>
          </a:ln>
        </p:spPr>
        <p:txBody>
          <a:bodyPr wrap="square" lIns="0" tIns="0" rIns="0" bIns="0" rtlCol="0">
            <a:spAutoFit/>
          </a:bodyPr>
          <a:lstStyle/>
          <a:p>
            <a:r>
              <a:rPr lang="es-CO" sz="1000" b="1" dirty="0">
                <a:latin typeface="+mj-lt"/>
                <a:ea typeface="Roboto" panose="02000000000000000000" pitchFamily="2" charset="0"/>
                <a:cs typeface="Arial" panose="020B0604020202020204" pitchFamily="34" charset="0"/>
              </a:rPr>
              <a:t>Indicador</a:t>
            </a:r>
            <a:r>
              <a:rPr lang="es-CO" sz="1050" b="1" dirty="0">
                <a:latin typeface="+mj-lt"/>
                <a:ea typeface="Roboto" panose="02000000000000000000" pitchFamily="2" charset="0"/>
                <a:cs typeface="Arial" panose="020B0604020202020204" pitchFamily="34" charset="0"/>
              </a:rPr>
              <a:t> global de innovación (GII)</a:t>
            </a:r>
          </a:p>
        </p:txBody>
      </p:sp>
      <p:sp>
        <p:nvSpPr>
          <p:cNvPr id="80" name="TextBox 176">
            <a:extLst>
              <a:ext uri="{FF2B5EF4-FFF2-40B4-BE49-F238E27FC236}">
                <a16:creationId xmlns="" xmlns:a16="http://schemas.microsoft.com/office/drawing/2014/main" id="{5910418E-685F-4C54-87F7-6C5032790166}"/>
              </a:ext>
            </a:extLst>
          </p:cNvPr>
          <p:cNvSpPr txBox="1"/>
          <p:nvPr/>
        </p:nvSpPr>
        <p:spPr>
          <a:xfrm>
            <a:off x="1673622" y="4929610"/>
            <a:ext cx="1288904" cy="138499"/>
          </a:xfrm>
          <a:prstGeom prst="rect">
            <a:avLst/>
          </a:prstGeom>
          <a:noFill/>
          <a:ln w="6350">
            <a:noFill/>
            <a:prstDash val="dash"/>
          </a:ln>
        </p:spPr>
        <p:txBody>
          <a:bodyPr wrap="square" lIns="0" tIns="0" rIns="0" bIns="0" rtlCol="0">
            <a:spAutoFit/>
          </a:bodyPr>
          <a:lstStyle/>
          <a:p>
            <a:r>
              <a:rPr lang="es-CO" sz="900" b="1" dirty="0">
                <a:latin typeface="+mj-lt"/>
                <a:ea typeface="Roboto" panose="02000000000000000000" pitchFamily="2" charset="0"/>
                <a:cs typeface="Arial" panose="020B0604020202020204" pitchFamily="34" charset="0"/>
              </a:rPr>
              <a:t>PIB per cápita ($PPP) </a:t>
            </a:r>
          </a:p>
        </p:txBody>
      </p:sp>
      <p:sp>
        <p:nvSpPr>
          <p:cNvPr id="81" name="Rectangle 121">
            <a:extLst>
              <a:ext uri="{FF2B5EF4-FFF2-40B4-BE49-F238E27FC236}">
                <a16:creationId xmlns="" xmlns:a16="http://schemas.microsoft.com/office/drawing/2014/main" id="{60DBC9DD-E37E-4CFD-AD6D-168F13581B51}"/>
              </a:ext>
            </a:extLst>
          </p:cNvPr>
          <p:cNvSpPr/>
          <p:nvPr/>
        </p:nvSpPr>
        <p:spPr>
          <a:xfrm>
            <a:off x="3922743" y="4860790"/>
            <a:ext cx="4265911" cy="246221"/>
          </a:xfrm>
          <a:prstGeom prst="rect">
            <a:avLst/>
          </a:prstGeom>
        </p:spPr>
        <p:txBody>
          <a:bodyPr wrap="none">
            <a:spAutoFit/>
          </a:bodyPr>
          <a:lstStyle/>
          <a:p>
            <a:r>
              <a:rPr lang="es-CO" sz="1000" dirty="0">
                <a:latin typeface="+mj-lt"/>
                <a:ea typeface="Arial" charset="0"/>
                <a:cs typeface="Arial" charset="0"/>
              </a:rPr>
              <a:t>Fuente: </a:t>
            </a:r>
            <a:r>
              <a:rPr lang="en-US" sz="1000" dirty="0">
                <a:latin typeface="+mj-lt"/>
                <a:ea typeface="Arial" charset="0"/>
                <a:cs typeface="Arial" charset="0"/>
              </a:rPr>
              <a:t>The Global Innovation Index 2018 (Cornell University, INSEAD y WIPO).</a:t>
            </a:r>
            <a:endParaRPr lang="es-CO" sz="1000" dirty="0">
              <a:latin typeface="+mj-lt"/>
              <a:ea typeface="Arial" charset="0"/>
              <a:cs typeface="Arial" charset="0"/>
            </a:endParaRPr>
          </a:p>
        </p:txBody>
      </p:sp>
      <p:sp>
        <p:nvSpPr>
          <p:cNvPr id="2" name="Marcador de número de diapositiva 1">
            <a:extLst>
              <a:ext uri="{FF2B5EF4-FFF2-40B4-BE49-F238E27FC236}">
                <a16:creationId xmlns="" xmlns:a16="http://schemas.microsoft.com/office/drawing/2014/main" id="{28B2A024-28E1-443B-8E3B-6A9287301D90}"/>
              </a:ext>
            </a:extLst>
          </p:cNvPr>
          <p:cNvSpPr>
            <a:spLocks noGrp="1"/>
          </p:cNvSpPr>
          <p:nvPr>
            <p:ph type="sldNum" sz="quarter" idx="4"/>
          </p:nvPr>
        </p:nvSpPr>
        <p:spPr/>
        <p:txBody>
          <a:bodyPr/>
          <a:lstStyle/>
          <a:p>
            <a:fld id="{E98621A4-F840-4FB5-ADAC-B68FE90EA2B3}" type="slidenum">
              <a:rPr lang="es-CO" smtClean="0"/>
              <a:pPr/>
              <a:t>6</a:t>
            </a:fld>
            <a:endParaRPr lang="es-CO" dirty="0"/>
          </a:p>
        </p:txBody>
      </p:sp>
    </p:spTree>
    <p:extLst>
      <p:ext uri="{BB962C8B-B14F-4D97-AF65-F5344CB8AC3E}">
        <p14:creationId xmlns:p14="http://schemas.microsoft.com/office/powerpoint/2010/main" val="159299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5"/>
          <p:cNvGrpSpPr>
            <a:grpSpLocks noChangeAspect="1"/>
          </p:cNvGrpSpPr>
          <p:nvPr/>
        </p:nvGrpSpPr>
        <p:grpSpPr bwMode="auto">
          <a:xfrm>
            <a:off x="2894890" y="1101984"/>
            <a:ext cx="3289166" cy="3700311"/>
            <a:chOff x="348" y="728"/>
            <a:chExt cx="3192" cy="3591"/>
          </a:xfrm>
          <a:solidFill>
            <a:schemeClr val="tx2"/>
          </a:solidFill>
        </p:grpSpPr>
        <p:sp>
          <p:nvSpPr>
            <p:cNvPr id="16" name="Freeform 16"/>
            <p:cNvSpPr>
              <a:spLocks/>
            </p:cNvSpPr>
            <p:nvPr/>
          </p:nvSpPr>
          <p:spPr bwMode="auto">
            <a:xfrm>
              <a:off x="1337" y="3473"/>
              <a:ext cx="1244" cy="846"/>
            </a:xfrm>
            <a:custGeom>
              <a:avLst/>
              <a:gdLst>
                <a:gd name="T0" fmla="*/ 748 w 851"/>
                <a:gd name="T1" fmla="*/ 88 h 579"/>
                <a:gd name="T2" fmla="*/ 536 w 851"/>
                <a:gd name="T3" fmla="*/ 0 h 579"/>
                <a:gd name="T4" fmla="*/ 411 w 851"/>
                <a:gd name="T5" fmla="*/ 132 h 579"/>
                <a:gd name="T6" fmla="*/ 301 w 851"/>
                <a:gd name="T7" fmla="*/ 22 h 579"/>
                <a:gd name="T8" fmla="*/ 110 w 851"/>
                <a:gd name="T9" fmla="*/ 110 h 579"/>
                <a:gd name="T10" fmla="*/ 22 w 851"/>
                <a:gd name="T11" fmla="*/ 579 h 579"/>
                <a:gd name="T12" fmla="*/ 851 w 851"/>
                <a:gd name="T13" fmla="*/ 579 h 579"/>
                <a:gd name="T14" fmla="*/ 748 w 851"/>
                <a:gd name="T15" fmla="*/ 88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579">
                  <a:moveTo>
                    <a:pt x="748" y="88"/>
                  </a:moveTo>
                  <a:cubicBezTo>
                    <a:pt x="697" y="26"/>
                    <a:pt x="608" y="48"/>
                    <a:pt x="536" y="0"/>
                  </a:cubicBezTo>
                  <a:cubicBezTo>
                    <a:pt x="491" y="41"/>
                    <a:pt x="462" y="97"/>
                    <a:pt x="411" y="132"/>
                  </a:cubicBezTo>
                  <a:cubicBezTo>
                    <a:pt x="369" y="101"/>
                    <a:pt x="339" y="58"/>
                    <a:pt x="301" y="22"/>
                  </a:cubicBezTo>
                  <a:cubicBezTo>
                    <a:pt x="244" y="81"/>
                    <a:pt x="167" y="64"/>
                    <a:pt x="110" y="110"/>
                  </a:cubicBezTo>
                  <a:cubicBezTo>
                    <a:pt x="0" y="198"/>
                    <a:pt x="77" y="426"/>
                    <a:pt x="22" y="579"/>
                  </a:cubicBezTo>
                  <a:cubicBezTo>
                    <a:pt x="299" y="579"/>
                    <a:pt x="575" y="579"/>
                    <a:pt x="851" y="579"/>
                  </a:cubicBezTo>
                  <a:cubicBezTo>
                    <a:pt x="820" y="434"/>
                    <a:pt x="826" y="181"/>
                    <a:pt x="74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7" name="Freeform 17"/>
            <p:cNvSpPr>
              <a:spLocks/>
            </p:cNvSpPr>
            <p:nvPr/>
          </p:nvSpPr>
          <p:spPr bwMode="auto">
            <a:xfrm>
              <a:off x="1698" y="2675"/>
              <a:ext cx="475" cy="583"/>
            </a:xfrm>
            <a:custGeom>
              <a:avLst/>
              <a:gdLst>
                <a:gd name="T0" fmla="*/ 303 w 325"/>
                <a:gd name="T1" fmla="*/ 190 h 399"/>
                <a:gd name="T2" fmla="*/ 285 w 325"/>
                <a:gd name="T3" fmla="*/ 100 h 399"/>
                <a:gd name="T4" fmla="*/ 229 w 325"/>
                <a:gd name="T5" fmla="*/ 100 h 399"/>
                <a:gd name="T6" fmla="*/ 196 w 325"/>
                <a:gd name="T7" fmla="*/ 67 h 399"/>
                <a:gd name="T8" fmla="*/ 128 w 325"/>
                <a:gd name="T9" fmla="*/ 20 h 399"/>
                <a:gd name="T10" fmla="*/ 131 w 325"/>
                <a:gd name="T11" fmla="*/ 76 h 399"/>
                <a:gd name="T12" fmla="*/ 103 w 325"/>
                <a:gd name="T13" fmla="*/ 76 h 399"/>
                <a:gd name="T14" fmla="*/ 116 w 325"/>
                <a:gd name="T15" fmla="*/ 103 h 399"/>
                <a:gd name="T16" fmla="*/ 116 w 325"/>
                <a:gd name="T17" fmla="*/ 103 h 399"/>
                <a:gd name="T18" fmla="*/ 21 w 325"/>
                <a:gd name="T19" fmla="*/ 204 h 399"/>
                <a:gd name="T20" fmla="*/ 21 w 325"/>
                <a:gd name="T21" fmla="*/ 204 h 399"/>
                <a:gd name="T22" fmla="*/ 20 w 325"/>
                <a:gd name="T23" fmla="*/ 206 h 399"/>
                <a:gd name="T24" fmla="*/ 25 w 325"/>
                <a:gd name="T25" fmla="*/ 362 h 399"/>
                <a:gd name="T26" fmla="*/ 91 w 325"/>
                <a:gd name="T27" fmla="*/ 208 h 399"/>
                <a:gd name="T28" fmla="*/ 276 w 325"/>
                <a:gd name="T29" fmla="*/ 253 h 399"/>
                <a:gd name="T30" fmla="*/ 296 w 325"/>
                <a:gd name="T31" fmla="*/ 399 h 399"/>
                <a:gd name="T32" fmla="*/ 314 w 325"/>
                <a:gd name="T33" fmla="*/ 293 h 399"/>
                <a:gd name="T34" fmla="*/ 303 w 325"/>
                <a:gd name="T35" fmla="*/ 1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399">
                  <a:moveTo>
                    <a:pt x="303" y="190"/>
                  </a:moveTo>
                  <a:cubicBezTo>
                    <a:pt x="285" y="100"/>
                    <a:pt x="285" y="100"/>
                    <a:pt x="285" y="100"/>
                  </a:cubicBezTo>
                  <a:cubicBezTo>
                    <a:pt x="285" y="100"/>
                    <a:pt x="252" y="83"/>
                    <a:pt x="229" y="100"/>
                  </a:cubicBezTo>
                  <a:cubicBezTo>
                    <a:pt x="223" y="104"/>
                    <a:pt x="213" y="72"/>
                    <a:pt x="196" y="67"/>
                  </a:cubicBezTo>
                  <a:cubicBezTo>
                    <a:pt x="196" y="67"/>
                    <a:pt x="135" y="41"/>
                    <a:pt x="128" y="20"/>
                  </a:cubicBezTo>
                  <a:cubicBezTo>
                    <a:pt x="121" y="0"/>
                    <a:pt x="115" y="66"/>
                    <a:pt x="131" y="76"/>
                  </a:cubicBezTo>
                  <a:cubicBezTo>
                    <a:pt x="147" y="87"/>
                    <a:pt x="111" y="87"/>
                    <a:pt x="103" y="76"/>
                  </a:cubicBezTo>
                  <a:cubicBezTo>
                    <a:pt x="94" y="66"/>
                    <a:pt x="119" y="100"/>
                    <a:pt x="116" y="103"/>
                  </a:cubicBezTo>
                  <a:cubicBezTo>
                    <a:pt x="116" y="103"/>
                    <a:pt x="116" y="103"/>
                    <a:pt x="116" y="103"/>
                  </a:cubicBezTo>
                  <a:cubicBezTo>
                    <a:pt x="75" y="128"/>
                    <a:pt x="40" y="161"/>
                    <a:pt x="21" y="204"/>
                  </a:cubicBezTo>
                  <a:cubicBezTo>
                    <a:pt x="21" y="204"/>
                    <a:pt x="21" y="204"/>
                    <a:pt x="21" y="204"/>
                  </a:cubicBezTo>
                  <a:cubicBezTo>
                    <a:pt x="20" y="205"/>
                    <a:pt x="20" y="205"/>
                    <a:pt x="20" y="206"/>
                  </a:cubicBezTo>
                  <a:cubicBezTo>
                    <a:pt x="2" y="248"/>
                    <a:pt x="0" y="300"/>
                    <a:pt x="25" y="362"/>
                  </a:cubicBezTo>
                  <a:cubicBezTo>
                    <a:pt x="39" y="290"/>
                    <a:pt x="20" y="230"/>
                    <a:pt x="91" y="208"/>
                  </a:cubicBezTo>
                  <a:cubicBezTo>
                    <a:pt x="127" y="198"/>
                    <a:pt x="285" y="189"/>
                    <a:pt x="276" y="253"/>
                  </a:cubicBezTo>
                  <a:cubicBezTo>
                    <a:pt x="267" y="315"/>
                    <a:pt x="253" y="347"/>
                    <a:pt x="296" y="399"/>
                  </a:cubicBezTo>
                  <a:cubicBezTo>
                    <a:pt x="316" y="359"/>
                    <a:pt x="289" y="378"/>
                    <a:pt x="314" y="293"/>
                  </a:cubicBezTo>
                  <a:cubicBezTo>
                    <a:pt x="325" y="257"/>
                    <a:pt x="319" y="222"/>
                    <a:pt x="303"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8" name="Freeform 18"/>
            <p:cNvSpPr>
              <a:spLocks noEditPoints="1"/>
            </p:cNvSpPr>
            <p:nvPr/>
          </p:nvSpPr>
          <p:spPr bwMode="auto">
            <a:xfrm>
              <a:off x="1431" y="2242"/>
              <a:ext cx="207" cy="163"/>
            </a:xfrm>
            <a:custGeom>
              <a:avLst/>
              <a:gdLst>
                <a:gd name="T0" fmla="*/ 142 w 142"/>
                <a:gd name="T1" fmla="*/ 41 h 112"/>
                <a:gd name="T2" fmla="*/ 127 w 142"/>
                <a:gd name="T3" fmla="*/ 25 h 112"/>
                <a:gd name="T4" fmla="*/ 114 w 142"/>
                <a:gd name="T5" fmla="*/ 0 h 112"/>
                <a:gd name="T6" fmla="*/ 28 w 142"/>
                <a:gd name="T7" fmla="*/ 0 h 112"/>
                <a:gd name="T8" fmla="*/ 15 w 142"/>
                <a:gd name="T9" fmla="*/ 25 h 112"/>
                <a:gd name="T10" fmla="*/ 0 w 142"/>
                <a:gd name="T11" fmla="*/ 41 h 112"/>
                <a:gd name="T12" fmla="*/ 0 w 142"/>
                <a:gd name="T13" fmla="*/ 86 h 112"/>
                <a:gd name="T14" fmla="*/ 0 w 142"/>
                <a:gd name="T15" fmla="*/ 89 h 112"/>
                <a:gd name="T16" fmla="*/ 0 w 142"/>
                <a:gd name="T17" fmla="*/ 105 h 112"/>
                <a:gd name="T18" fmla="*/ 7 w 142"/>
                <a:gd name="T19" fmla="*/ 112 h 112"/>
                <a:gd name="T20" fmla="*/ 28 w 142"/>
                <a:gd name="T21" fmla="*/ 112 h 112"/>
                <a:gd name="T22" fmla="*/ 34 w 142"/>
                <a:gd name="T23" fmla="*/ 105 h 112"/>
                <a:gd name="T24" fmla="*/ 34 w 142"/>
                <a:gd name="T25" fmla="*/ 89 h 112"/>
                <a:gd name="T26" fmla="*/ 108 w 142"/>
                <a:gd name="T27" fmla="*/ 89 h 112"/>
                <a:gd name="T28" fmla="*/ 108 w 142"/>
                <a:gd name="T29" fmla="*/ 105 h 112"/>
                <a:gd name="T30" fmla="*/ 114 w 142"/>
                <a:gd name="T31" fmla="*/ 112 h 112"/>
                <a:gd name="T32" fmla="*/ 135 w 142"/>
                <a:gd name="T33" fmla="*/ 112 h 112"/>
                <a:gd name="T34" fmla="*/ 142 w 142"/>
                <a:gd name="T35" fmla="*/ 105 h 112"/>
                <a:gd name="T36" fmla="*/ 142 w 142"/>
                <a:gd name="T37" fmla="*/ 89 h 112"/>
                <a:gd name="T38" fmla="*/ 142 w 142"/>
                <a:gd name="T39" fmla="*/ 41 h 112"/>
                <a:gd name="T40" fmla="*/ 36 w 142"/>
                <a:gd name="T41" fmla="*/ 9 h 112"/>
                <a:gd name="T42" fmla="*/ 106 w 142"/>
                <a:gd name="T43" fmla="*/ 9 h 112"/>
                <a:gd name="T44" fmla="*/ 118 w 142"/>
                <a:gd name="T45" fmla="*/ 32 h 112"/>
                <a:gd name="T46" fmla="*/ 24 w 142"/>
                <a:gd name="T47" fmla="*/ 32 h 112"/>
                <a:gd name="T48" fmla="*/ 36 w 142"/>
                <a:gd name="T49" fmla="*/ 9 h 112"/>
                <a:gd name="T50" fmla="*/ 41 w 142"/>
                <a:gd name="T51" fmla="*/ 78 h 112"/>
                <a:gd name="T52" fmla="*/ 13 w 142"/>
                <a:gd name="T53" fmla="*/ 78 h 112"/>
                <a:gd name="T54" fmla="*/ 13 w 142"/>
                <a:gd name="T55" fmla="*/ 63 h 112"/>
                <a:gd name="T56" fmla="*/ 41 w 142"/>
                <a:gd name="T57" fmla="*/ 63 h 112"/>
                <a:gd name="T58" fmla="*/ 41 w 142"/>
                <a:gd name="T59" fmla="*/ 78 h 112"/>
                <a:gd name="T60" fmla="*/ 129 w 142"/>
                <a:gd name="T61" fmla="*/ 78 h 112"/>
                <a:gd name="T62" fmla="*/ 101 w 142"/>
                <a:gd name="T63" fmla="*/ 78 h 112"/>
                <a:gd name="T64" fmla="*/ 101 w 142"/>
                <a:gd name="T65" fmla="*/ 63 h 112"/>
                <a:gd name="T66" fmla="*/ 129 w 142"/>
                <a:gd name="T67" fmla="*/ 63 h 112"/>
                <a:gd name="T68" fmla="*/ 129 w 142"/>
                <a:gd name="T69"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2">
                  <a:moveTo>
                    <a:pt x="142" y="41"/>
                  </a:moveTo>
                  <a:cubicBezTo>
                    <a:pt x="127" y="25"/>
                    <a:pt x="127" y="25"/>
                    <a:pt x="127" y="25"/>
                  </a:cubicBezTo>
                  <a:cubicBezTo>
                    <a:pt x="114" y="0"/>
                    <a:pt x="114" y="0"/>
                    <a:pt x="114" y="0"/>
                  </a:cubicBezTo>
                  <a:cubicBezTo>
                    <a:pt x="28" y="0"/>
                    <a:pt x="28" y="0"/>
                    <a:pt x="28" y="0"/>
                  </a:cubicBezTo>
                  <a:cubicBezTo>
                    <a:pt x="15" y="25"/>
                    <a:pt x="15" y="25"/>
                    <a:pt x="15" y="25"/>
                  </a:cubicBezTo>
                  <a:cubicBezTo>
                    <a:pt x="0" y="41"/>
                    <a:pt x="0" y="41"/>
                    <a:pt x="0" y="41"/>
                  </a:cubicBezTo>
                  <a:cubicBezTo>
                    <a:pt x="0" y="86"/>
                    <a:pt x="0" y="86"/>
                    <a:pt x="0" y="86"/>
                  </a:cubicBezTo>
                  <a:cubicBezTo>
                    <a:pt x="0" y="89"/>
                    <a:pt x="0" y="89"/>
                    <a:pt x="0" y="89"/>
                  </a:cubicBezTo>
                  <a:cubicBezTo>
                    <a:pt x="0" y="105"/>
                    <a:pt x="0" y="105"/>
                    <a:pt x="0" y="105"/>
                  </a:cubicBezTo>
                  <a:cubicBezTo>
                    <a:pt x="0" y="109"/>
                    <a:pt x="3" y="112"/>
                    <a:pt x="7" y="112"/>
                  </a:cubicBezTo>
                  <a:cubicBezTo>
                    <a:pt x="28" y="112"/>
                    <a:pt x="28" y="112"/>
                    <a:pt x="28" y="112"/>
                  </a:cubicBezTo>
                  <a:cubicBezTo>
                    <a:pt x="31" y="112"/>
                    <a:pt x="34" y="109"/>
                    <a:pt x="34" y="105"/>
                  </a:cubicBezTo>
                  <a:cubicBezTo>
                    <a:pt x="34" y="89"/>
                    <a:pt x="34" y="89"/>
                    <a:pt x="34" y="89"/>
                  </a:cubicBezTo>
                  <a:cubicBezTo>
                    <a:pt x="108" y="89"/>
                    <a:pt x="108" y="89"/>
                    <a:pt x="108" y="89"/>
                  </a:cubicBezTo>
                  <a:cubicBezTo>
                    <a:pt x="108" y="105"/>
                    <a:pt x="108" y="105"/>
                    <a:pt x="108" y="105"/>
                  </a:cubicBezTo>
                  <a:cubicBezTo>
                    <a:pt x="108" y="109"/>
                    <a:pt x="111" y="112"/>
                    <a:pt x="114" y="112"/>
                  </a:cubicBezTo>
                  <a:cubicBezTo>
                    <a:pt x="135" y="112"/>
                    <a:pt x="135" y="112"/>
                    <a:pt x="135" y="112"/>
                  </a:cubicBezTo>
                  <a:cubicBezTo>
                    <a:pt x="139" y="112"/>
                    <a:pt x="142" y="109"/>
                    <a:pt x="142" y="105"/>
                  </a:cubicBezTo>
                  <a:cubicBezTo>
                    <a:pt x="142" y="89"/>
                    <a:pt x="142" y="89"/>
                    <a:pt x="142" y="89"/>
                  </a:cubicBezTo>
                  <a:lnTo>
                    <a:pt x="142" y="41"/>
                  </a:lnTo>
                  <a:close/>
                  <a:moveTo>
                    <a:pt x="36" y="9"/>
                  </a:moveTo>
                  <a:cubicBezTo>
                    <a:pt x="106" y="9"/>
                    <a:pt x="106" y="9"/>
                    <a:pt x="106" y="9"/>
                  </a:cubicBezTo>
                  <a:cubicBezTo>
                    <a:pt x="118" y="32"/>
                    <a:pt x="118" y="32"/>
                    <a:pt x="118" y="32"/>
                  </a:cubicBezTo>
                  <a:cubicBezTo>
                    <a:pt x="24" y="32"/>
                    <a:pt x="24" y="32"/>
                    <a:pt x="24" y="32"/>
                  </a:cubicBezTo>
                  <a:lnTo>
                    <a:pt x="36" y="9"/>
                  </a:lnTo>
                  <a:close/>
                  <a:moveTo>
                    <a:pt x="41" y="78"/>
                  </a:moveTo>
                  <a:cubicBezTo>
                    <a:pt x="13" y="78"/>
                    <a:pt x="13" y="78"/>
                    <a:pt x="13" y="78"/>
                  </a:cubicBezTo>
                  <a:cubicBezTo>
                    <a:pt x="13" y="63"/>
                    <a:pt x="13" y="63"/>
                    <a:pt x="13" y="63"/>
                  </a:cubicBezTo>
                  <a:cubicBezTo>
                    <a:pt x="41" y="63"/>
                    <a:pt x="41" y="63"/>
                    <a:pt x="41" y="63"/>
                  </a:cubicBezTo>
                  <a:lnTo>
                    <a:pt x="41" y="78"/>
                  </a:lnTo>
                  <a:close/>
                  <a:moveTo>
                    <a:pt x="129" y="78"/>
                  </a:moveTo>
                  <a:cubicBezTo>
                    <a:pt x="101" y="78"/>
                    <a:pt x="101" y="78"/>
                    <a:pt x="101" y="78"/>
                  </a:cubicBezTo>
                  <a:cubicBezTo>
                    <a:pt x="101" y="63"/>
                    <a:pt x="101" y="63"/>
                    <a:pt x="101" y="63"/>
                  </a:cubicBezTo>
                  <a:cubicBezTo>
                    <a:pt x="129" y="63"/>
                    <a:pt x="129" y="63"/>
                    <a:pt x="129" y="63"/>
                  </a:cubicBezTo>
                  <a:lnTo>
                    <a:pt x="12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9" name="Freeform 19"/>
            <p:cNvSpPr>
              <a:spLocks/>
            </p:cNvSpPr>
            <p:nvPr/>
          </p:nvSpPr>
          <p:spPr bwMode="auto">
            <a:xfrm>
              <a:off x="2283" y="2385"/>
              <a:ext cx="61" cy="54"/>
            </a:xfrm>
            <a:custGeom>
              <a:avLst/>
              <a:gdLst>
                <a:gd name="T0" fmla="*/ 33 w 42"/>
                <a:gd name="T1" fmla="*/ 0 h 37"/>
                <a:gd name="T2" fmla="*/ 16 w 42"/>
                <a:gd name="T3" fmla="*/ 5 h 37"/>
                <a:gd name="T4" fmla="*/ 10 w 42"/>
                <a:gd name="T5" fmla="*/ 5 h 37"/>
                <a:gd name="T6" fmla="*/ 10 w 42"/>
                <a:gd name="T7" fmla="*/ 5 h 37"/>
                <a:gd name="T8" fmla="*/ 7 w 42"/>
                <a:gd name="T9" fmla="*/ 31 h 37"/>
                <a:gd name="T10" fmla="*/ 32 w 42"/>
                <a:gd name="T11" fmla="*/ 27 h 37"/>
                <a:gd name="T12" fmla="*/ 36 w 42"/>
                <a:gd name="T13" fmla="*/ 2 h 37"/>
                <a:gd name="T14" fmla="*/ 33 w 42"/>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3" y="0"/>
                  </a:moveTo>
                  <a:cubicBezTo>
                    <a:pt x="28" y="3"/>
                    <a:pt x="22" y="5"/>
                    <a:pt x="16" y="5"/>
                  </a:cubicBezTo>
                  <a:cubicBezTo>
                    <a:pt x="14" y="5"/>
                    <a:pt x="12" y="5"/>
                    <a:pt x="10" y="5"/>
                  </a:cubicBezTo>
                  <a:cubicBezTo>
                    <a:pt x="10" y="5"/>
                    <a:pt x="10" y="5"/>
                    <a:pt x="10" y="5"/>
                  </a:cubicBezTo>
                  <a:cubicBezTo>
                    <a:pt x="2" y="13"/>
                    <a:pt x="0" y="25"/>
                    <a:pt x="7" y="31"/>
                  </a:cubicBezTo>
                  <a:cubicBezTo>
                    <a:pt x="13" y="37"/>
                    <a:pt x="24" y="35"/>
                    <a:pt x="32" y="27"/>
                  </a:cubicBezTo>
                  <a:cubicBezTo>
                    <a:pt x="40" y="19"/>
                    <a:pt x="42" y="8"/>
                    <a:pt x="36" y="2"/>
                  </a:cubicBezTo>
                  <a:cubicBezTo>
                    <a:pt x="35" y="1"/>
                    <a:pt x="34"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20" name="Freeform 20"/>
            <p:cNvSpPr>
              <a:spLocks/>
            </p:cNvSpPr>
            <p:nvPr/>
          </p:nvSpPr>
          <p:spPr bwMode="auto">
            <a:xfrm>
              <a:off x="2242" y="2294"/>
              <a:ext cx="103" cy="92"/>
            </a:xfrm>
            <a:custGeom>
              <a:avLst/>
              <a:gdLst>
                <a:gd name="T0" fmla="*/ 17 w 71"/>
                <a:gd name="T1" fmla="*/ 51 h 63"/>
                <a:gd name="T2" fmla="*/ 43 w 71"/>
                <a:gd name="T3" fmla="*/ 63 h 63"/>
                <a:gd name="T4" fmla="*/ 44 w 71"/>
                <a:gd name="T5" fmla="*/ 63 h 63"/>
                <a:gd name="T6" fmla="*/ 56 w 71"/>
                <a:gd name="T7" fmla="*/ 60 h 63"/>
                <a:gd name="T8" fmla="*/ 61 w 71"/>
                <a:gd name="T9" fmla="*/ 57 h 63"/>
                <a:gd name="T10" fmla="*/ 55 w 71"/>
                <a:gd name="T11" fmla="*/ 13 h 63"/>
                <a:gd name="T12" fmla="*/ 28 w 71"/>
                <a:gd name="T13" fmla="*/ 0 h 63"/>
                <a:gd name="T14" fmla="*/ 11 w 71"/>
                <a:gd name="T15" fmla="*/ 7 h 63"/>
                <a:gd name="T16" fmla="*/ 17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7" y="51"/>
                  </a:moveTo>
                  <a:cubicBezTo>
                    <a:pt x="24" y="59"/>
                    <a:pt x="34" y="63"/>
                    <a:pt x="43" y="63"/>
                  </a:cubicBezTo>
                  <a:cubicBezTo>
                    <a:pt x="43" y="63"/>
                    <a:pt x="43" y="63"/>
                    <a:pt x="44" y="63"/>
                  </a:cubicBezTo>
                  <a:cubicBezTo>
                    <a:pt x="48" y="63"/>
                    <a:pt x="53" y="62"/>
                    <a:pt x="56" y="60"/>
                  </a:cubicBezTo>
                  <a:cubicBezTo>
                    <a:pt x="58" y="59"/>
                    <a:pt x="59" y="58"/>
                    <a:pt x="61" y="57"/>
                  </a:cubicBezTo>
                  <a:cubicBezTo>
                    <a:pt x="71" y="46"/>
                    <a:pt x="69" y="26"/>
                    <a:pt x="55" y="13"/>
                  </a:cubicBezTo>
                  <a:cubicBezTo>
                    <a:pt x="47" y="5"/>
                    <a:pt x="37" y="0"/>
                    <a:pt x="28" y="0"/>
                  </a:cubicBezTo>
                  <a:cubicBezTo>
                    <a:pt x="21" y="0"/>
                    <a:pt x="15" y="3"/>
                    <a:pt x="11" y="7"/>
                  </a:cubicBezTo>
                  <a:cubicBezTo>
                    <a:pt x="0" y="18"/>
                    <a:pt x="3" y="37"/>
                    <a:pt x="17"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21" name="Freeform 21"/>
            <p:cNvSpPr>
              <a:spLocks/>
            </p:cNvSpPr>
            <p:nvPr/>
          </p:nvSpPr>
          <p:spPr bwMode="auto">
            <a:xfrm>
              <a:off x="2362" y="2385"/>
              <a:ext cx="59" cy="54"/>
            </a:xfrm>
            <a:custGeom>
              <a:avLst/>
              <a:gdLst>
                <a:gd name="T0" fmla="*/ 35 w 41"/>
                <a:gd name="T1" fmla="*/ 31 h 37"/>
                <a:gd name="T2" fmla="*/ 32 w 41"/>
                <a:gd name="T3" fmla="*/ 5 h 37"/>
                <a:gd name="T4" fmla="*/ 31 w 41"/>
                <a:gd name="T5" fmla="*/ 5 h 37"/>
                <a:gd name="T6" fmla="*/ 26 w 41"/>
                <a:gd name="T7" fmla="*/ 5 h 37"/>
                <a:gd name="T8" fmla="*/ 9 w 41"/>
                <a:gd name="T9" fmla="*/ 0 h 37"/>
                <a:gd name="T10" fmla="*/ 6 w 41"/>
                <a:gd name="T11" fmla="*/ 2 h 37"/>
                <a:gd name="T12" fmla="*/ 9 w 41"/>
                <a:gd name="T13" fmla="*/ 27 h 37"/>
                <a:gd name="T14" fmla="*/ 35 w 41"/>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5" y="31"/>
                  </a:moveTo>
                  <a:cubicBezTo>
                    <a:pt x="41" y="25"/>
                    <a:pt x="39" y="13"/>
                    <a:pt x="32" y="5"/>
                  </a:cubicBezTo>
                  <a:cubicBezTo>
                    <a:pt x="31" y="5"/>
                    <a:pt x="31" y="5"/>
                    <a:pt x="31" y="5"/>
                  </a:cubicBezTo>
                  <a:cubicBezTo>
                    <a:pt x="29" y="5"/>
                    <a:pt x="27" y="5"/>
                    <a:pt x="26" y="5"/>
                  </a:cubicBezTo>
                  <a:cubicBezTo>
                    <a:pt x="19" y="5"/>
                    <a:pt x="13" y="3"/>
                    <a:pt x="9" y="0"/>
                  </a:cubicBezTo>
                  <a:cubicBezTo>
                    <a:pt x="8" y="0"/>
                    <a:pt x="7" y="1"/>
                    <a:pt x="6" y="2"/>
                  </a:cubicBezTo>
                  <a:cubicBezTo>
                    <a:pt x="0" y="8"/>
                    <a:pt x="1" y="19"/>
                    <a:pt x="9" y="27"/>
                  </a:cubicBezTo>
                  <a:cubicBezTo>
                    <a:pt x="17" y="35"/>
                    <a:pt x="29" y="37"/>
                    <a:pt x="35"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22" name="Freeform 22"/>
            <p:cNvSpPr>
              <a:spLocks/>
            </p:cNvSpPr>
            <p:nvPr/>
          </p:nvSpPr>
          <p:spPr bwMode="auto">
            <a:xfrm>
              <a:off x="2359" y="2294"/>
              <a:ext cx="103" cy="92"/>
            </a:xfrm>
            <a:custGeom>
              <a:avLst/>
              <a:gdLst>
                <a:gd name="T0" fmla="*/ 61 w 71"/>
                <a:gd name="T1" fmla="*/ 7 h 63"/>
                <a:gd name="T2" fmla="*/ 44 w 71"/>
                <a:gd name="T3" fmla="*/ 0 h 63"/>
                <a:gd name="T4" fmla="*/ 16 w 71"/>
                <a:gd name="T5" fmla="*/ 13 h 63"/>
                <a:gd name="T6" fmla="*/ 11 w 71"/>
                <a:gd name="T7" fmla="*/ 57 h 63"/>
                <a:gd name="T8" fmla="*/ 15 w 71"/>
                <a:gd name="T9" fmla="*/ 60 h 63"/>
                <a:gd name="T10" fmla="*/ 28 w 71"/>
                <a:gd name="T11" fmla="*/ 63 h 63"/>
                <a:gd name="T12" fmla="*/ 29 w 71"/>
                <a:gd name="T13" fmla="*/ 63 h 63"/>
                <a:gd name="T14" fmla="*/ 55 w 71"/>
                <a:gd name="T15" fmla="*/ 51 h 63"/>
                <a:gd name="T16" fmla="*/ 61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1" y="7"/>
                  </a:moveTo>
                  <a:cubicBezTo>
                    <a:pt x="56" y="3"/>
                    <a:pt x="50" y="0"/>
                    <a:pt x="44" y="0"/>
                  </a:cubicBezTo>
                  <a:cubicBezTo>
                    <a:pt x="34" y="0"/>
                    <a:pt x="24" y="5"/>
                    <a:pt x="16" y="13"/>
                  </a:cubicBezTo>
                  <a:cubicBezTo>
                    <a:pt x="3" y="26"/>
                    <a:pt x="0" y="46"/>
                    <a:pt x="11" y="57"/>
                  </a:cubicBezTo>
                  <a:cubicBezTo>
                    <a:pt x="12" y="58"/>
                    <a:pt x="13" y="59"/>
                    <a:pt x="15" y="60"/>
                  </a:cubicBezTo>
                  <a:cubicBezTo>
                    <a:pt x="19" y="62"/>
                    <a:pt x="23" y="63"/>
                    <a:pt x="28" y="63"/>
                  </a:cubicBezTo>
                  <a:cubicBezTo>
                    <a:pt x="28" y="63"/>
                    <a:pt x="28" y="63"/>
                    <a:pt x="29" y="63"/>
                  </a:cubicBezTo>
                  <a:cubicBezTo>
                    <a:pt x="38" y="63"/>
                    <a:pt x="47" y="59"/>
                    <a:pt x="55" y="51"/>
                  </a:cubicBezTo>
                  <a:cubicBezTo>
                    <a:pt x="69" y="37"/>
                    <a:pt x="71" y="18"/>
                    <a:pt x="61"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23" name="Freeform 23"/>
            <p:cNvSpPr>
              <a:spLocks/>
            </p:cNvSpPr>
            <p:nvPr/>
          </p:nvSpPr>
          <p:spPr bwMode="auto">
            <a:xfrm>
              <a:off x="2334" y="2301"/>
              <a:ext cx="36" cy="130"/>
            </a:xfrm>
            <a:custGeom>
              <a:avLst/>
              <a:gdLst>
                <a:gd name="T0" fmla="*/ 23 w 25"/>
                <a:gd name="T1" fmla="*/ 5 h 89"/>
                <a:gd name="T2" fmla="*/ 21 w 25"/>
                <a:gd name="T3" fmla="*/ 2 h 89"/>
                <a:gd name="T4" fmla="*/ 15 w 25"/>
                <a:gd name="T5" fmla="*/ 10 h 89"/>
                <a:gd name="T6" fmla="*/ 13 w 25"/>
                <a:gd name="T7" fmla="*/ 10 h 89"/>
                <a:gd name="T8" fmla="*/ 11 w 25"/>
                <a:gd name="T9" fmla="*/ 10 h 89"/>
                <a:gd name="T10" fmla="*/ 5 w 25"/>
                <a:gd name="T11" fmla="*/ 2 h 89"/>
                <a:gd name="T12" fmla="*/ 2 w 25"/>
                <a:gd name="T13" fmla="*/ 5 h 89"/>
                <a:gd name="T14" fmla="*/ 8 w 25"/>
                <a:gd name="T15" fmla="*/ 13 h 89"/>
                <a:gd name="T16" fmla="*/ 7 w 25"/>
                <a:gd name="T17" fmla="*/ 15 h 89"/>
                <a:gd name="T18" fmla="*/ 7 w 25"/>
                <a:gd name="T19" fmla="*/ 28 h 89"/>
                <a:gd name="T20" fmla="*/ 7 w 25"/>
                <a:gd name="T21" fmla="*/ 42 h 89"/>
                <a:gd name="T22" fmla="*/ 7 w 25"/>
                <a:gd name="T23" fmla="*/ 84 h 89"/>
                <a:gd name="T24" fmla="*/ 13 w 25"/>
                <a:gd name="T25" fmla="*/ 89 h 89"/>
                <a:gd name="T26" fmla="*/ 18 w 25"/>
                <a:gd name="T27" fmla="*/ 84 h 89"/>
                <a:gd name="T28" fmla="*/ 18 w 25"/>
                <a:gd name="T29" fmla="*/ 42 h 89"/>
                <a:gd name="T30" fmla="*/ 18 w 25"/>
                <a:gd name="T31" fmla="*/ 28 h 89"/>
                <a:gd name="T32" fmla="*/ 18 w 25"/>
                <a:gd name="T33" fmla="*/ 15 h 89"/>
                <a:gd name="T34" fmla="*/ 17 w 25"/>
                <a:gd name="T35" fmla="*/ 13 h 89"/>
                <a:gd name="T36" fmla="*/ 23 w 25"/>
                <a:gd name="T3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5"/>
                  </a:moveTo>
                  <a:cubicBezTo>
                    <a:pt x="25" y="3"/>
                    <a:pt x="22" y="0"/>
                    <a:pt x="21" y="2"/>
                  </a:cubicBezTo>
                  <a:cubicBezTo>
                    <a:pt x="18" y="4"/>
                    <a:pt x="16" y="7"/>
                    <a:pt x="15" y="10"/>
                  </a:cubicBezTo>
                  <a:cubicBezTo>
                    <a:pt x="14" y="10"/>
                    <a:pt x="13" y="10"/>
                    <a:pt x="13" y="10"/>
                  </a:cubicBezTo>
                  <a:cubicBezTo>
                    <a:pt x="12" y="10"/>
                    <a:pt x="11" y="10"/>
                    <a:pt x="11" y="10"/>
                  </a:cubicBezTo>
                  <a:cubicBezTo>
                    <a:pt x="9" y="7"/>
                    <a:pt x="7" y="4"/>
                    <a:pt x="5" y="2"/>
                  </a:cubicBezTo>
                  <a:cubicBezTo>
                    <a:pt x="3" y="0"/>
                    <a:pt x="0" y="3"/>
                    <a:pt x="2" y="5"/>
                  </a:cubicBezTo>
                  <a:cubicBezTo>
                    <a:pt x="5" y="7"/>
                    <a:pt x="7" y="10"/>
                    <a:pt x="8" y="13"/>
                  </a:cubicBezTo>
                  <a:cubicBezTo>
                    <a:pt x="8" y="14"/>
                    <a:pt x="7" y="15"/>
                    <a:pt x="7" y="15"/>
                  </a:cubicBezTo>
                  <a:cubicBezTo>
                    <a:pt x="7" y="28"/>
                    <a:pt x="7" y="28"/>
                    <a:pt x="7" y="28"/>
                  </a:cubicBezTo>
                  <a:cubicBezTo>
                    <a:pt x="7" y="42"/>
                    <a:pt x="7" y="42"/>
                    <a:pt x="7" y="42"/>
                  </a:cubicBezTo>
                  <a:cubicBezTo>
                    <a:pt x="7" y="84"/>
                    <a:pt x="7" y="84"/>
                    <a:pt x="7" y="84"/>
                  </a:cubicBezTo>
                  <a:cubicBezTo>
                    <a:pt x="7" y="87"/>
                    <a:pt x="10" y="89"/>
                    <a:pt x="13" y="89"/>
                  </a:cubicBezTo>
                  <a:cubicBezTo>
                    <a:pt x="16" y="89"/>
                    <a:pt x="18" y="87"/>
                    <a:pt x="18" y="84"/>
                  </a:cubicBezTo>
                  <a:cubicBezTo>
                    <a:pt x="18" y="42"/>
                    <a:pt x="18" y="42"/>
                    <a:pt x="18" y="42"/>
                  </a:cubicBezTo>
                  <a:cubicBezTo>
                    <a:pt x="18" y="28"/>
                    <a:pt x="18" y="28"/>
                    <a:pt x="18" y="28"/>
                  </a:cubicBezTo>
                  <a:cubicBezTo>
                    <a:pt x="18" y="15"/>
                    <a:pt x="18" y="15"/>
                    <a:pt x="18" y="15"/>
                  </a:cubicBezTo>
                  <a:cubicBezTo>
                    <a:pt x="18" y="15"/>
                    <a:pt x="18" y="14"/>
                    <a:pt x="17" y="13"/>
                  </a:cubicBezTo>
                  <a:cubicBezTo>
                    <a:pt x="19" y="10"/>
                    <a:pt x="21" y="7"/>
                    <a:pt x="2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24" name="Freeform 24"/>
            <p:cNvSpPr>
              <a:spLocks noEditPoints="1"/>
            </p:cNvSpPr>
            <p:nvPr/>
          </p:nvSpPr>
          <p:spPr bwMode="auto">
            <a:xfrm>
              <a:off x="1435" y="2096"/>
              <a:ext cx="251" cy="23"/>
            </a:xfrm>
            <a:custGeom>
              <a:avLst/>
              <a:gdLst>
                <a:gd name="T0" fmla="*/ 251 w 251"/>
                <a:gd name="T1" fmla="*/ 0 h 23"/>
                <a:gd name="T2" fmla="*/ 0 w 251"/>
                <a:gd name="T3" fmla="*/ 0 h 23"/>
                <a:gd name="T4" fmla="*/ 0 w 251"/>
                <a:gd name="T5" fmla="*/ 23 h 23"/>
                <a:gd name="T6" fmla="*/ 251 w 251"/>
                <a:gd name="T7" fmla="*/ 23 h 23"/>
                <a:gd name="T8" fmla="*/ 251 w 251"/>
                <a:gd name="T9" fmla="*/ 0 h 23"/>
                <a:gd name="T10" fmla="*/ 241 w 251"/>
                <a:gd name="T11" fmla="*/ 14 h 23"/>
                <a:gd name="T12" fmla="*/ 221 w 251"/>
                <a:gd name="T13" fmla="*/ 14 h 23"/>
                <a:gd name="T14" fmla="*/ 221 w 251"/>
                <a:gd name="T15" fmla="*/ 8 h 23"/>
                <a:gd name="T16" fmla="*/ 241 w 251"/>
                <a:gd name="T17" fmla="*/ 8 h 23"/>
                <a:gd name="T18" fmla="*/ 241 w 251"/>
                <a:gd name="T1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3">
                  <a:moveTo>
                    <a:pt x="251" y="0"/>
                  </a:moveTo>
                  <a:lnTo>
                    <a:pt x="0" y="0"/>
                  </a:lnTo>
                  <a:lnTo>
                    <a:pt x="0" y="23"/>
                  </a:lnTo>
                  <a:lnTo>
                    <a:pt x="251" y="23"/>
                  </a:lnTo>
                  <a:lnTo>
                    <a:pt x="251" y="0"/>
                  </a:lnTo>
                  <a:close/>
                  <a:moveTo>
                    <a:pt x="241" y="14"/>
                  </a:moveTo>
                  <a:lnTo>
                    <a:pt x="221" y="14"/>
                  </a:lnTo>
                  <a:lnTo>
                    <a:pt x="221" y="8"/>
                  </a:lnTo>
                  <a:lnTo>
                    <a:pt x="241" y="8"/>
                  </a:lnTo>
                  <a:lnTo>
                    <a:pt x="24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25" name="Freeform 25"/>
            <p:cNvSpPr>
              <a:spLocks noEditPoints="1"/>
            </p:cNvSpPr>
            <p:nvPr/>
          </p:nvSpPr>
          <p:spPr bwMode="auto">
            <a:xfrm>
              <a:off x="1447" y="1947"/>
              <a:ext cx="228" cy="141"/>
            </a:xfrm>
            <a:custGeom>
              <a:avLst/>
              <a:gdLst>
                <a:gd name="T0" fmla="*/ 228 w 228"/>
                <a:gd name="T1" fmla="*/ 0 h 141"/>
                <a:gd name="T2" fmla="*/ 0 w 228"/>
                <a:gd name="T3" fmla="*/ 0 h 141"/>
                <a:gd name="T4" fmla="*/ 0 w 228"/>
                <a:gd name="T5" fmla="*/ 141 h 141"/>
                <a:gd name="T6" fmla="*/ 228 w 228"/>
                <a:gd name="T7" fmla="*/ 141 h 141"/>
                <a:gd name="T8" fmla="*/ 228 w 228"/>
                <a:gd name="T9" fmla="*/ 0 h 141"/>
                <a:gd name="T10" fmla="*/ 203 w 228"/>
                <a:gd name="T11" fmla="*/ 122 h 141"/>
                <a:gd name="T12" fmla="*/ 24 w 228"/>
                <a:gd name="T13" fmla="*/ 122 h 141"/>
                <a:gd name="T14" fmla="*/ 24 w 228"/>
                <a:gd name="T15" fmla="*/ 20 h 141"/>
                <a:gd name="T16" fmla="*/ 203 w 228"/>
                <a:gd name="T17" fmla="*/ 20 h 141"/>
                <a:gd name="T18" fmla="*/ 203 w 228"/>
                <a:gd name="T19"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141">
                  <a:moveTo>
                    <a:pt x="228" y="0"/>
                  </a:moveTo>
                  <a:lnTo>
                    <a:pt x="0" y="0"/>
                  </a:lnTo>
                  <a:lnTo>
                    <a:pt x="0" y="141"/>
                  </a:lnTo>
                  <a:lnTo>
                    <a:pt x="228" y="141"/>
                  </a:lnTo>
                  <a:lnTo>
                    <a:pt x="228" y="0"/>
                  </a:lnTo>
                  <a:close/>
                  <a:moveTo>
                    <a:pt x="203" y="122"/>
                  </a:moveTo>
                  <a:lnTo>
                    <a:pt x="24" y="122"/>
                  </a:lnTo>
                  <a:lnTo>
                    <a:pt x="24" y="20"/>
                  </a:lnTo>
                  <a:lnTo>
                    <a:pt x="203" y="20"/>
                  </a:lnTo>
                  <a:lnTo>
                    <a:pt x="20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26" name="Freeform 26"/>
            <p:cNvSpPr>
              <a:spLocks noEditPoints="1"/>
            </p:cNvSpPr>
            <p:nvPr/>
          </p:nvSpPr>
          <p:spPr bwMode="auto">
            <a:xfrm>
              <a:off x="2104" y="2469"/>
              <a:ext cx="174" cy="192"/>
            </a:xfrm>
            <a:custGeom>
              <a:avLst/>
              <a:gdLst>
                <a:gd name="T0" fmla="*/ 91 w 174"/>
                <a:gd name="T1" fmla="*/ 2 h 192"/>
                <a:gd name="T2" fmla="*/ 91 w 174"/>
                <a:gd name="T3" fmla="*/ 2 h 192"/>
                <a:gd name="T4" fmla="*/ 2 w 174"/>
                <a:gd name="T5" fmla="*/ 135 h 192"/>
                <a:gd name="T6" fmla="*/ 0 w 174"/>
                <a:gd name="T7" fmla="*/ 136 h 192"/>
                <a:gd name="T8" fmla="*/ 2 w 174"/>
                <a:gd name="T9" fmla="*/ 136 h 192"/>
                <a:gd name="T10" fmla="*/ 84 w 174"/>
                <a:gd name="T11" fmla="*/ 190 h 192"/>
                <a:gd name="T12" fmla="*/ 84 w 174"/>
                <a:gd name="T13" fmla="*/ 192 h 192"/>
                <a:gd name="T14" fmla="*/ 85 w 174"/>
                <a:gd name="T15" fmla="*/ 190 h 192"/>
                <a:gd name="T16" fmla="*/ 174 w 174"/>
                <a:gd name="T17" fmla="*/ 57 h 192"/>
                <a:gd name="T18" fmla="*/ 174 w 174"/>
                <a:gd name="T19" fmla="*/ 57 h 192"/>
                <a:gd name="T20" fmla="*/ 173 w 174"/>
                <a:gd name="T21" fmla="*/ 57 h 192"/>
                <a:gd name="T22" fmla="*/ 154 w 174"/>
                <a:gd name="T23" fmla="*/ 44 h 192"/>
                <a:gd name="T24" fmla="*/ 163 w 174"/>
                <a:gd name="T25" fmla="*/ 30 h 192"/>
                <a:gd name="T26" fmla="*/ 164 w 174"/>
                <a:gd name="T27" fmla="*/ 30 h 192"/>
                <a:gd name="T28" fmla="*/ 163 w 174"/>
                <a:gd name="T29" fmla="*/ 28 h 192"/>
                <a:gd name="T30" fmla="*/ 122 w 174"/>
                <a:gd name="T31" fmla="*/ 2 h 192"/>
                <a:gd name="T32" fmla="*/ 122 w 174"/>
                <a:gd name="T33" fmla="*/ 0 h 192"/>
                <a:gd name="T34" fmla="*/ 120 w 174"/>
                <a:gd name="T35" fmla="*/ 2 h 192"/>
                <a:gd name="T36" fmla="*/ 111 w 174"/>
                <a:gd name="T37" fmla="*/ 15 h 192"/>
                <a:gd name="T38" fmla="*/ 92 w 174"/>
                <a:gd name="T39" fmla="*/ 2 h 192"/>
                <a:gd name="T40" fmla="*/ 91 w 174"/>
                <a:gd name="T41" fmla="*/ 2 h 192"/>
                <a:gd name="T42" fmla="*/ 107 w 174"/>
                <a:gd name="T43" fmla="*/ 132 h 192"/>
                <a:gd name="T44" fmla="*/ 49 w 174"/>
                <a:gd name="T45" fmla="*/ 92 h 192"/>
                <a:gd name="T46" fmla="*/ 69 w 174"/>
                <a:gd name="T47" fmla="*/ 62 h 192"/>
                <a:gd name="T48" fmla="*/ 127 w 174"/>
                <a:gd name="T49" fmla="*/ 101 h 192"/>
                <a:gd name="T50" fmla="*/ 107 w 174"/>
                <a:gd name="T51" fmla="*/ 132 h 192"/>
                <a:gd name="T52" fmla="*/ 81 w 174"/>
                <a:gd name="T53" fmla="*/ 170 h 192"/>
                <a:gd name="T54" fmla="*/ 22 w 174"/>
                <a:gd name="T55" fmla="*/ 132 h 192"/>
                <a:gd name="T56" fmla="*/ 43 w 174"/>
                <a:gd name="T57" fmla="*/ 100 h 192"/>
                <a:gd name="T58" fmla="*/ 101 w 174"/>
                <a:gd name="T59" fmla="*/ 139 h 192"/>
                <a:gd name="T60" fmla="*/ 81 w 174"/>
                <a:gd name="T61" fmla="*/ 17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92">
                  <a:moveTo>
                    <a:pt x="91" y="2"/>
                  </a:moveTo>
                  <a:lnTo>
                    <a:pt x="91" y="2"/>
                  </a:lnTo>
                  <a:lnTo>
                    <a:pt x="2" y="135"/>
                  </a:lnTo>
                  <a:lnTo>
                    <a:pt x="0" y="136"/>
                  </a:lnTo>
                  <a:lnTo>
                    <a:pt x="2" y="136"/>
                  </a:lnTo>
                  <a:lnTo>
                    <a:pt x="84" y="190"/>
                  </a:lnTo>
                  <a:lnTo>
                    <a:pt x="84" y="192"/>
                  </a:lnTo>
                  <a:lnTo>
                    <a:pt x="85" y="190"/>
                  </a:lnTo>
                  <a:lnTo>
                    <a:pt x="174" y="57"/>
                  </a:lnTo>
                  <a:lnTo>
                    <a:pt x="174" y="57"/>
                  </a:lnTo>
                  <a:lnTo>
                    <a:pt x="173" y="57"/>
                  </a:lnTo>
                  <a:lnTo>
                    <a:pt x="154" y="44"/>
                  </a:lnTo>
                  <a:lnTo>
                    <a:pt x="163" y="30"/>
                  </a:lnTo>
                  <a:lnTo>
                    <a:pt x="164" y="30"/>
                  </a:lnTo>
                  <a:lnTo>
                    <a:pt x="163" y="28"/>
                  </a:lnTo>
                  <a:lnTo>
                    <a:pt x="122" y="2"/>
                  </a:lnTo>
                  <a:lnTo>
                    <a:pt x="122" y="0"/>
                  </a:lnTo>
                  <a:lnTo>
                    <a:pt x="120" y="2"/>
                  </a:lnTo>
                  <a:lnTo>
                    <a:pt x="111" y="15"/>
                  </a:lnTo>
                  <a:lnTo>
                    <a:pt x="92" y="2"/>
                  </a:lnTo>
                  <a:lnTo>
                    <a:pt x="91" y="2"/>
                  </a:lnTo>
                  <a:close/>
                  <a:moveTo>
                    <a:pt x="107" y="132"/>
                  </a:moveTo>
                  <a:lnTo>
                    <a:pt x="49" y="92"/>
                  </a:lnTo>
                  <a:lnTo>
                    <a:pt x="69" y="62"/>
                  </a:lnTo>
                  <a:lnTo>
                    <a:pt x="127" y="101"/>
                  </a:lnTo>
                  <a:lnTo>
                    <a:pt x="107" y="132"/>
                  </a:lnTo>
                  <a:close/>
                  <a:moveTo>
                    <a:pt x="81" y="170"/>
                  </a:moveTo>
                  <a:lnTo>
                    <a:pt x="22" y="132"/>
                  </a:lnTo>
                  <a:lnTo>
                    <a:pt x="43" y="100"/>
                  </a:lnTo>
                  <a:lnTo>
                    <a:pt x="101" y="139"/>
                  </a:lnTo>
                  <a:lnTo>
                    <a:pt x="81"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27" name="Freeform 27"/>
            <p:cNvSpPr>
              <a:spLocks noEditPoints="1"/>
            </p:cNvSpPr>
            <p:nvPr/>
          </p:nvSpPr>
          <p:spPr bwMode="auto">
            <a:xfrm>
              <a:off x="885" y="2484"/>
              <a:ext cx="88" cy="184"/>
            </a:xfrm>
            <a:custGeom>
              <a:avLst/>
              <a:gdLst>
                <a:gd name="T0" fmla="*/ 1 w 60"/>
                <a:gd name="T1" fmla="*/ 123 h 126"/>
                <a:gd name="T2" fmla="*/ 30 w 60"/>
                <a:gd name="T3" fmla="*/ 109 h 126"/>
                <a:gd name="T4" fmla="*/ 59 w 60"/>
                <a:gd name="T5" fmla="*/ 123 h 126"/>
                <a:gd name="T6" fmla="*/ 60 w 60"/>
                <a:gd name="T7" fmla="*/ 123 h 126"/>
                <a:gd name="T8" fmla="*/ 60 w 60"/>
                <a:gd name="T9" fmla="*/ 28 h 126"/>
                <a:gd name="T10" fmla="*/ 59 w 60"/>
                <a:gd name="T11" fmla="*/ 14 h 126"/>
                <a:gd name="T12" fmla="*/ 30 w 60"/>
                <a:gd name="T13" fmla="*/ 0 h 126"/>
                <a:gd name="T14" fmla="*/ 2 w 60"/>
                <a:gd name="T15" fmla="*/ 14 h 126"/>
                <a:gd name="T16" fmla="*/ 0 w 60"/>
                <a:gd name="T17" fmla="*/ 28 h 126"/>
                <a:gd name="T18" fmla="*/ 0 w 60"/>
                <a:gd name="T19" fmla="*/ 123 h 126"/>
                <a:gd name="T20" fmla="*/ 1 w 60"/>
                <a:gd name="T21" fmla="*/ 123 h 126"/>
                <a:gd name="T22" fmla="*/ 10 w 60"/>
                <a:gd name="T23" fmla="*/ 21 h 126"/>
                <a:gd name="T24" fmla="*/ 30 w 60"/>
                <a:gd name="T25" fmla="*/ 18 h 126"/>
                <a:gd name="T26" fmla="*/ 51 w 60"/>
                <a:gd name="T27" fmla="*/ 21 h 126"/>
                <a:gd name="T28" fmla="*/ 52 w 60"/>
                <a:gd name="T29" fmla="*/ 24 h 126"/>
                <a:gd name="T30" fmla="*/ 50 w 60"/>
                <a:gd name="T31" fmla="*/ 25 h 126"/>
                <a:gd name="T32" fmla="*/ 49 w 60"/>
                <a:gd name="T33" fmla="*/ 24 h 126"/>
                <a:gd name="T34" fmla="*/ 45 w 60"/>
                <a:gd name="T35" fmla="*/ 23 h 126"/>
                <a:gd name="T36" fmla="*/ 30 w 60"/>
                <a:gd name="T37" fmla="*/ 21 h 126"/>
                <a:gd name="T38" fmla="*/ 15 w 60"/>
                <a:gd name="T39" fmla="*/ 23 h 126"/>
                <a:gd name="T40" fmla="*/ 11 w 60"/>
                <a:gd name="T41" fmla="*/ 24 h 126"/>
                <a:gd name="T42" fmla="*/ 9 w 60"/>
                <a:gd name="T43" fmla="*/ 24 h 126"/>
                <a:gd name="T44" fmla="*/ 10 w 60"/>
                <a:gd name="T45" fmla="*/ 21 h 126"/>
                <a:gd name="T46" fmla="*/ 10 w 60"/>
                <a:gd name="T47" fmla="*/ 38 h 126"/>
                <a:gd name="T48" fmla="*/ 30 w 60"/>
                <a:gd name="T49" fmla="*/ 34 h 126"/>
                <a:gd name="T50" fmla="*/ 51 w 60"/>
                <a:gd name="T51" fmla="*/ 38 h 126"/>
                <a:gd name="T52" fmla="*/ 52 w 60"/>
                <a:gd name="T53" fmla="*/ 41 h 126"/>
                <a:gd name="T54" fmla="*/ 50 w 60"/>
                <a:gd name="T55" fmla="*/ 41 h 126"/>
                <a:gd name="T56" fmla="*/ 49 w 60"/>
                <a:gd name="T57" fmla="*/ 41 h 126"/>
                <a:gd name="T58" fmla="*/ 45 w 60"/>
                <a:gd name="T59" fmla="*/ 40 h 126"/>
                <a:gd name="T60" fmla="*/ 30 w 60"/>
                <a:gd name="T61" fmla="*/ 38 h 126"/>
                <a:gd name="T62" fmla="*/ 15 w 60"/>
                <a:gd name="T63" fmla="*/ 40 h 126"/>
                <a:gd name="T64" fmla="*/ 11 w 60"/>
                <a:gd name="T65" fmla="*/ 41 h 126"/>
                <a:gd name="T66" fmla="*/ 9 w 60"/>
                <a:gd name="T67" fmla="*/ 41 h 126"/>
                <a:gd name="T68" fmla="*/ 10 w 60"/>
                <a:gd name="T69" fmla="*/ 38 h 126"/>
                <a:gd name="T70" fmla="*/ 10 w 60"/>
                <a:gd name="T71" fmla="*/ 55 h 126"/>
                <a:gd name="T72" fmla="*/ 30 w 60"/>
                <a:gd name="T73" fmla="*/ 51 h 126"/>
                <a:gd name="T74" fmla="*/ 51 w 60"/>
                <a:gd name="T75" fmla="*/ 55 h 126"/>
                <a:gd name="T76" fmla="*/ 52 w 60"/>
                <a:gd name="T77" fmla="*/ 57 h 126"/>
                <a:gd name="T78" fmla="*/ 50 w 60"/>
                <a:gd name="T79" fmla="*/ 58 h 126"/>
                <a:gd name="T80" fmla="*/ 49 w 60"/>
                <a:gd name="T81" fmla="*/ 58 h 126"/>
                <a:gd name="T82" fmla="*/ 45 w 60"/>
                <a:gd name="T83" fmla="*/ 57 h 126"/>
                <a:gd name="T84" fmla="*/ 30 w 60"/>
                <a:gd name="T85" fmla="*/ 55 h 126"/>
                <a:gd name="T86" fmla="*/ 15 w 60"/>
                <a:gd name="T87" fmla="*/ 57 h 126"/>
                <a:gd name="T88" fmla="*/ 11 w 60"/>
                <a:gd name="T89" fmla="*/ 58 h 126"/>
                <a:gd name="T90" fmla="*/ 9 w 60"/>
                <a:gd name="T91" fmla="*/ 57 h 126"/>
                <a:gd name="T92" fmla="*/ 10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3"/>
                  </a:moveTo>
                  <a:cubicBezTo>
                    <a:pt x="5" y="112"/>
                    <a:pt x="16" y="109"/>
                    <a:pt x="30" y="109"/>
                  </a:cubicBezTo>
                  <a:cubicBezTo>
                    <a:pt x="44" y="109"/>
                    <a:pt x="56" y="112"/>
                    <a:pt x="59" y="123"/>
                  </a:cubicBezTo>
                  <a:cubicBezTo>
                    <a:pt x="60" y="126"/>
                    <a:pt x="60" y="126"/>
                    <a:pt x="60" y="123"/>
                  </a:cubicBezTo>
                  <a:cubicBezTo>
                    <a:pt x="60" y="103"/>
                    <a:pt x="60" y="47"/>
                    <a:pt x="60" y="28"/>
                  </a:cubicBezTo>
                  <a:cubicBezTo>
                    <a:pt x="60" y="24"/>
                    <a:pt x="60" y="17"/>
                    <a:pt x="59" y="14"/>
                  </a:cubicBezTo>
                  <a:cubicBezTo>
                    <a:pt x="55" y="3"/>
                    <a:pt x="44" y="0"/>
                    <a:pt x="30" y="0"/>
                  </a:cubicBezTo>
                  <a:cubicBezTo>
                    <a:pt x="17" y="0"/>
                    <a:pt x="5" y="3"/>
                    <a:pt x="2" y="14"/>
                  </a:cubicBezTo>
                  <a:cubicBezTo>
                    <a:pt x="0" y="17"/>
                    <a:pt x="0" y="24"/>
                    <a:pt x="0" y="28"/>
                  </a:cubicBezTo>
                  <a:cubicBezTo>
                    <a:pt x="0" y="47"/>
                    <a:pt x="0" y="103"/>
                    <a:pt x="0" y="123"/>
                  </a:cubicBezTo>
                  <a:cubicBezTo>
                    <a:pt x="0" y="126"/>
                    <a:pt x="0" y="126"/>
                    <a:pt x="1" y="123"/>
                  </a:cubicBezTo>
                  <a:moveTo>
                    <a:pt x="10" y="21"/>
                  </a:moveTo>
                  <a:cubicBezTo>
                    <a:pt x="15" y="19"/>
                    <a:pt x="21" y="18"/>
                    <a:pt x="30" y="18"/>
                  </a:cubicBezTo>
                  <a:cubicBezTo>
                    <a:pt x="39" y="18"/>
                    <a:pt x="46" y="19"/>
                    <a:pt x="51" y="21"/>
                  </a:cubicBezTo>
                  <a:cubicBezTo>
                    <a:pt x="52" y="22"/>
                    <a:pt x="52" y="23"/>
                    <a:pt x="52" y="24"/>
                  </a:cubicBezTo>
                  <a:cubicBezTo>
                    <a:pt x="51" y="24"/>
                    <a:pt x="51" y="25"/>
                    <a:pt x="50" y="25"/>
                  </a:cubicBezTo>
                  <a:cubicBezTo>
                    <a:pt x="50" y="25"/>
                    <a:pt x="49" y="24"/>
                    <a:pt x="49" y="24"/>
                  </a:cubicBezTo>
                  <a:cubicBezTo>
                    <a:pt x="48" y="24"/>
                    <a:pt x="47" y="23"/>
                    <a:pt x="45" y="23"/>
                  </a:cubicBezTo>
                  <a:cubicBezTo>
                    <a:pt x="41" y="22"/>
                    <a:pt x="36" y="21"/>
                    <a:pt x="30" y="21"/>
                  </a:cubicBezTo>
                  <a:cubicBezTo>
                    <a:pt x="24" y="21"/>
                    <a:pt x="19" y="22"/>
                    <a:pt x="15" y="23"/>
                  </a:cubicBezTo>
                  <a:cubicBezTo>
                    <a:pt x="14" y="23"/>
                    <a:pt x="13" y="24"/>
                    <a:pt x="11" y="24"/>
                  </a:cubicBezTo>
                  <a:cubicBezTo>
                    <a:pt x="10" y="25"/>
                    <a:pt x="9" y="24"/>
                    <a:pt x="9" y="24"/>
                  </a:cubicBezTo>
                  <a:cubicBezTo>
                    <a:pt x="9" y="23"/>
                    <a:pt x="9" y="22"/>
                    <a:pt x="10" y="21"/>
                  </a:cubicBezTo>
                  <a:moveTo>
                    <a:pt x="10" y="38"/>
                  </a:moveTo>
                  <a:cubicBezTo>
                    <a:pt x="15" y="36"/>
                    <a:pt x="21" y="34"/>
                    <a:pt x="30" y="34"/>
                  </a:cubicBezTo>
                  <a:cubicBezTo>
                    <a:pt x="39" y="34"/>
                    <a:pt x="46" y="36"/>
                    <a:pt x="51" y="38"/>
                  </a:cubicBezTo>
                  <a:cubicBezTo>
                    <a:pt x="52" y="39"/>
                    <a:pt x="52" y="40"/>
                    <a:pt x="52" y="41"/>
                  </a:cubicBezTo>
                  <a:cubicBezTo>
                    <a:pt x="51" y="41"/>
                    <a:pt x="51" y="41"/>
                    <a:pt x="50" y="41"/>
                  </a:cubicBezTo>
                  <a:cubicBezTo>
                    <a:pt x="50" y="41"/>
                    <a:pt x="49" y="41"/>
                    <a:pt x="49" y="41"/>
                  </a:cubicBezTo>
                  <a:cubicBezTo>
                    <a:pt x="48" y="41"/>
                    <a:pt x="47" y="40"/>
                    <a:pt x="45" y="40"/>
                  </a:cubicBezTo>
                  <a:cubicBezTo>
                    <a:pt x="41" y="39"/>
                    <a:pt x="36" y="38"/>
                    <a:pt x="30" y="38"/>
                  </a:cubicBezTo>
                  <a:cubicBezTo>
                    <a:pt x="24" y="38"/>
                    <a:pt x="19" y="39"/>
                    <a:pt x="15" y="40"/>
                  </a:cubicBezTo>
                  <a:cubicBezTo>
                    <a:pt x="14" y="40"/>
                    <a:pt x="13" y="41"/>
                    <a:pt x="11" y="41"/>
                  </a:cubicBezTo>
                  <a:cubicBezTo>
                    <a:pt x="10" y="42"/>
                    <a:pt x="9" y="41"/>
                    <a:pt x="9" y="41"/>
                  </a:cubicBezTo>
                  <a:cubicBezTo>
                    <a:pt x="9" y="40"/>
                    <a:pt x="9" y="39"/>
                    <a:pt x="10" y="38"/>
                  </a:cubicBezTo>
                  <a:moveTo>
                    <a:pt x="10" y="55"/>
                  </a:moveTo>
                  <a:cubicBezTo>
                    <a:pt x="15" y="53"/>
                    <a:pt x="21" y="51"/>
                    <a:pt x="30" y="51"/>
                  </a:cubicBezTo>
                  <a:cubicBezTo>
                    <a:pt x="39" y="51"/>
                    <a:pt x="46" y="53"/>
                    <a:pt x="51" y="55"/>
                  </a:cubicBezTo>
                  <a:cubicBezTo>
                    <a:pt x="52" y="56"/>
                    <a:pt x="52" y="57"/>
                    <a:pt x="52" y="57"/>
                  </a:cubicBezTo>
                  <a:cubicBezTo>
                    <a:pt x="51" y="58"/>
                    <a:pt x="51" y="58"/>
                    <a:pt x="50" y="58"/>
                  </a:cubicBezTo>
                  <a:cubicBezTo>
                    <a:pt x="50" y="58"/>
                    <a:pt x="49" y="58"/>
                    <a:pt x="49" y="58"/>
                  </a:cubicBezTo>
                  <a:cubicBezTo>
                    <a:pt x="48" y="58"/>
                    <a:pt x="47" y="57"/>
                    <a:pt x="45" y="57"/>
                  </a:cubicBezTo>
                  <a:cubicBezTo>
                    <a:pt x="41" y="55"/>
                    <a:pt x="36" y="55"/>
                    <a:pt x="30" y="55"/>
                  </a:cubicBezTo>
                  <a:cubicBezTo>
                    <a:pt x="24" y="55"/>
                    <a:pt x="19" y="55"/>
                    <a:pt x="15" y="57"/>
                  </a:cubicBezTo>
                  <a:cubicBezTo>
                    <a:pt x="14" y="57"/>
                    <a:pt x="13" y="58"/>
                    <a:pt x="11" y="58"/>
                  </a:cubicBezTo>
                  <a:cubicBezTo>
                    <a:pt x="10" y="59"/>
                    <a:pt x="9" y="58"/>
                    <a:pt x="9" y="57"/>
                  </a:cubicBezTo>
                  <a:cubicBezTo>
                    <a:pt x="9" y="57"/>
                    <a:pt x="9" y="56"/>
                    <a:pt x="10"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28" name="Freeform 28"/>
            <p:cNvSpPr>
              <a:spLocks noEditPoints="1"/>
            </p:cNvSpPr>
            <p:nvPr/>
          </p:nvSpPr>
          <p:spPr bwMode="auto">
            <a:xfrm>
              <a:off x="980" y="2484"/>
              <a:ext cx="88" cy="184"/>
            </a:xfrm>
            <a:custGeom>
              <a:avLst/>
              <a:gdLst>
                <a:gd name="T0" fmla="*/ 59 w 60"/>
                <a:gd name="T1" fmla="*/ 123 h 126"/>
                <a:gd name="T2" fmla="*/ 60 w 60"/>
                <a:gd name="T3" fmla="*/ 123 h 126"/>
                <a:gd name="T4" fmla="*/ 60 w 60"/>
                <a:gd name="T5" fmla="*/ 28 h 126"/>
                <a:gd name="T6" fmla="*/ 59 w 60"/>
                <a:gd name="T7" fmla="*/ 14 h 126"/>
                <a:gd name="T8" fmla="*/ 30 w 60"/>
                <a:gd name="T9" fmla="*/ 0 h 126"/>
                <a:gd name="T10" fmla="*/ 2 w 60"/>
                <a:gd name="T11" fmla="*/ 14 h 126"/>
                <a:gd name="T12" fmla="*/ 1 w 60"/>
                <a:gd name="T13" fmla="*/ 28 h 126"/>
                <a:gd name="T14" fmla="*/ 1 w 60"/>
                <a:gd name="T15" fmla="*/ 123 h 126"/>
                <a:gd name="T16" fmla="*/ 1 w 60"/>
                <a:gd name="T17" fmla="*/ 123 h 126"/>
                <a:gd name="T18" fmla="*/ 30 w 60"/>
                <a:gd name="T19" fmla="*/ 109 h 126"/>
                <a:gd name="T20" fmla="*/ 59 w 60"/>
                <a:gd name="T21" fmla="*/ 123 h 126"/>
                <a:gd name="T22" fmla="*/ 52 w 60"/>
                <a:gd name="T23" fmla="*/ 57 h 126"/>
                <a:gd name="T24" fmla="*/ 50 w 60"/>
                <a:gd name="T25" fmla="*/ 58 h 126"/>
                <a:gd name="T26" fmla="*/ 49 w 60"/>
                <a:gd name="T27" fmla="*/ 58 h 126"/>
                <a:gd name="T28" fmla="*/ 45 w 60"/>
                <a:gd name="T29" fmla="*/ 57 h 126"/>
                <a:gd name="T30" fmla="*/ 30 w 60"/>
                <a:gd name="T31" fmla="*/ 55 h 126"/>
                <a:gd name="T32" fmla="*/ 15 w 60"/>
                <a:gd name="T33" fmla="*/ 57 h 126"/>
                <a:gd name="T34" fmla="*/ 11 w 60"/>
                <a:gd name="T35" fmla="*/ 58 h 126"/>
                <a:gd name="T36" fmla="*/ 9 w 60"/>
                <a:gd name="T37" fmla="*/ 57 h 126"/>
                <a:gd name="T38" fmla="*/ 10 w 60"/>
                <a:gd name="T39" fmla="*/ 55 h 126"/>
                <a:gd name="T40" fmla="*/ 30 w 60"/>
                <a:gd name="T41" fmla="*/ 51 h 126"/>
                <a:gd name="T42" fmla="*/ 51 w 60"/>
                <a:gd name="T43" fmla="*/ 55 h 126"/>
                <a:gd name="T44" fmla="*/ 52 w 60"/>
                <a:gd name="T45" fmla="*/ 57 h 126"/>
                <a:gd name="T46" fmla="*/ 52 w 60"/>
                <a:gd name="T47" fmla="*/ 41 h 126"/>
                <a:gd name="T48" fmla="*/ 50 w 60"/>
                <a:gd name="T49" fmla="*/ 41 h 126"/>
                <a:gd name="T50" fmla="*/ 49 w 60"/>
                <a:gd name="T51" fmla="*/ 41 h 126"/>
                <a:gd name="T52" fmla="*/ 45 w 60"/>
                <a:gd name="T53" fmla="*/ 40 h 126"/>
                <a:gd name="T54" fmla="*/ 30 w 60"/>
                <a:gd name="T55" fmla="*/ 38 h 126"/>
                <a:gd name="T56" fmla="*/ 15 w 60"/>
                <a:gd name="T57" fmla="*/ 40 h 126"/>
                <a:gd name="T58" fmla="*/ 11 w 60"/>
                <a:gd name="T59" fmla="*/ 41 h 126"/>
                <a:gd name="T60" fmla="*/ 9 w 60"/>
                <a:gd name="T61" fmla="*/ 41 h 126"/>
                <a:gd name="T62" fmla="*/ 10 w 60"/>
                <a:gd name="T63" fmla="*/ 38 h 126"/>
                <a:gd name="T64" fmla="*/ 30 w 60"/>
                <a:gd name="T65" fmla="*/ 34 h 126"/>
                <a:gd name="T66" fmla="*/ 51 w 60"/>
                <a:gd name="T67" fmla="*/ 38 h 126"/>
                <a:gd name="T68" fmla="*/ 52 w 60"/>
                <a:gd name="T69" fmla="*/ 41 h 126"/>
                <a:gd name="T70" fmla="*/ 52 w 60"/>
                <a:gd name="T71" fmla="*/ 24 h 126"/>
                <a:gd name="T72" fmla="*/ 50 w 60"/>
                <a:gd name="T73" fmla="*/ 25 h 126"/>
                <a:gd name="T74" fmla="*/ 49 w 60"/>
                <a:gd name="T75" fmla="*/ 24 h 126"/>
                <a:gd name="T76" fmla="*/ 45 w 60"/>
                <a:gd name="T77" fmla="*/ 23 h 126"/>
                <a:gd name="T78" fmla="*/ 30 w 60"/>
                <a:gd name="T79" fmla="*/ 21 h 126"/>
                <a:gd name="T80" fmla="*/ 15 w 60"/>
                <a:gd name="T81" fmla="*/ 23 h 126"/>
                <a:gd name="T82" fmla="*/ 11 w 60"/>
                <a:gd name="T83" fmla="*/ 24 h 126"/>
                <a:gd name="T84" fmla="*/ 9 w 60"/>
                <a:gd name="T85" fmla="*/ 24 h 126"/>
                <a:gd name="T86" fmla="*/ 10 w 60"/>
                <a:gd name="T87" fmla="*/ 21 h 126"/>
                <a:gd name="T88" fmla="*/ 30 w 60"/>
                <a:gd name="T89" fmla="*/ 18 h 126"/>
                <a:gd name="T90" fmla="*/ 51 w 60"/>
                <a:gd name="T91" fmla="*/ 21 h 126"/>
                <a:gd name="T92" fmla="*/ 52 w 60"/>
                <a:gd name="T93"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3"/>
                  </a:moveTo>
                  <a:cubicBezTo>
                    <a:pt x="60" y="126"/>
                    <a:pt x="60" y="126"/>
                    <a:pt x="60" y="123"/>
                  </a:cubicBezTo>
                  <a:cubicBezTo>
                    <a:pt x="60" y="103"/>
                    <a:pt x="60" y="47"/>
                    <a:pt x="60" y="28"/>
                  </a:cubicBezTo>
                  <a:cubicBezTo>
                    <a:pt x="60" y="24"/>
                    <a:pt x="60" y="17"/>
                    <a:pt x="59" y="14"/>
                  </a:cubicBezTo>
                  <a:cubicBezTo>
                    <a:pt x="55" y="3"/>
                    <a:pt x="44" y="0"/>
                    <a:pt x="30" y="0"/>
                  </a:cubicBezTo>
                  <a:cubicBezTo>
                    <a:pt x="17" y="0"/>
                    <a:pt x="5" y="3"/>
                    <a:pt x="2" y="14"/>
                  </a:cubicBezTo>
                  <a:cubicBezTo>
                    <a:pt x="0" y="17"/>
                    <a:pt x="1" y="24"/>
                    <a:pt x="1" y="28"/>
                  </a:cubicBezTo>
                  <a:cubicBezTo>
                    <a:pt x="1" y="47"/>
                    <a:pt x="1" y="103"/>
                    <a:pt x="1" y="123"/>
                  </a:cubicBezTo>
                  <a:cubicBezTo>
                    <a:pt x="1" y="126"/>
                    <a:pt x="0" y="126"/>
                    <a:pt x="1" y="123"/>
                  </a:cubicBezTo>
                  <a:cubicBezTo>
                    <a:pt x="5" y="112"/>
                    <a:pt x="16" y="109"/>
                    <a:pt x="30" y="109"/>
                  </a:cubicBezTo>
                  <a:cubicBezTo>
                    <a:pt x="44" y="109"/>
                    <a:pt x="56" y="112"/>
                    <a:pt x="59" y="123"/>
                  </a:cubicBezTo>
                  <a:moveTo>
                    <a:pt x="52" y="57"/>
                  </a:moveTo>
                  <a:cubicBezTo>
                    <a:pt x="51" y="58"/>
                    <a:pt x="51" y="58"/>
                    <a:pt x="50" y="58"/>
                  </a:cubicBezTo>
                  <a:cubicBezTo>
                    <a:pt x="50" y="58"/>
                    <a:pt x="50" y="58"/>
                    <a:pt x="49" y="58"/>
                  </a:cubicBezTo>
                  <a:cubicBezTo>
                    <a:pt x="48" y="58"/>
                    <a:pt x="47" y="57"/>
                    <a:pt x="45" y="57"/>
                  </a:cubicBezTo>
                  <a:cubicBezTo>
                    <a:pt x="41" y="55"/>
                    <a:pt x="36" y="55"/>
                    <a:pt x="30" y="55"/>
                  </a:cubicBezTo>
                  <a:cubicBezTo>
                    <a:pt x="24" y="55"/>
                    <a:pt x="19" y="55"/>
                    <a:pt x="15" y="57"/>
                  </a:cubicBezTo>
                  <a:cubicBezTo>
                    <a:pt x="14" y="57"/>
                    <a:pt x="13" y="58"/>
                    <a:pt x="11" y="58"/>
                  </a:cubicBezTo>
                  <a:cubicBezTo>
                    <a:pt x="11" y="59"/>
                    <a:pt x="9" y="58"/>
                    <a:pt x="9" y="57"/>
                  </a:cubicBezTo>
                  <a:cubicBezTo>
                    <a:pt x="9" y="57"/>
                    <a:pt x="9" y="56"/>
                    <a:pt x="10" y="55"/>
                  </a:cubicBezTo>
                  <a:cubicBezTo>
                    <a:pt x="15" y="53"/>
                    <a:pt x="22" y="51"/>
                    <a:pt x="30" y="51"/>
                  </a:cubicBezTo>
                  <a:cubicBezTo>
                    <a:pt x="39" y="51"/>
                    <a:pt x="46" y="53"/>
                    <a:pt x="51" y="55"/>
                  </a:cubicBezTo>
                  <a:cubicBezTo>
                    <a:pt x="52" y="56"/>
                    <a:pt x="52" y="57"/>
                    <a:pt x="52" y="57"/>
                  </a:cubicBezTo>
                  <a:moveTo>
                    <a:pt x="52" y="41"/>
                  </a:moveTo>
                  <a:cubicBezTo>
                    <a:pt x="51" y="41"/>
                    <a:pt x="51" y="41"/>
                    <a:pt x="50" y="41"/>
                  </a:cubicBezTo>
                  <a:cubicBezTo>
                    <a:pt x="50" y="41"/>
                    <a:pt x="50" y="41"/>
                    <a:pt x="49" y="41"/>
                  </a:cubicBezTo>
                  <a:cubicBezTo>
                    <a:pt x="48" y="41"/>
                    <a:pt x="47" y="40"/>
                    <a:pt x="45" y="40"/>
                  </a:cubicBezTo>
                  <a:cubicBezTo>
                    <a:pt x="41" y="39"/>
                    <a:pt x="36" y="38"/>
                    <a:pt x="30" y="38"/>
                  </a:cubicBezTo>
                  <a:cubicBezTo>
                    <a:pt x="24" y="38"/>
                    <a:pt x="19" y="39"/>
                    <a:pt x="15" y="40"/>
                  </a:cubicBezTo>
                  <a:cubicBezTo>
                    <a:pt x="14" y="40"/>
                    <a:pt x="13" y="41"/>
                    <a:pt x="11" y="41"/>
                  </a:cubicBezTo>
                  <a:cubicBezTo>
                    <a:pt x="11" y="42"/>
                    <a:pt x="9" y="41"/>
                    <a:pt x="9" y="41"/>
                  </a:cubicBezTo>
                  <a:cubicBezTo>
                    <a:pt x="9" y="40"/>
                    <a:pt x="9" y="39"/>
                    <a:pt x="10" y="38"/>
                  </a:cubicBezTo>
                  <a:cubicBezTo>
                    <a:pt x="15" y="36"/>
                    <a:pt x="22" y="34"/>
                    <a:pt x="30" y="34"/>
                  </a:cubicBezTo>
                  <a:cubicBezTo>
                    <a:pt x="39" y="34"/>
                    <a:pt x="46" y="36"/>
                    <a:pt x="51" y="38"/>
                  </a:cubicBezTo>
                  <a:cubicBezTo>
                    <a:pt x="52" y="39"/>
                    <a:pt x="52" y="40"/>
                    <a:pt x="52" y="41"/>
                  </a:cubicBezTo>
                  <a:moveTo>
                    <a:pt x="52" y="24"/>
                  </a:moveTo>
                  <a:cubicBezTo>
                    <a:pt x="51" y="24"/>
                    <a:pt x="51" y="25"/>
                    <a:pt x="50" y="25"/>
                  </a:cubicBezTo>
                  <a:cubicBezTo>
                    <a:pt x="50" y="25"/>
                    <a:pt x="50" y="24"/>
                    <a:pt x="49" y="24"/>
                  </a:cubicBezTo>
                  <a:cubicBezTo>
                    <a:pt x="48" y="24"/>
                    <a:pt x="47" y="23"/>
                    <a:pt x="45" y="23"/>
                  </a:cubicBezTo>
                  <a:cubicBezTo>
                    <a:pt x="41" y="22"/>
                    <a:pt x="36" y="21"/>
                    <a:pt x="30" y="21"/>
                  </a:cubicBezTo>
                  <a:cubicBezTo>
                    <a:pt x="24" y="21"/>
                    <a:pt x="19" y="22"/>
                    <a:pt x="15" y="23"/>
                  </a:cubicBezTo>
                  <a:cubicBezTo>
                    <a:pt x="14" y="23"/>
                    <a:pt x="13" y="24"/>
                    <a:pt x="11" y="24"/>
                  </a:cubicBezTo>
                  <a:cubicBezTo>
                    <a:pt x="11" y="25"/>
                    <a:pt x="9" y="24"/>
                    <a:pt x="9" y="24"/>
                  </a:cubicBezTo>
                  <a:cubicBezTo>
                    <a:pt x="9" y="23"/>
                    <a:pt x="9" y="22"/>
                    <a:pt x="10" y="21"/>
                  </a:cubicBezTo>
                  <a:cubicBezTo>
                    <a:pt x="15" y="19"/>
                    <a:pt x="22" y="18"/>
                    <a:pt x="30" y="18"/>
                  </a:cubicBezTo>
                  <a:cubicBezTo>
                    <a:pt x="39" y="18"/>
                    <a:pt x="46" y="19"/>
                    <a:pt x="51" y="21"/>
                  </a:cubicBezTo>
                  <a:cubicBezTo>
                    <a:pt x="52" y="22"/>
                    <a:pt x="52" y="23"/>
                    <a:pt x="52"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29" name="Freeform 29"/>
            <p:cNvSpPr>
              <a:spLocks/>
            </p:cNvSpPr>
            <p:nvPr/>
          </p:nvSpPr>
          <p:spPr bwMode="auto">
            <a:xfrm>
              <a:off x="1615" y="1644"/>
              <a:ext cx="134" cy="79"/>
            </a:xfrm>
            <a:custGeom>
              <a:avLst/>
              <a:gdLst>
                <a:gd name="T0" fmla="*/ 26 w 92"/>
                <a:gd name="T1" fmla="*/ 30 h 54"/>
                <a:gd name="T2" fmla="*/ 65 w 92"/>
                <a:gd name="T3" fmla="*/ 25 h 54"/>
                <a:gd name="T4" fmla="*/ 56 w 92"/>
                <a:gd name="T5" fmla="*/ 34 h 54"/>
                <a:gd name="T6" fmla="*/ 59 w 92"/>
                <a:gd name="T7" fmla="*/ 40 h 54"/>
                <a:gd name="T8" fmla="*/ 81 w 92"/>
                <a:gd name="T9" fmla="*/ 40 h 54"/>
                <a:gd name="T10" fmla="*/ 84 w 92"/>
                <a:gd name="T11" fmla="*/ 40 h 54"/>
                <a:gd name="T12" fmla="*/ 86 w 92"/>
                <a:gd name="T13" fmla="*/ 40 h 54"/>
                <a:gd name="T14" fmla="*/ 90 w 92"/>
                <a:gd name="T15" fmla="*/ 40 h 54"/>
                <a:gd name="T16" fmla="*/ 92 w 92"/>
                <a:gd name="T17" fmla="*/ 38 h 54"/>
                <a:gd name="T18" fmla="*/ 92 w 92"/>
                <a:gd name="T19" fmla="*/ 7 h 54"/>
                <a:gd name="T20" fmla="*/ 86 w 92"/>
                <a:gd name="T21" fmla="*/ 5 h 54"/>
                <a:gd name="T22" fmla="*/ 77 w 92"/>
                <a:gd name="T23" fmla="*/ 13 h 54"/>
                <a:gd name="T24" fmla="*/ 15 w 92"/>
                <a:gd name="T25" fmla="*/ 18 h 54"/>
                <a:gd name="T26" fmla="*/ 1 w 92"/>
                <a:gd name="T27" fmla="*/ 54 h 54"/>
                <a:gd name="T28" fmla="*/ 17 w 92"/>
                <a:gd name="T29" fmla="*/ 54 h 54"/>
                <a:gd name="T30" fmla="*/ 26 w 92"/>
                <a:gd name="T31"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4">
                  <a:moveTo>
                    <a:pt x="26" y="30"/>
                  </a:moveTo>
                  <a:cubicBezTo>
                    <a:pt x="37" y="19"/>
                    <a:pt x="53" y="17"/>
                    <a:pt x="65" y="25"/>
                  </a:cubicBezTo>
                  <a:cubicBezTo>
                    <a:pt x="61" y="29"/>
                    <a:pt x="56" y="34"/>
                    <a:pt x="56" y="34"/>
                  </a:cubicBezTo>
                  <a:cubicBezTo>
                    <a:pt x="53" y="38"/>
                    <a:pt x="57" y="40"/>
                    <a:pt x="59" y="40"/>
                  </a:cubicBezTo>
                  <a:cubicBezTo>
                    <a:pt x="81" y="40"/>
                    <a:pt x="81" y="40"/>
                    <a:pt x="81" y="40"/>
                  </a:cubicBezTo>
                  <a:cubicBezTo>
                    <a:pt x="83" y="40"/>
                    <a:pt x="84" y="40"/>
                    <a:pt x="84" y="40"/>
                  </a:cubicBezTo>
                  <a:cubicBezTo>
                    <a:pt x="86" y="40"/>
                    <a:pt x="86" y="40"/>
                    <a:pt x="86" y="40"/>
                  </a:cubicBezTo>
                  <a:cubicBezTo>
                    <a:pt x="90" y="40"/>
                    <a:pt x="90" y="40"/>
                    <a:pt x="90" y="40"/>
                  </a:cubicBezTo>
                  <a:cubicBezTo>
                    <a:pt x="91" y="40"/>
                    <a:pt x="92" y="39"/>
                    <a:pt x="92" y="38"/>
                  </a:cubicBezTo>
                  <a:cubicBezTo>
                    <a:pt x="92" y="7"/>
                    <a:pt x="92" y="7"/>
                    <a:pt x="92" y="7"/>
                  </a:cubicBezTo>
                  <a:cubicBezTo>
                    <a:pt x="92" y="4"/>
                    <a:pt x="89" y="1"/>
                    <a:pt x="86" y="5"/>
                  </a:cubicBezTo>
                  <a:cubicBezTo>
                    <a:pt x="86" y="5"/>
                    <a:pt x="81" y="10"/>
                    <a:pt x="77" y="13"/>
                  </a:cubicBezTo>
                  <a:cubicBezTo>
                    <a:pt x="58" y="0"/>
                    <a:pt x="32" y="1"/>
                    <a:pt x="15" y="18"/>
                  </a:cubicBezTo>
                  <a:cubicBezTo>
                    <a:pt x="5" y="28"/>
                    <a:pt x="0" y="41"/>
                    <a:pt x="1" y="54"/>
                  </a:cubicBezTo>
                  <a:cubicBezTo>
                    <a:pt x="17" y="54"/>
                    <a:pt x="17" y="54"/>
                    <a:pt x="17" y="54"/>
                  </a:cubicBezTo>
                  <a:cubicBezTo>
                    <a:pt x="16" y="45"/>
                    <a:pt x="19" y="36"/>
                    <a:pt x="26"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30" name="Freeform 30"/>
            <p:cNvSpPr>
              <a:spLocks/>
            </p:cNvSpPr>
            <p:nvPr/>
          </p:nvSpPr>
          <p:spPr bwMode="auto">
            <a:xfrm>
              <a:off x="1621" y="1716"/>
              <a:ext cx="134" cy="79"/>
            </a:xfrm>
            <a:custGeom>
              <a:avLst/>
              <a:gdLst>
                <a:gd name="T0" fmla="*/ 76 w 92"/>
                <a:gd name="T1" fmla="*/ 0 h 54"/>
                <a:gd name="T2" fmla="*/ 66 w 92"/>
                <a:gd name="T3" fmla="*/ 25 h 54"/>
                <a:gd name="T4" fmla="*/ 27 w 92"/>
                <a:gd name="T5" fmla="*/ 29 h 54"/>
                <a:gd name="T6" fmla="*/ 36 w 92"/>
                <a:gd name="T7" fmla="*/ 20 h 54"/>
                <a:gd name="T8" fmla="*/ 34 w 92"/>
                <a:gd name="T9" fmla="*/ 14 h 54"/>
                <a:gd name="T10" fmla="*/ 11 w 92"/>
                <a:gd name="T11" fmla="*/ 14 h 54"/>
                <a:gd name="T12" fmla="*/ 9 w 92"/>
                <a:gd name="T13" fmla="*/ 14 h 54"/>
                <a:gd name="T14" fmla="*/ 7 w 92"/>
                <a:gd name="T15" fmla="*/ 14 h 54"/>
                <a:gd name="T16" fmla="*/ 2 w 92"/>
                <a:gd name="T17" fmla="*/ 14 h 54"/>
                <a:gd name="T18" fmla="*/ 0 w 92"/>
                <a:gd name="T19" fmla="*/ 16 h 54"/>
                <a:gd name="T20" fmla="*/ 0 w 92"/>
                <a:gd name="T21" fmla="*/ 47 h 54"/>
                <a:gd name="T22" fmla="*/ 6 w 92"/>
                <a:gd name="T23" fmla="*/ 50 h 54"/>
                <a:gd name="T24" fmla="*/ 15 w 92"/>
                <a:gd name="T25" fmla="*/ 41 h 54"/>
                <a:gd name="T26" fmla="*/ 78 w 92"/>
                <a:gd name="T27" fmla="*/ 36 h 54"/>
                <a:gd name="T28" fmla="*/ 92 w 92"/>
                <a:gd name="T29" fmla="*/ 0 h 54"/>
                <a:gd name="T30" fmla="*/ 76 w 92"/>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4">
                  <a:moveTo>
                    <a:pt x="76" y="0"/>
                  </a:moveTo>
                  <a:cubicBezTo>
                    <a:pt x="76" y="9"/>
                    <a:pt x="73" y="18"/>
                    <a:pt x="66" y="25"/>
                  </a:cubicBezTo>
                  <a:cubicBezTo>
                    <a:pt x="56" y="35"/>
                    <a:pt x="39" y="37"/>
                    <a:pt x="27" y="29"/>
                  </a:cubicBezTo>
                  <a:cubicBezTo>
                    <a:pt x="31" y="25"/>
                    <a:pt x="36" y="20"/>
                    <a:pt x="36" y="20"/>
                  </a:cubicBezTo>
                  <a:cubicBezTo>
                    <a:pt x="39" y="16"/>
                    <a:pt x="35" y="14"/>
                    <a:pt x="34" y="14"/>
                  </a:cubicBezTo>
                  <a:cubicBezTo>
                    <a:pt x="11" y="14"/>
                    <a:pt x="11" y="14"/>
                    <a:pt x="11" y="14"/>
                  </a:cubicBezTo>
                  <a:cubicBezTo>
                    <a:pt x="10" y="14"/>
                    <a:pt x="9" y="14"/>
                    <a:pt x="9" y="14"/>
                  </a:cubicBezTo>
                  <a:cubicBezTo>
                    <a:pt x="7" y="14"/>
                    <a:pt x="7" y="14"/>
                    <a:pt x="7" y="14"/>
                  </a:cubicBezTo>
                  <a:cubicBezTo>
                    <a:pt x="2" y="14"/>
                    <a:pt x="2" y="14"/>
                    <a:pt x="2" y="14"/>
                  </a:cubicBezTo>
                  <a:cubicBezTo>
                    <a:pt x="1" y="14"/>
                    <a:pt x="0" y="15"/>
                    <a:pt x="0" y="16"/>
                  </a:cubicBezTo>
                  <a:cubicBezTo>
                    <a:pt x="0" y="47"/>
                    <a:pt x="0" y="47"/>
                    <a:pt x="0" y="47"/>
                  </a:cubicBezTo>
                  <a:cubicBezTo>
                    <a:pt x="0" y="50"/>
                    <a:pt x="3" y="53"/>
                    <a:pt x="6" y="50"/>
                  </a:cubicBezTo>
                  <a:cubicBezTo>
                    <a:pt x="6" y="50"/>
                    <a:pt x="12" y="44"/>
                    <a:pt x="15" y="41"/>
                  </a:cubicBezTo>
                  <a:cubicBezTo>
                    <a:pt x="34" y="54"/>
                    <a:pt x="61" y="53"/>
                    <a:pt x="78" y="36"/>
                  </a:cubicBezTo>
                  <a:cubicBezTo>
                    <a:pt x="87" y="26"/>
                    <a:pt x="92" y="13"/>
                    <a:pt x="92" y="0"/>
                  </a:cubicBezTo>
                  <a:cubicBezTo>
                    <a:pt x="76" y="0"/>
                    <a:pt x="76"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31" name="Freeform 31"/>
            <p:cNvSpPr>
              <a:spLocks noEditPoints="1"/>
            </p:cNvSpPr>
            <p:nvPr/>
          </p:nvSpPr>
          <p:spPr bwMode="auto">
            <a:xfrm>
              <a:off x="2201" y="1987"/>
              <a:ext cx="269" cy="239"/>
            </a:xfrm>
            <a:custGeom>
              <a:avLst/>
              <a:gdLst>
                <a:gd name="T0" fmla="*/ 163 w 184"/>
                <a:gd name="T1" fmla="*/ 0 h 163"/>
                <a:gd name="T2" fmla="*/ 22 w 184"/>
                <a:gd name="T3" fmla="*/ 0 h 163"/>
                <a:gd name="T4" fmla="*/ 0 w 184"/>
                <a:gd name="T5" fmla="*/ 22 h 163"/>
                <a:gd name="T6" fmla="*/ 0 w 184"/>
                <a:gd name="T7" fmla="*/ 98 h 163"/>
                <a:gd name="T8" fmla="*/ 22 w 184"/>
                <a:gd name="T9" fmla="*/ 119 h 163"/>
                <a:gd name="T10" fmla="*/ 33 w 184"/>
                <a:gd name="T11" fmla="*/ 119 h 163"/>
                <a:gd name="T12" fmla="*/ 33 w 184"/>
                <a:gd name="T13" fmla="*/ 157 h 163"/>
                <a:gd name="T14" fmla="*/ 34 w 184"/>
                <a:gd name="T15" fmla="*/ 161 h 163"/>
                <a:gd name="T16" fmla="*/ 42 w 184"/>
                <a:gd name="T17" fmla="*/ 161 h 163"/>
                <a:gd name="T18" fmla="*/ 87 w 184"/>
                <a:gd name="T19" fmla="*/ 119 h 163"/>
                <a:gd name="T20" fmla="*/ 163 w 184"/>
                <a:gd name="T21" fmla="*/ 119 h 163"/>
                <a:gd name="T22" fmla="*/ 184 w 184"/>
                <a:gd name="T23" fmla="*/ 98 h 163"/>
                <a:gd name="T24" fmla="*/ 184 w 184"/>
                <a:gd name="T25" fmla="*/ 22 h 163"/>
                <a:gd name="T26" fmla="*/ 163 w 184"/>
                <a:gd name="T27" fmla="*/ 0 h 163"/>
                <a:gd name="T28" fmla="*/ 38 w 184"/>
                <a:gd name="T29" fmla="*/ 33 h 163"/>
                <a:gd name="T30" fmla="*/ 125 w 184"/>
                <a:gd name="T31" fmla="*/ 33 h 163"/>
                <a:gd name="T32" fmla="*/ 130 w 184"/>
                <a:gd name="T33" fmla="*/ 38 h 163"/>
                <a:gd name="T34" fmla="*/ 125 w 184"/>
                <a:gd name="T35" fmla="*/ 44 h 163"/>
                <a:gd name="T36" fmla="*/ 38 w 184"/>
                <a:gd name="T37" fmla="*/ 44 h 163"/>
                <a:gd name="T38" fmla="*/ 33 w 184"/>
                <a:gd name="T39" fmla="*/ 38 h 163"/>
                <a:gd name="T40" fmla="*/ 38 w 184"/>
                <a:gd name="T41" fmla="*/ 33 h 163"/>
                <a:gd name="T42" fmla="*/ 81 w 184"/>
                <a:gd name="T43" fmla="*/ 87 h 163"/>
                <a:gd name="T44" fmla="*/ 38 w 184"/>
                <a:gd name="T45" fmla="*/ 87 h 163"/>
                <a:gd name="T46" fmla="*/ 33 w 184"/>
                <a:gd name="T47" fmla="*/ 81 h 163"/>
                <a:gd name="T48" fmla="*/ 38 w 184"/>
                <a:gd name="T49" fmla="*/ 76 h 163"/>
                <a:gd name="T50" fmla="*/ 81 w 184"/>
                <a:gd name="T51" fmla="*/ 76 h 163"/>
                <a:gd name="T52" fmla="*/ 87 w 184"/>
                <a:gd name="T53" fmla="*/ 81 h 163"/>
                <a:gd name="T54" fmla="*/ 81 w 184"/>
                <a:gd name="T55" fmla="*/ 87 h 163"/>
                <a:gd name="T56" fmla="*/ 146 w 184"/>
                <a:gd name="T57" fmla="*/ 65 h 163"/>
                <a:gd name="T58" fmla="*/ 38 w 184"/>
                <a:gd name="T59" fmla="*/ 65 h 163"/>
                <a:gd name="T60" fmla="*/ 33 w 184"/>
                <a:gd name="T61" fmla="*/ 60 h 163"/>
                <a:gd name="T62" fmla="*/ 38 w 184"/>
                <a:gd name="T63" fmla="*/ 54 h 163"/>
                <a:gd name="T64" fmla="*/ 146 w 184"/>
                <a:gd name="T65" fmla="*/ 54 h 163"/>
                <a:gd name="T66" fmla="*/ 152 w 184"/>
                <a:gd name="T67" fmla="*/ 60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3" y="0"/>
                  </a:moveTo>
                  <a:cubicBezTo>
                    <a:pt x="22" y="0"/>
                    <a:pt x="22" y="0"/>
                    <a:pt x="22" y="0"/>
                  </a:cubicBezTo>
                  <a:cubicBezTo>
                    <a:pt x="10" y="0"/>
                    <a:pt x="0" y="10"/>
                    <a:pt x="0" y="22"/>
                  </a:cubicBezTo>
                  <a:cubicBezTo>
                    <a:pt x="0" y="98"/>
                    <a:pt x="0" y="98"/>
                    <a:pt x="0" y="98"/>
                  </a:cubicBezTo>
                  <a:cubicBezTo>
                    <a:pt x="0" y="110"/>
                    <a:pt x="10" y="119"/>
                    <a:pt x="22" y="119"/>
                  </a:cubicBezTo>
                  <a:cubicBezTo>
                    <a:pt x="33" y="119"/>
                    <a:pt x="33" y="119"/>
                    <a:pt x="33" y="119"/>
                  </a:cubicBezTo>
                  <a:cubicBezTo>
                    <a:pt x="33" y="157"/>
                    <a:pt x="33" y="157"/>
                    <a:pt x="33" y="157"/>
                  </a:cubicBezTo>
                  <a:cubicBezTo>
                    <a:pt x="33" y="159"/>
                    <a:pt x="33" y="160"/>
                    <a:pt x="34" y="161"/>
                  </a:cubicBezTo>
                  <a:cubicBezTo>
                    <a:pt x="36" y="163"/>
                    <a:pt x="40" y="163"/>
                    <a:pt x="42" y="161"/>
                  </a:cubicBezTo>
                  <a:cubicBezTo>
                    <a:pt x="87" y="119"/>
                    <a:pt x="87" y="119"/>
                    <a:pt x="87" y="119"/>
                  </a:cubicBezTo>
                  <a:cubicBezTo>
                    <a:pt x="163" y="119"/>
                    <a:pt x="163" y="119"/>
                    <a:pt x="163" y="119"/>
                  </a:cubicBezTo>
                  <a:cubicBezTo>
                    <a:pt x="175" y="119"/>
                    <a:pt x="184" y="110"/>
                    <a:pt x="184" y="98"/>
                  </a:cubicBezTo>
                  <a:cubicBezTo>
                    <a:pt x="184" y="22"/>
                    <a:pt x="184" y="22"/>
                    <a:pt x="184" y="22"/>
                  </a:cubicBezTo>
                  <a:cubicBezTo>
                    <a:pt x="184" y="10"/>
                    <a:pt x="175" y="0"/>
                    <a:pt x="163" y="0"/>
                  </a:cubicBezTo>
                  <a:moveTo>
                    <a:pt x="38" y="33"/>
                  </a:moveTo>
                  <a:cubicBezTo>
                    <a:pt x="125" y="33"/>
                    <a:pt x="125" y="33"/>
                    <a:pt x="125" y="33"/>
                  </a:cubicBezTo>
                  <a:cubicBezTo>
                    <a:pt x="128" y="33"/>
                    <a:pt x="130" y="35"/>
                    <a:pt x="130" y="38"/>
                  </a:cubicBezTo>
                  <a:cubicBezTo>
                    <a:pt x="130" y="41"/>
                    <a:pt x="128" y="44"/>
                    <a:pt x="125" y="44"/>
                  </a:cubicBezTo>
                  <a:cubicBezTo>
                    <a:pt x="38" y="44"/>
                    <a:pt x="38" y="44"/>
                    <a:pt x="38" y="44"/>
                  </a:cubicBezTo>
                  <a:cubicBezTo>
                    <a:pt x="35" y="44"/>
                    <a:pt x="33" y="41"/>
                    <a:pt x="33" y="38"/>
                  </a:cubicBezTo>
                  <a:cubicBezTo>
                    <a:pt x="33" y="35"/>
                    <a:pt x="35" y="33"/>
                    <a:pt x="38" y="33"/>
                  </a:cubicBezTo>
                  <a:moveTo>
                    <a:pt x="81" y="87"/>
                  </a:moveTo>
                  <a:cubicBezTo>
                    <a:pt x="38" y="87"/>
                    <a:pt x="38" y="87"/>
                    <a:pt x="38" y="87"/>
                  </a:cubicBezTo>
                  <a:cubicBezTo>
                    <a:pt x="35" y="87"/>
                    <a:pt x="33" y="84"/>
                    <a:pt x="33" y="81"/>
                  </a:cubicBezTo>
                  <a:cubicBezTo>
                    <a:pt x="33" y="78"/>
                    <a:pt x="35" y="76"/>
                    <a:pt x="38" y="76"/>
                  </a:cubicBezTo>
                  <a:cubicBezTo>
                    <a:pt x="81" y="76"/>
                    <a:pt x="81" y="76"/>
                    <a:pt x="81" y="76"/>
                  </a:cubicBezTo>
                  <a:cubicBezTo>
                    <a:pt x="84" y="76"/>
                    <a:pt x="87" y="78"/>
                    <a:pt x="87" y="81"/>
                  </a:cubicBezTo>
                  <a:cubicBezTo>
                    <a:pt x="87" y="84"/>
                    <a:pt x="84" y="87"/>
                    <a:pt x="81" y="87"/>
                  </a:cubicBezTo>
                  <a:moveTo>
                    <a:pt x="146" y="65"/>
                  </a:moveTo>
                  <a:cubicBezTo>
                    <a:pt x="38" y="65"/>
                    <a:pt x="38" y="65"/>
                    <a:pt x="38" y="65"/>
                  </a:cubicBezTo>
                  <a:cubicBezTo>
                    <a:pt x="35" y="65"/>
                    <a:pt x="33" y="63"/>
                    <a:pt x="33" y="60"/>
                  </a:cubicBezTo>
                  <a:cubicBezTo>
                    <a:pt x="33" y="57"/>
                    <a:pt x="35" y="54"/>
                    <a:pt x="38" y="54"/>
                  </a:cubicBezTo>
                  <a:cubicBezTo>
                    <a:pt x="146" y="54"/>
                    <a:pt x="146" y="54"/>
                    <a:pt x="146" y="54"/>
                  </a:cubicBezTo>
                  <a:cubicBezTo>
                    <a:pt x="149" y="54"/>
                    <a:pt x="152" y="57"/>
                    <a:pt x="152" y="60"/>
                  </a:cubicBezTo>
                  <a:cubicBezTo>
                    <a:pt x="152" y="63"/>
                    <a:pt x="149" y="65"/>
                    <a:pt x="146" y="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32" name="Oval 32"/>
            <p:cNvSpPr>
              <a:spLocks noChangeArrowheads="1"/>
            </p:cNvSpPr>
            <p:nvPr/>
          </p:nvSpPr>
          <p:spPr bwMode="auto">
            <a:xfrm>
              <a:off x="457" y="1517"/>
              <a:ext cx="510" cy="51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33" name="Freeform 33"/>
            <p:cNvSpPr>
              <a:spLocks/>
            </p:cNvSpPr>
            <p:nvPr/>
          </p:nvSpPr>
          <p:spPr bwMode="auto">
            <a:xfrm>
              <a:off x="562" y="1643"/>
              <a:ext cx="304" cy="296"/>
            </a:xfrm>
            <a:custGeom>
              <a:avLst/>
              <a:gdLst>
                <a:gd name="T0" fmla="*/ 208 w 208"/>
                <a:gd name="T1" fmla="*/ 76 h 203"/>
                <a:gd name="T2" fmla="*/ 106 w 208"/>
                <a:gd name="T3" fmla="*/ 65 h 203"/>
                <a:gd name="T4" fmla="*/ 104 w 208"/>
                <a:gd name="T5" fmla="*/ 75 h 203"/>
                <a:gd name="T6" fmla="*/ 101 w 208"/>
                <a:gd name="T7" fmla="*/ 65 h 203"/>
                <a:gd name="T8" fmla="*/ 0 w 208"/>
                <a:gd name="T9" fmla="*/ 79 h 203"/>
                <a:gd name="T10" fmla="*/ 106 w 208"/>
                <a:gd name="T11" fmla="*/ 203 h 203"/>
                <a:gd name="T12" fmla="*/ 106 w 208"/>
                <a:gd name="T13" fmla="*/ 203 h 203"/>
                <a:gd name="T14" fmla="*/ 106 w 208"/>
                <a:gd name="T15" fmla="*/ 203 h 203"/>
                <a:gd name="T16" fmla="*/ 106 w 208"/>
                <a:gd name="T17" fmla="*/ 203 h 203"/>
                <a:gd name="T18" fmla="*/ 106 w 208"/>
                <a:gd name="T19" fmla="*/ 203 h 203"/>
                <a:gd name="T20" fmla="*/ 208 w 208"/>
                <a:gd name="T21" fmla="*/ 7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203">
                  <a:moveTo>
                    <a:pt x="208" y="76"/>
                  </a:moveTo>
                  <a:cubicBezTo>
                    <a:pt x="207" y="7"/>
                    <a:pt x="121" y="0"/>
                    <a:pt x="106" y="65"/>
                  </a:cubicBezTo>
                  <a:cubicBezTo>
                    <a:pt x="104" y="75"/>
                    <a:pt x="104" y="75"/>
                    <a:pt x="104" y="75"/>
                  </a:cubicBezTo>
                  <a:cubicBezTo>
                    <a:pt x="101" y="65"/>
                    <a:pt x="101" y="65"/>
                    <a:pt x="101" y="65"/>
                  </a:cubicBezTo>
                  <a:cubicBezTo>
                    <a:pt x="85" y="0"/>
                    <a:pt x="0" y="10"/>
                    <a:pt x="0" y="79"/>
                  </a:cubicBezTo>
                  <a:cubicBezTo>
                    <a:pt x="1" y="134"/>
                    <a:pt x="70" y="171"/>
                    <a:pt x="106" y="203"/>
                  </a:cubicBezTo>
                  <a:cubicBezTo>
                    <a:pt x="106" y="203"/>
                    <a:pt x="106" y="203"/>
                    <a:pt x="106" y="203"/>
                  </a:cubicBezTo>
                  <a:cubicBezTo>
                    <a:pt x="106" y="203"/>
                    <a:pt x="106" y="203"/>
                    <a:pt x="106" y="203"/>
                  </a:cubicBezTo>
                  <a:cubicBezTo>
                    <a:pt x="106" y="203"/>
                    <a:pt x="106" y="203"/>
                    <a:pt x="106" y="203"/>
                  </a:cubicBezTo>
                  <a:cubicBezTo>
                    <a:pt x="106" y="203"/>
                    <a:pt x="106" y="203"/>
                    <a:pt x="106" y="203"/>
                  </a:cubicBezTo>
                  <a:cubicBezTo>
                    <a:pt x="140" y="170"/>
                    <a:pt x="208" y="132"/>
                    <a:pt x="20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34" name="Oval 34"/>
            <p:cNvSpPr>
              <a:spLocks noChangeArrowheads="1"/>
            </p:cNvSpPr>
            <p:nvPr/>
          </p:nvSpPr>
          <p:spPr bwMode="auto">
            <a:xfrm>
              <a:off x="757" y="999"/>
              <a:ext cx="514" cy="514"/>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35" name="Freeform 35"/>
            <p:cNvSpPr>
              <a:spLocks/>
            </p:cNvSpPr>
            <p:nvPr/>
          </p:nvSpPr>
          <p:spPr bwMode="auto">
            <a:xfrm>
              <a:off x="1065" y="1152"/>
              <a:ext cx="110" cy="207"/>
            </a:xfrm>
            <a:custGeom>
              <a:avLst/>
              <a:gdLst>
                <a:gd name="T0" fmla="*/ 75 w 75"/>
                <a:gd name="T1" fmla="*/ 128 h 142"/>
                <a:gd name="T2" fmla="*/ 72 w 75"/>
                <a:gd name="T3" fmla="*/ 142 h 142"/>
                <a:gd name="T4" fmla="*/ 0 w 75"/>
                <a:gd name="T5" fmla="*/ 62 h 142"/>
                <a:gd name="T6" fmla="*/ 71 w 75"/>
                <a:gd name="T7" fmla="*/ 0 h 142"/>
                <a:gd name="T8" fmla="*/ 75 w 75"/>
                <a:gd name="T9" fmla="*/ 15 h 142"/>
                <a:gd name="T10" fmla="*/ 75 w 75"/>
                <a:gd name="T11" fmla="*/ 128 h 142"/>
              </a:gdLst>
              <a:ahLst/>
              <a:cxnLst>
                <a:cxn ang="0">
                  <a:pos x="T0" y="T1"/>
                </a:cxn>
                <a:cxn ang="0">
                  <a:pos x="T2" y="T3"/>
                </a:cxn>
                <a:cxn ang="0">
                  <a:pos x="T4" y="T5"/>
                </a:cxn>
                <a:cxn ang="0">
                  <a:pos x="T6" y="T7"/>
                </a:cxn>
                <a:cxn ang="0">
                  <a:pos x="T8" y="T9"/>
                </a:cxn>
                <a:cxn ang="0">
                  <a:pos x="T10" y="T11"/>
                </a:cxn>
              </a:cxnLst>
              <a:rect l="0" t="0" r="r" b="b"/>
              <a:pathLst>
                <a:path w="75" h="142">
                  <a:moveTo>
                    <a:pt x="75" y="128"/>
                  </a:moveTo>
                  <a:cubicBezTo>
                    <a:pt x="75" y="133"/>
                    <a:pt x="74" y="138"/>
                    <a:pt x="72" y="142"/>
                  </a:cubicBezTo>
                  <a:cubicBezTo>
                    <a:pt x="0" y="62"/>
                    <a:pt x="0" y="62"/>
                    <a:pt x="0" y="62"/>
                  </a:cubicBezTo>
                  <a:cubicBezTo>
                    <a:pt x="71" y="0"/>
                    <a:pt x="71" y="0"/>
                    <a:pt x="71" y="0"/>
                  </a:cubicBezTo>
                  <a:cubicBezTo>
                    <a:pt x="74" y="4"/>
                    <a:pt x="75" y="10"/>
                    <a:pt x="75" y="15"/>
                  </a:cubicBezTo>
                  <a:lnTo>
                    <a:pt x="75"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36" name="Freeform 36"/>
            <p:cNvSpPr>
              <a:spLocks/>
            </p:cNvSpPr>
            <p:nvPr/>
          </p:nvSpPr>
          <p:spPr bwMode="auto">
            <a:xfrm>
              <a:off x="866" y="1130"/>
              <a:ext cx="294" cy="134"/>
            </a:xfrm>
            <a:custGeom>
              <a:avLst/>
              <a:gdLst>
                <a:gd name="T0" fmla="*/ 101 w 201"/>
                <a:gd name="T1" fmla="*/ 92 h 92"/>
                <a:gd name="T2" fmla="*/ 201 w 201"/>
                <a:gd name="T3" fmla="*/ 3 h 92"/>
                <a:gd name="T4" fmla="*/ 188 w 201"/>
                <a:gd name="T5" fmla="*/ 0 h 92"/>
                <a:gd name="T6" fmla="*/ 14 w 201"/>
                <a:gd name="T7" fmla="*/ 0 h 92"/>
                <a:gd name="T8" fmla="*/ 0 w 201"/>
                <a:gd name="T9" fmla="*/ 3 h 92"/>
                <a:gd name="T10" fmla="*/ 101 w 201"/>
                <a:gd name="T11" fmla="*/ 92 h 92"/>
              </a:gdLst>
              <a:ahLst/>
              <a:cxnLst>
                <a:cxn ang="0">
                  <a:pos x="T0" y="T1"/>
                </a:cxn>
                <a:cxn ang="0">
                  <a:pos x="T2" y="T3"/>
                </a:cxn>
                <a:cxn ang="0">
                  <a:pos x="T4" y="T5"/>
                </a:cxn>
                <a:cxn ang="0">
                  <a:pos x="T6" y="T7"/>
                </a:cxn>
                <a:cxn ang="0">
                  <a:pos x="T8" y="T9"/>
                </a:cxn>
                <a:cxn ang="0">
                  <a:pos x="T10" y="T11"/>
                </a:cxn>
              </a:cxnLst>
              <a:rect l="0" t="0" r="r" b="b"/>
              <a:pathLst>
                <a:path w="201" h="92">
                  <a:moveTo>
                    <a:pt x="101" y="92"/>
                  </a:moveTo>
                  <a:cubicBezTo>
                    <a:pt x="201" y="3"/>
                    <a:pt x="201" y="3"/>
                    <a:pt x="201" y="3"/>
                  </a:cubicBezTo>
                  <a:cubicBezTo>
                    <a:pt x="197" y="1"/>
                    <a:pt x="193" y="0"/>
                    <a:pt x="188" y="0"/>
                  </a:cubicBezTo>
                  <a:cubicBezTo>
                    <a:pt x="14" y="0"/>
                    <a:pt x="14" y="0"/>
                    <a:pt x="14" y="0"/>
                  </a:cubicBezTo>
                  <a:cubicBezTo>
                    <a:pt x="9" y="0"/>
                    <a:pt x="4" y="1"/>
                    <a:pt x="0" y="3"/>
                  </a:cubicBezTo>
                  <a:lnTo>
                    <a:pt x="10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37" name="Freeform 37"/>
            <p:cNvSpPr>
              <a:spLocks/>
            </p:cNvSpPr>
            <p:nvPr/>
          </p:nvSpPr>
          <p:spPr bwMode="auto">
            <a:xfrm>
              <a:off x="865" y="1256"/>
              <a:ext cx="298" cy="127"/>
            </a:xfrm>
            <a:custGeom>
              <a:avLst/>
              <a:gdLst>
                <a:gd name="T0" fmla="*/ 130 w 204"/>
                <a:gd name="T1" fmla="*/ 0 h 87"/>
                <a:gd name="T2" fmla="*/ 107 w 204"/>
                <a:gd name="T3" fmla="*/ 21 h 87"/>
                <a:gd name="T4" fmla="*/ 102 w 204"/>
                <a:gd name="T5" fmla="*/ 22 h 87"/>
                <a:gd name="T6" fmla="*/ 97 w 204"/>
                <a:gd name="T7" fmla="*/ 21 h 87"/>
                <a:gd name="T8" fmla="*/ 74 w 204"/>
                <a:gd name="T9" fmla="*/ 0 h 87"/>
                <a:gd name="T10" fmla="*/ 0 w 204"/>
                <a:gd name="T11" fmla="*/ 83 h 87"/>
                <a:gd name="T12" fmla="*/ 15 w 204"/>
                <a:gd name="T13" fmla="*/ 87 h 87"/>
                <a:gd name="T14" fmla="*/ 189 w 204"/>
                <a:gd name="T15" fmla="*/ 87 h 87"/>
                <a:gd name="T16" fmla="*/ 204 w 204"/>
                <a:gd name="T17" fmla="*/ 83 h 87"/>
                <a:gd name="T18" fmla="*/ 130 w 204"/>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87">
                  <a:moveTo>
                    <a:pt x="130" y="0"/>
                  </a:moveTo>
                  <a:cubicBezTo>
                    <a:pt x="107" y="21"/>
                    <a:pt x="107" y="21"/>
                    <a:pt x="107" y="21"/>
                  </a:cubicBezTo>
                  <a:cubicBezTo>
                    <a:pt x="105" y="22"/>
                    <a:pt x="104" y="22"/>
                    <a:pt x="102" y="22"/>
                  </a:cubicBezTo>
                  <a:cubicBezTo>
                    <a:pt x="100" y="22"/>
                    <a:pt x="98" y="22"/>
                    <a:pt x="97" y="21"/>
                  </a:cubicBezTo>
                  <a:cubicBezTo>
                    <a:pt x="74" y="0"/>
                    <a:pt x="74" y="0"/>
                    <a:pt x="74" y="0"/>
                  </a:cubicBezTo>
                  <a:cubicBezTo>
                    <a:pt x="0" y="83"/>
                    <a:pt x="0" y="83"/>
                    <a:pt x="0" y="83"/>
                  </a:cubicBezTo>
                  <a:cubicBezTo>
                    <a:pt x="4" y="86"/>
                    <a:pt x="9" y="87"/>
                    <a:pt x="15" y="87"/>
                  </a:cubicBezTo>
                  <a:cubicBezTo>
                    <a:pt x="189" y="87"/>
                    <a:pt x="189" y="87"/>
                    <a:pt x="189" y="87"/>
                  </a:cubicBezTo>
                  <a:cubicBezTo>
                    <a:pt x="194" y="87"/>
                    <a:pt x="200" y="86"/>
                    <a:pt x="204" y="83"/>
                  </a:cubicBezTo>
                  <a:lnTo>
                    <a:pt x="1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38" name="Freeform 38"/>
            <p:cNvSpPr>
              <a:spLocks/>
            </p:cNvSpPr>
            <p:nvPr/>
          </p:nvSpPr>
          <p:spPr bwMode="auto">
            <a:xfrm>
              <a:off x="844" y="1149"/>
              <a:ext cx="113" cy="212"/>
            </a:xfrm>
            <a:custGeom>
              <a:avLst/>
              <a:gdLst>
                <a:gd name="T0" fmla="*/ 5 w 77"/>
                <a:gd name="T1" fmla="*/ 0 h 145"/>
                <a:gd name="T2" fmla="*/ 0 w 77"/>
                <a:gd name="T3" fmla="*/ 16 h 145"/>
                <a:gd name="T4" fmla="*/ 0 w 77"/>
                <a:gd name="T5" fmla="*/ 132 h 145"/>
                <a:gd name="T6" fmla="*/ 4 w 77"/>
                <a:gd name="T7" fmla="*/ 145 h 145"/>
                <a:gd name="T8" fmla="*/ 77 w 77"/>
                <a:gd name="T9" fmla="*/ 64 h 145"/>
                <a:gd name="T10" fmla="*/ 5 w 77"/>
                <a:gd name="T11" fmla="*/ 0 h 145"/>
              </a:gdLst>
              <a:ahLst/>
              <a:cxnLst>
                <a:cxn ang="0">
                  <a:pos x="T0" y="T1"/>
                </a:cxn>
                <a:cxn ang="0">
                  <a:pos x="T2" y="T3"/>
                </a:cxn>
                <a:cxn ang="0">
                  <a:pos x="T4" y="T5"/>
                </a:cxn>
                <a:cxn ang="0">
                  <a:pos x="T6" y="T7"/>
                </a:cxn>
                <a:cxn ang="0">
                  <a:pos x="T8" y="T9"/>
                </a:cxn>
                <a:cxn ang="0">
                  <a:pos x="T10" y="T11"/>
                </a:cxn>
              </a:cxnLst>
              <a:rect l="0" t="0" r="r" b="b"/>
              <a:pathLst>
                <a:path w="77" h="145">
                  <a:moveTo>
                    <a:pt x="5" y="0"/>
                  </a:moveTo>
                  <a:cubicBezTo>
                    <a:pt x="2" y="5"/>
                    <a:pt x="0" y="10"/>
                    <a:pt x="0" y="16"/>
                  </a:cubicBezTo>
                  <a:cubicBezTo>
                    <a:pt x="0" y="132"/>
                    <a:pt x="0" y="132"/>
                    <a:pt x="0" y="132"/>
                  </a:cubicBezTo>
                  <a:cubicBezTo>
                    <a:pt x="0" y="137"/>
                    <a:pt x="2" y="141"/>
                    <a:pt x="4" y="145"/>
                  </a:cubicBezTo>
                  <a:cubicBezTo>
                    <a:pt x="77" y="64"/>
                    <a:pt x="77" y="64"/>
                    <a:pt x="77" y="64"/>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39" name="Oval 39"/>
            <p:cNvSpPr>
              <a:spLocks noChangeArrowheads="1"/>
            </p:cNvSpPr>
            <p:nvPr/>
          </p:nvSpPr>
          <p:spPr bwMode="auto">
            <a:xfrm>
              <a:off x="970" y="2033"/>
              <a:ext cx="418" cy="419"/>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40" name="Freeform 40"/>
            <p:cNvSpPr>
              <a:spLocks noEditPoints="1"/>
            </p:cNvSpPr>
            <p:nvPr/>
          </p:nvSpPr>
          <p:spPr bwMode="auto">
            <a:xfrm>
              <a:off x="1097" y="2100"/>
              <a:ext cx="167" cy="295"/>
            </a:xfrm>
            <a:custGeom>
              <a:avLst/>
              <a:gdLst>
                <a:gd name="T0" fmla="*/ 100 w 114"/>
                <a:gd name="T1" fmla="*/ 0 h 202"/>
                <a:gd name="T2" fmla="*/ 14 w 114"/>
                <a:gd name="T3" fmla="*/ 0 h 202"/>
                <a:gd name="T4" fmla="*/ 0 w 114"/>
                <a:gd name="T5" fmla="*/ 14 h 202"/>
                <a:gd name="T6" fmla="*/ 0 w 114"/>
                <a:gd name="T7" fmla="*/ 188 h 202"/>
                <a:gd name="T8" fmla="*/ 14 w 114"/>
                <a:gd name="T9" fmla="*/ 202 h 202"/>
                <a:gd name="T10" fmla="*/ 100 w 114"/>
                <a:gd name="T11" fmla="*/ 202 h 202"/>
                <a:gd name="T12" fmla="*/ 114 w 114"/>
                <a:gd name="T13" fmla="*/ 188 h 202"/>
                <a:gd name="T14" fmla="*/ 114 w 114"/>
                <a:gd name="T15" fmla="*/ 14 h 202"/>
                <a:gd name="T16" fmla="*/ 100 w 114"/>
                <a:gd name="T17" fmla="*/ 0 h 202"/>
                <a:gd name="T18" fmla="*/ 90 w 114"/>
                <a:gd name="T19" fmla="*/ 9 h 202"/>
                <a:gd name="T20" fmla="*/ 94 w 114"/>
                <a:gd name="T21" fmla="*/ 13 h 202"/>
                <a:gd name="T22" fmla="*/ 90 w 114"/>
                <a:gd name="T23" fmla="*/ 16 h 202"/>
                <a:gd name="T24" fmla="*/ 86 w 114"/>
                <a:gd name="T25" fmla="*/ 13 h 202"/>
                <a:gd name="T26" fmla="*/ 90 w 114"/>
                <a:gd name="T27" fmla="*/ 9 h 202"/>
                <a:gd name="T28" fmla="*/ 37 w 114"/>
                <a:gd name="T29" fmla="*/ 10 h 202"/>
                <a:gd name="T30" fmla="*/ 77 w 114"/>
                <a:gd name="T31" fmla="*/ 10 h 202"/>
                <a:gd name="T32" fmla="*/ 77 w 114"/>
                <a:gd name="T33" fmla="*/ 15 h 202"/>
                <a:gd name="T34" fmla="*/ 37 w 114"/>
                <a:gd name="T35" fmla="*/ 15 h 202"/>
                <a:gd name="T36" fmla="*/ 37 w 114"/>
                <a:gd name="T37" fmla="*/ 10 h 202"/>
                <a:gd name="T38" fmla="*/ 57 w 114"/>
                <a:gd name="T39" fmla="*/ 194 h 202"/>
                <a:gd name="T40" fmla="*/ 47 w 114"/>
                <a:gd name="T41" fmla="*/ 184 h 202"/>
                <a:gd name="T42" fmla="*/ 57 w 114"/>
                <a:gd name="T43" fmla="*/ 174 h 202"/>
                <a:gd name="T44" fmla="*/ 67 w 114"/>
                <a:gd name="T45" fmla="*/ 184 h 202"/>
                <a:gd name="T46" fmla="*/ 57 w 114"/>
                <a:gd name="T47" fmla="*/ 194 h 202"/>
                <a:gd name="T48" fmla="*/ 103 w 114"/>
                <a:gd name="T49" fmla="*/ 164 h 202"/>
                <a:gd name="T50" fmla="*/ 11 w 114"/>
                <a:gd name="T51" fmla="*/ 164 h 202"/>
                <a:gd name="T52" fmla="*/ 11 w 114"/>
                <a:gd name="T53" fmla="*/ 25 h 202"/>
                <a:gd name="T54" fmla="*/ 103 w 114"/>
                <a:gd name="T55" fmla="*/ 25 h 202"/>
                <a:gd name="T56" fmla="*/ 103 w 114"/>
                <a:gd name="T57" fmla="*/ 16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202">
                  <a:moveTo>
                    <a:pt x="100" y="0"/>
                  </a:moveTo>
                  <a:cubicBezTo>
                    <a:pt x="14" y="0"/>
                    <a:pt x="14" y="0"/>
                    <a:pt x="14" y="0"/>
                  </a:cubicBezTo>
                  <a:cubicBezTo>
                    <a:pt x="6" y="0"/>
                    <a:pt x="0" y="6"/>
                    <a:pt x="0" y="14"/>
                  </a:cubicBezTo>
                  <a:cubicBezTo>
                    <a:pt x="0" y="188"/>
                    <a:pt x="0" y="188"/>
                    <a:pt x="0" y="188"/>
                  </a:cubicBezTo>
                  <a:cubicBezTo>
                    <a:pt x="0" y="196"/>
                    <a:pt x="6" y="202"/>
                    <a:pt x="14" y="202"/>
                  </a:cubicBezTo>
                  <a:cubicBezTo>
                    <a:pt x="100" y="202"/>
                    <a:pt x="100" y="202"/>
                    <a:pt x="100" y="202"/>
                  </a:cubicBezTo>
                  <a:cubicBezTo>
                    <a:pt x="108" y="202"/>
                    <a:pt x="114" y="196"/>
                    <a:pt x="114" y="188"/>
                  </a:cubicBezTo>
                  <a:cubicBezTo>
                    <a:pt x="114" y="14"/>
                    <a:pt x="114" y="14"/>
                    <a:pt x="114" y="14"/>
                  </a:cubicBezTo>
                  <a:cubicBezTo>
                    <a:pt x="114" y="6"/>
                    <a:pt x="108" y="0"/>
                    <a:pt x="100" y="0"/>
                  </a:cubicBezTo>
                  <a:moveTo>
                    <a:pt x="90" y="9"/>
                  </a:moveTo>
                  <a:cubicBezTo>
                    <a:pt x="92" y="9"/>
                    <a:pt x="94" y="11"/>
                    <a:pt x="94" y="13"/>
                  </a:cubicBezTo>
                  <a:cubicBezTo>
                    <a:pt x="94" y="15"/>
                    <a:pt x="92" y="16"/>
                    <a:pt x="90" y="16"/>
                  </a:cubicBezTo>
                  <a:cubicBezTo>
                    <a:pt x="88" y="16"/>
                    <a:pt x="86" y="15"/>
                    <a:pt x="86" y="13"/>
                  </a:cubicBezTo>
                  <a:cubicBezTo>
                    <a:pt x="86" y="11"/>
                    <a:pt x="88" y="9"/>
                    <a:pt x="90" y="9"/>
                  </a:cubicBezTo>
                  <a:moveTo>
                    <a:pt x="37" y="10"/>
                  </a:moveTo>
                  <a:cubicBezTo>
                    <a:pt x="77" y="10"/>
                    <a:pt x="77" y="10"/>
                    <a:pt x="77" y="10"/>
                  </a:cubicBezTo>
                  <a:cubicBezTo>
                    <a:pt x="77" y="15"/>
                    <a:pt x="77" y="15"/>
                    <a:pt x="77" y="15"/>
                  </a:cubicBezTo>
                  <a:cubicBezTo>
                    <a:pt x="37" y="15"/>
                    <a:pt x="37" y="15"/>
                    <a:pt x="37" y="15"/>
                  </a:cubicBezTo>
                  <a:lnTo>
                    <a:pt x="37" y="10"/>
                  </a:lnTo>
                  <a:close/>
                  <a:moveTo>
                    <a:pt x="57" y="194"/>
                  </a:moveTo>
                  <a:cubicBezTo>
                    <a:pt x="52" y="194"/>
                    <a:pt x="47" y="189"/>
                    <a:pt x="47" y="184"/>
                  </a:cubicBezTo>
                  <a:cubicBezTo>
                    <a:pt x="47" y="178"/>
                    <a:pt x="52" y="174"/>
                    <a:pt x="57" y="174"/>
                  </a:cubicBezTo>
                  <a:cubicBezTo>
                    <a:pt x="62" y="174"/>
                    <a:pt x="67" y="178"/>
                    <a:pt x="67" y="184"/>
                  </a:cubicBezTo>
                  <a:cubicBezTo>
                    <a:pt x="67" y="189"/>
                    <a:pt x="62" y="194"/>
                    <a:pt x="57" y="194"/>
                  </a:cubicBezTo>
                  <a:moveTo>
                    <a:pt x="103" y="164"/>
                  </a:moveTo>
                  <a:cubicBezTo>
                    <a:pt x="11" y="164"/>
                    <a:pt x="11" y="164"/>
                    <a:pt x="11" y="164"/>
                  </a:cubicBezTo>
                  <a:cubicBezTo>
                    <a:pt x="11" y="25"/>
                    <a:pt x="11" y="25"/>
                    <a:pt x="11" y="25"/>
                  </a:cubicBezTo>
                  <a:cubicBezTo>
                    <a:pt x="103" y="25"/>
                    <a:pt x="103" y="25"/>
                    <a:pt x="103" y="25"/>
                  </a:cubicBezTo>
                  <a:lnTo>
                    <a:pt x="10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41" name="Oval 41"/>
            <p:cNvSpPr>
              <a:spLocks noChangeArrowheads="1"/>
            </p:cNvSpPr>
            <p:nvPr/>
          </p:nvSpPr>
          <p:spPr bwMode="auto">
            <a:xfrm>
              <a:off x="348" y="2097"/>
              <a:ext cx="520" cy="518"/>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42" name="Freeform 42"/>
            <p:cNvSpPr>
              <a:spLocks/>
            </p:cNvSpPr>
            <p:nvPr/>
          </p:nvSpPr>
          <p:spPr bwMode="auto">
            <a:xfrm>
              <a:off x="485" y="2211"/>
              <a:ext cx="245" cy="289"/>
            </a:xfrm>
            <a:custGeom>
              <a:avLst/>
              <a:gdLst>
                <a:gd name="T0" fmla="*/ 92 w 168"/>
                <a:gd name="T1" fmla="*/ 0 h 198"/>
                <a:gd name="T2" fmla="*/ 76 w 168"/>
                <a:gd name="T3" fmla="*/ 0 h 198"/>
                <a:gd name="T4" fmla="*/ 76 w 168"/>
                <a:gd name="T5" fmla="*/ 145 h 198"/>
                <a:gd name="T6" fmla="*/ 46 w 168"/>
                <a:gd name="T7" fmla="*/ 137 h 198"/>
                <a:gd name="T8" fmla="*/ 0 w 168"/>
                <a:gd name="T9" fmla="*/ 168 h 198"/>
                <a:gd name="T10" fmla="*/ 46 w 168"/>
                <a:gd name="T11" fmla="*/ 198 h 198"/>
                <a:gd name="T12" fmla="*/ 92 w 168"/>
                <a:gd name="T13" fmla="*/ 168 h 198"/>
                <a:gd name="T14" fmla="*/ 92 w 168"/>
                <a:gd name="T15" fmla="*/ 46 h 198"/>
                <a:gd name="T16" fmla="*/ 168 w 168"/>
                <a:gd name="T17" fmla="*/ 107 h 198"/>
                <a:gd name="T18" fmla="*/ 92 w 168"/>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98">
                  <a:moveTo>
                    <a:pt x="92" y="0"/>
                  </a:moveTo>
                  <a:cubicBezTo>
                    <a:pt x="76" y="0"/>
                    <a:pt x="76" y="0"/>
                    <a:pt x="76" y="0"/>
                  </a:cubicBezTo>
                  <a:cubicBezTo>
                    <a:pt x="76" y="145"/>
                    <a:pt x="76" y="145"/>
                    <a:pt x="76" y="145"/>
                  </a:cubicBezTo>
                  <a:cubicBezTo>
                    <a:pt x="68" y="140"/>
                    <a:pt x="58" y="137"/>
                    <a:pt x="46" y="137"/>
                  </a:cubicBezTo>
                  <a:cubicBezTo>
                    <a:pt x="21" y="137"/>
                    <a:pt x="0" y="151"/>
                    <a:pt x="0" y="168"/>
                  </a:cubicBezTo>
                  <a:cubicBezTo>
                    <a:pt x="0" y="184"/>
                    <a:pt x="21" y="198"/>
                    <a:pt x="46" y="198"/>
                  </a:cubicBezTo>
                  <a:cubicBezTo>
                    <a:pt x="71" y="198"/>
                    <a:pt x="92" y="184"/>
                    <a:pt x="92" y="168"/>
                  </a:cubicBezTo>
                  <a:cubicBezTo>
                    <a:pt x="92" y="46"/>
                    <a:pt x="92" y="46"/>
                    <a:pt x="92" y="46"/>
                  </a:cubicBezTo>
                  <a:cubicBezTo>
                    <a:pt x="130" y="40"/>
                    <a:pt x="152" y="84"/>
                    <a:pt x="168" y="107"/>
                  </a:cubicBezTo>
                  <a:cubicBezTo>
                    <a:pt x="158" y="0"/>
                    <a:pt x="92" y="0"/>
                    <a:pt x="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43" name="Oval 43"/>
            <p:cNvSpPr>
              <a:spLocks noChangeArrowheads="1"/>
            </p:cNvSpPr>
            <p:nvPr/>
          </p:nvSpPr>
          <p:spPr bwMode="auto">
            <a:xfrm>
              <a:off x="937" y="3106"/>
              <a:ext cx="520" cy="522"/>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44" name="Freeform 44"/>
            <p:cNvSpPr>
              <a:spLocks/>
            </p:cNvSpPr>
            <p:nvPr/>
          </p:nvSpPr>
          <p:spPr bwMode="auto">
            <a:xfrm>
              <a:off x="1053" y="3384"/>
              <a:ext cx="287" cy="114"/>
            </a:xfrm>
            <a:custGeom>
              <a:avLst/>
              <a:gdLst>
                <a:gd name="T0" fmla="*/ 188 w 287"/>
                <a:gd name="T1" fmla="*/ 0 h 114"/>
                <a:gd name="T2" fmla="*/ 188 w 287"/>
                <a:gd name="T3" fmla="*/ 29 h 114"/>
                <a:gd name="T4" fmla="*/ 188 w 287"/>
                <a:gd name="T5" fmla="*/ 49 h 114"/>
                <a:gd name="T6" fmla="*/ 188 w 287"/>
                <a:gd name="T7" fmla="*/ 49 h 114"/>
                <a:gd name="T8" fmla="*/ 100 w 287"/>
                <a:gd name="T9" fmla="*/ 49 h 114"/>
                <a:gd name="T10" fmla="*/ 100 w 287"/>
                <a:gd name="T11" fmla="*/ 29 h 114"/>
                <a:gd name="T12" fmla="*/ 100 w 287"/>
                <a:gd name="T13" fmla="*/ 29 h 114"/>
                <a:gd name="T14" fmla="*/ 100 w 287"/>
                <a:gd name="T15" fmla="*/ 0 h 114"/>
                <a:gd name="T16" fmla="*/ 0 w 287"/>
                <a:gd name="T17" fmla="*/ 0 h 114"/>
                <a:gd name="T18" fmla="*/ 0 w 287"/>
                <a:gd name="T19" fmla="*/ 114 h 114"/>
                <a:gd name="T20" fmla="*/ 287 w 287"/>
                <a:gd name="T21" fmla="*/ 114 h 114"/>
                <a:gd name="T22" fmla="*/ 287 w 287"/>
                <a:gd name="T23" fmla="*/ 0 h 114"/>
                <a:gd name="T24" fmla="*/ 188 w 287"/>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14">
                  <a:moveTo>
                    <a:pt x="188" y="0"/>
                  </a:moveTo>
                  <a:lnTo>
                    <a:pt x="188" y="29"/>
                  </a:lnTo>
                  <a:lnTo>
                    <a:pt x="188" y="49"/>
                  </a:lnTo>
                  <a:lnTo>
                    <a:pt x="188" y="49"/>
                  </a:lnTo>
                  <a:lnTo>
                    <a:pt x="100" y="49"/>
                  </a:lnTo>
                  <a:lnTo>
                    <a:pt x="100" y="29"/>
                  </a:lnTo>
                  <a:lnTo>
                    <a:pt x="100" y="29"/>
                  </a:lnTo>
                  <a:lnTo>
                    <a:pt x="100" y="0"/>
                  </a:lnTo>
                  <a:lnTo>
                    <a:pt x="0" y="0"/>
                  </a:lnTo>
                  <a:lnTo>
                    <a:pt x="0" y="114"/>
                  </a:lnTo>
                  <a:lnTo>
                    <a:pt x="287" y="114"/>
                  </a:lnTo>
                  <a:lnTo>
                    <a:pt x="287" y="0"/>
                  </a:lnTo>
                  <a:lnTo>
                    <a:pt x="1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45" name="Freeform 45"/>
            <p:cNvSpPr>
              <a:spLocks/>
            </p:cNvSpPr>
            <p:nvPr/>
          </p:nvSpPr>
          <p:spPr bwMode="auto">
            <a:xfrm>
              <a:off x="1053" y="3283"/>
              <a:ext cx="287" cy="130"/>
            </a:xfrm>
            <a:custGeom>
              <a:avLst/>
              <a:gdLst>
                <a:gd name="T0" fmla="*/ 201 w 287"/>
                <a:gd name="T1" fmla="*/ 0 h 130"/>
                <a:gd name="T2" fmla="*/ 201 w 287"/>
                <a:gd name="T3" fmla="*/ 0 h 130"/>
                <a:gd name="T4" fmla="*/ 170 w 287"/>
                <a:gd name="T5" fmla="*/ 0 h 130"/>
                <a:gd name="T6" fmla="*/ 170 w 287"/>
                <a:gd name="T7" fmla="*/ 0 h 130"/>
                <a:gd name="T8" fmla="*/ 117 w 287"/>
                <a:gd name="T9" fmla="*/ 0 h 130"/>
                <a:gd name="T10" fmla="*/ 117 w 287"/>
                <a:gd name="T11" fmla="*/ 0 h 130"/>
                <a:gd name="T12" fmla="*/ 87 w 287"/>
                <a:gd name="T13" fmla="*/ 0 h 130"/>
                <a:gd name="T14" fmla="*/ 87 w 287"/>
                <a:gd name="T15" fmla="*/ 0 h 130"/>
                <a:gd name="T16" fmla="*/ 0 w 287"/>
                <a:gd name="T17" fmla="*/ 0 h 130"/>
                <a:gd name="T18" fmla="*/ 0 w 287"/>
                <a:gd name="T19" fmla="*/ 80 h 130"/>
                <a:gd name="T20" fmla="*/ 120 w 287"/>
                <a:gd name="T21" fmla="*/ 80 h 130"/>
                <a:gd name="T22" fmla="*/ 120 w 287"/>
                <a:gd name="T23" fmla="*/ 80 h 130"/>
                <a:gd name="T24" fmla="*/ 120 w 287"/>
                <a:gd name="T25" fmla="*/ 130 h 130"/>
                <a:gd name="T26" fmla="*/ 167 w 287"/>
                <a:gd name="T27" fmla="*/ 130 h 130"/>
                <a:gd name="T28" fmla="*/ 167 w 287"/>
                <a:gd name="T29" fmla="*/ 80 h 130"/>
                <a:gd name="T30" fmla="*/ 167 w 287"/>
                <a:gd name="T31" fmla="*/ 80 h 130"/>
                <a:gd name="T32" fmla="*/ 167 w 287"/>
                <a:gd name="T33" fmla="*/ 80 h 130"/>
                <a:gd name="T34" fmla="*/ 287 w 287"/>
                <a:gd name="T35" fmla="*/ 80 h 130"/>
                <a:gd name="T36" fmla="*/ 287 w 287"/>
                <a:gd name="T37" fmla="*/ 0 h 130"/>
                <a:gd name="T38" fmla="*/ 201 w 287"/>
                <a:gd name="T3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7" h="130">
                  <a:moveTo>
                    <a:pt x="201" y="0"/>
                  </a:moveTo>
                  <a:lnTo>
                    <a:pt x="201" y="0"/>
                  </a:lnTo>
                  <a:lnTo>
                    <a:pt x="170" y="0"/>
                  </a:lnTo>
                  <a:lnTo>
                    <a:pt x="170" y="0"/>
                  </a:lnTo>
                  <a:lnTo>
                    <a:pt x="117" y="0"/>
                  </a:lnTo>
                  <a:lnTo>
                    <a:pt x="117" y="0"/>
                  </a:lnTo>
                  <a:lnTo>
                    <a:pt x="87" y="0"/>
                  </a:lnTo>
                  <a:lnTo>
                    <a:pt x="87" y="0"/>
                  </a:lnTo>
                  <a:lnTo>
                    <a:pt x="0" y="0"/>
                  </a:lnTo>
                  <a:lnTo>
                    <a:pt x="0" y="80"/>
                  </a:lnTo>
                  <a:lnTo>
                    <a:pt x="120" y="80"/>
                  </a:lnTo>
                  <a:lnTo>
                    <a:pt x="120" y="80"/>
                  </a:lnTo>
                  <a:lnTo>
                    <a:pt x="120" y="130"/>
                  </a:lnTo>
                  <a:lnTo>
                    <a:pt x="167" y="130"/>
                  </a:lnTo>
                  <a:lnTo>
                    <a:pt x="167" y="80"/>
                  </a:lnTo>
                  <a:lnTo>
                    <a:pt x="167" y="80"/>
                  </a:lnTo>
                  <a:lnTo>
                    <a:pt x="167" y="80"/>
                  </a:lnTo>
                  <a:lnTo>
                    <a:pt x="287" y="80"/>
                  </a:lnTo>
                  <a:lnTo>
                    <a:pt x="287" y="0"/>
                  </a:lnTo>
                  <a:lnTo>
                    <a:pt x="2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46" name="Freeform 46"/>
            <p:cNvSpPr>
              <a:spLocks/>
            </p:cNvSpPr>
            <p:nvPr/>
          </p:nvSpPr>
          <p:spPr bwMode="auto">
            <a:xfrm>
              <a:off x="1140" y="3227"/>
              <a:ext cx="114" cy="56"/>
            </a:xfrm>
            <a:custGeom>
              <a:avLst/>
              <a:gdLst>
                <a:gd name="T0" fmla="*/ 30 w 114"/>
                <a:gd name="T1" fmla="*/ 37 h 56"/>
                <a:gd name="T2" fmla="*/ 83 w 114"/>
                <a:gd name="T3" fmla="*/ 37 h 56"/>
                <a:gd name="T4" fmla="*/ 83 w 114"/>
                <a:gd name="T5" fmla="*/ 56 h 56"/>
                <a:gd name="T6" fmla="*/ 114 w 114"/>
                <a:gd name="T7" fmla="*/ 56 h 56"/>
                <a:gd name="T8" fmla="*/ 114 w 114"/>
                <a:gd name="T9" fmla="*/ 0 h 56"/>
                <a:gd name="T10" fmla="*/ 0 w 114"/>
                <a:gd name="T11" fmla="*/ 0 h 56"/>
                <a:gd name="T12" fmla="*/ 0 w 114"/>
                <a:gd name="T13" fmla="*/ 56 h 56"/>
                <a:gd name="T14" fmla="*/ 30 w 114"/>
                <a:gd name="T15" fmla="*/ 56 h 56"/>
                <a:gd name="T16" fmla="*/ 30 w 114"/>
                <a:gd name="T17"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56">
                  <a:moveTo>
                    <a:pt x="30" y="37"/>
                  </a:moveTo>
                  <a:lnTo>
                    <a:pt x="83" y="37"/>
                  </a:lnTo>
                  <a:lnTo>
                    <a:pt x="83" y="56"/>
                  </a:lnTo>
                  <a:lnTo>
                    <a:pt x="114" y="56"/>
                  </a:lnTo>
                  <a:lnTo>
                    <a:pt x="114" y="0"/>
                  </a:lnTo>
                  <a:lnTo>
                    <a:pt x="0" y="0"/>
                  </a:lnTo>
                  <a:lnTo>
                    <a:pt x="0" y="56"/>
                  </a:lnTo>
                  <a:lnTo>
                    <a:pt x="30" y="56"/>
                  </a:lnTo>
                  <a:lnTo>
                    <a:pt x="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47" name="Oval 47"/>
            <p:cNvSpPr>
              <a:spLocks noChangeArrowheads="1"/>
            </p:cNvSpPr>
            <p:nvPr/>
          </p:nvSpPr>
          <p:spPr bwMode="auto">
            <a:xfrm>
              <a:off x="1735" y="1752"/>
              <a:ext cx="409" cy="409"/>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48" name="Freeform 48"/>
            <p:cNvSpPr>
              <a:spLocks noEditPoints="1"/>
            </p:cNvSpPr>
            <p:nvPr/>
          </p:nvSpPr>
          <p:spPr bwMode="auto">
            <a:xfrm>
              <a:off x="1808" y="1853"/>
              <a:ext cx="263" cy="221"/>
            </a:xfrm>
            <a:custGeom>
              <a:avLst/>
              <a:gdLst>
                <a:gd name="T0" fmla="*/ 108 w 180"/>
                <a:gd name="T1" fmla="*/ 26 h 151"/>
                <a:gd name="T2" fmla="*/ 124 w 180"/>
                <a:gd name="T3" fmla="*/ 50 h 151"/>
                <a:gd name="T4" fmla="*/ 135 w 180"/>
                <a:gd name="T5" fmla="*/ 53 h 151"/>
                <a:gd name="T6" fmla="*/ 161 w 180"/>
                <a:gd name="T7" fmla="*/ 26 h 151"/>
                <a:gd name="T8" fmla="*/ 135 w 180"/>
                <a:gd name="T9" fmla="*/ 0 h 151"/>
                <a:gd name="T10" fmla="*/ 108 w 180"/>
                <a:gd name="T11" fmla="*/ 26 h 151"/>
                <a:gd name="T12" fmla="*/ 91 w 180"/>
                <a:gd name="T13" fmla="*/ 80 h 151"/>
                <a:gd name="T14" fmla="*/ 117 w 180"/>
                <a:gd name="T15" fmla="*/ 54 h 151"/>
                <a:gd name="T16" fmla="*/ 91 w 180"/>
                <a:gd name="T17" fmla="*/ 27 h 151"/>
                <a:gd name="T18" fmla="*/ 65 w 180"/>
                <a:gd name="T19" fmla="*/ 54 h 151"/>
                <a:gd name="T20" fmla="*/ 91 w 180"/>
                <a:gd name="T21" fmla="*/ 80 h 151"/>
                <a:gd name="T22" fmla="*/ 102 w 180"/>
                <a:gd name="T23" fmla="*/ 82 h 151"/>
                <a:gd name="T24" fmla="*/ 80 w 180"/>
                <a:gd name="T25" fmla="*/ 82 h 151"/>
                <a:gd name="T26" fmla="*/ 46 w 180"/>
                <a:gd name="T27" fmla="*/ 116 h 151"/>
                <a:gd name="T28" fmla="*/ 46 w 180"/>
                <a:gd name="T29" fmla="*/ 143 h 151"/>
                <a:gd name="T30" fmla="*/ 46 w 180"/>
                <a:gd name="T31" fmla="*/ 143 h 151"/>
                <a:gd name="T32" fmla="*/ 48 w 180"/>
                <a:gd name="T33" fmla="*/ 144 h 151"/>
                <a:gd name="T34" fmla="*/ 94 w 180"/>
                <a:gd name="T35" fmla="*/ 151 h 151"/>
                <a:gd name="T36" fmla="*/ 134 w 180"/>
                <a:gd name="T37" fmla="*/ 144 h 151"/>
                <a:gd name="T38" fmla="*/ 136 w 180"/>
                <a:gd name="T39" fmla="*/ 143 h 151"/>
                <a:gd name="T40" fmla="*/ 136 w 180"/>
                <a:gd name="T41" fmla="*/ 143 h 151"/>
                <a:gd name="T42" fmla="*/ 136 w 180"/>
                <a:gd name="T43" fmla="*/ 116 h 151"/>
                <a:gd name="T44" fmla="*/ 102 w 180"/>
                <a:gd name="T45" fmla="*/ 82 h 151"/>
                <a:gd name="T46" fmla="*/ 146 w 180"/>
                <a:gd name="T47" fmla="*/ 55 h 151"/>
                <a:gd name="T48" fmla="*/ 124 w 180"/>
                <a:gd name="T49" fmla="*/ 55 h 151"/>
                <a:gd name="T50" fmla="*/ 114 w 180"/>
                <a:gd name="T51" fmla="*/ 77 h 151"/>
                <a:gd name="T52" fmla="*/ 142 w 180"/>
                <a:gd name="T53" fmla="*/ 116 h 151"/>
                <a:gd name="T54" fmla="*/ 142 w 180"/>
                <a:gd name="T55" fmla="*/ 124 h 151"/>
                <a:gd name="T56" fmla="*/ 178 w 180"/>
                <a:gd name="T57" fmla="*/ 117 h 151"/>
                <a:gd name="T58" fmla="*/ 180 w 180"/>
                <a:gd name="T59" fmla="*/ 116 h 151"/>
                <a:gd name="T60" fmla="*/ 180 w 180"/>
                <a:gd name="T61" fmla="*/ 116 h 151"/>
                <a:gd name="T62" fmla="*/ 180 w 180"/>
                <a:gd name="T63" fmla="*/ 88 h 151"/>
                <a:gd name="T64" fmla="*/ 146 w 180"/>
                <a:gd name="T65" fmla="*/ 55 h 151"/>
                <a:gd name="T66" fmla="*/ 45 w 180"/>
                <a:gd name="T67" fmla="*/ 53 h 151"/>
                <a:gd name="T68" fmla="*/ 59 w 180"/>
                <a:gd name="T69" fmla="*/ 49 h 151"/>
                <a:gd name="T70" fmla="*/ 71 w 180"/>
                <a:gd name="T71" fmla="*/ 28 h 151"/>
                <a:gd name="T72" fmla="*/ 71 w 180"/>
                <a:gd name="T73" fmla="*/ 26 h 151"/>
                <a:gd name="T74" fmla="*/ 45 w 180"/>
                <a:gd name="T75" fmla="*/ 0 h 151"/>
                <a:gd name="T76" fmla="*/ 18 w 180"/>
                <a:gd name="T77" fmla="*/ 26 h 151"/>
                <a:gd name="T78" fmla="*/ 45 w 180"/>
                <a:gd name="T79" fmla="*/ 53 h 151"/>
                <a:gd name="T80" fmla="*/ 68 w 180"/>
                <a:gd name="T81" fmla="*/ 77 h 151"/>
                <a:gd name="T82" fmla="*/ 58 w 180"/>
                <a:gd name="T83" fmla="*/ 55 h 151"/>
                <a:gd name="T84" fmla="*/ 56 w 180"/>
                <a:gd name="T85" fmla="*/ 55 h 151"/>
                <a:gd name="T86" fmla="*/ 34 w 180"/>
                <a:gd name="T87" fmla="*/ 55 h 151"/>
                <a:gd name="T88" fmla="*/ 0 w 180"/>
                <a:gd name="T89" fmla="*/ 88 h 151"/>
                <a:gd name="T90" fmla="*/ 0 w 180"/>
                <a:gd name="T91" fmla="*/ 116 h 151"/>
                <a:gd name="T92" fmla="*/ 0 w 180"/>
                <a:gd name="T93" fmla="*/ 116 h 151"/>
                <a:gd name="T94" fmla="*/ 2 w 180"/>
                <a:gd name="T95" fmla="*/ 117 h 151"/>
                <a:gd name="T96" fmla="*/ 40 w 180"/>
                <a:gd name="T97" fmla="*/ 124 h 151"/>
                <a:gd name="T98" fmla="*/ 40 w 180"/>
                <a:gd name="T99" fmla="*/ 116 h 151"/>
                <a:gd name="T100" fmla="*/ 68 w 180"/>
                <a:gd name="T101" fmla="*/ 7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51">
                  <a:moveTo>
                    <a:pt x="108" y="26"/>
                  </a:moveTo>
                  <a:cubicBezTo>
                    <a:pt x="117" y="31"/>
                    <a:pt x="123" y="40"/>
                    <a:pt x="124" y="50"/>
                  </a:cubicBezTo>
                  <a:cubicBezTo>
                    <a:pt x="127" y="52"/>
                    <a:pt x="131" y="53"/>
                    <a:pt x="135" y="53"/>
                  </a:cubicBezTo>
                  <a:cubicBezTo>
                    <a:pt x="149" y="53"/>
                    <a:pt x="161" y="41"/>
                    <a:pt x="161" y="26"/>
                  </a:cubicBezTo>
                  <a:cubicBezTo>
                    <a:pt x="161" y="12"/>
                    <a:pt x="149" y="0"/>
                    <a:pt x="135" y="0"/>
                  </a:cubicBezTo>
                  <a:cubicBezTo>
                    <a:pt x="120" y="0"/>
                    <a:pt x="109" y="12"/>
                    <a:pt x="108" y="26"/>
                  </a:cubicBezTo>
                  <a:moveTo>
                    <a:pt x="91" y="80"/>
                  </a:moveTo>
                  <a:cubicBezTo>
                    <a:pt x="106" y="80"/>
                    <a:pt x="117" y="68"/>
                    <a:pt x="117" y="54"/>
                  </a:cubicBezTo>
                  <a:cubicBezTo>
                    <a:pt x="117" y="39"/>
                    <a:pt x="106" y="27"/>
                    <a:pt x="91" y="27"/>
                  </a:cubicBezTo>
                  <a:cubicBezTo>
                    <a:pt x="77" y="27"/>
                    <a:pt x="65" y="39"/>
                    <a:pt x="65" y="54"/>
                  </a:cubicBezTo>
                  <a:cubicBezTo>
                    <a:pt x="65" y="68"/>
                    <a:pt x="77" y="80"/>
                    <a:pt x="91" y="80"/>
                  </a:cubicBezTo>
                  <a:moveTo>
                    <a:pt x="102" y="82"/>
                  </a:moveTo>
                  <a:cubicBezTo>
                    <a:pt x="80" y="82"/>
                    <a:pt x="80" y="82"/>
                    <a:pt x="80" y="82"/>
                  </a:cubicBezTo>
                  <a:cubicBezTo>
                    <a:pt x="61" y="82"/>
                    <a:pt x="46" y="97"/>
                    <a:pt x="46" y="116"/>
                  </a:cubicBezTo>
                  <a:cubicBezTo>
                    <a:pt x="46" y="143"/>
                    <a:pt x="46" y="143"/>
                    <a:pt x="46" y="143"/>
                  </a:cubicBezTo>
                  <a:cubicBezTo>
                    <a:pt x="46" y="143"/>
                    <a:pt x="46" y="143"/>
                    <a:pt x="46" y="143"/>
                  </a:cubicBezTo>
                  <a:cubicBezTo>
                    <a:pt x="48" y="144"/>
                    <a:pt x="48" y="144"/>
                    <a:pt x="48" y="144"/>
                  </a:cubicBezTo>
                  <a:cubicBezTo>
                    <a:pt x="66" y="149"/>
                    <a:pt x="81" y="151"/>
                    <a:pt x="94" y="151"/>
                  </a:cubicBezTo>
                  <a:cubicBezTo>
                    <a:pt x="119" y="151"/>
                    <a:pt x="133" y="144"/>
                    <a:pt x="134" y="144"/>
                  </a:cubicBezTo>
                  <a:cubicBezTo>
                    <a:pt x="136" y="143"/>
                    <a:pt x="136" y="143"/>
                    <a:pt x="136" y="143"/>
                  </a:cubicBezTo>
                  <a:cubicBezTo>
                    <a:pt x="136" y="143"/>
                    <a:pt x="136" y="143"/>
                    <a:pt x="136" y="143"/>
                  </a:cubicBezTo>
                  <a:cubicBezTo>
                    <a:pt x="136" y="116"/>
                    <a:pt x="136" y="116"/>
                    <a:pt x="136" y="116"/>
                  </a:cubicBezTo>
                  <a:cubicBezTo>
                    <a:pt x="136" y="97"/>
                    <a:pt x="121" y="82"/>
                    <a:pt x="102" y="82"/>
                  </a:cubicBezTo>
                  <a:moveTo>
                    <a:pt x="146" y="55"/>
                  </a:moveTo>
                  <a:cubicBezTo>
                    <a:pt x="124" y="55"/>
                    <a:pt x="124" y="55"/>
                    <a:pt x="124" y="55"/>
                  </a:cubicBezTo>
                  <a:cubicBezTo>
                    <a:pt x="123" y="63"/>
                    <a:pt x="120" y="71"/>
                    <a:pt x="114" y="77"/>
                  </a:cubicBezTo>
                  <a:cubicBezTo>
                    <a:pt x="130" y="82"/>
                    <a:pt x="142" y="97"/>
                    <a:pt x="142" y="116"/>
                  </a:cubicBezTo>
                  <a:cubicBezTo>
                    <a:pt x="142" y="124"/>
                    <a:pt x="142" y="124"/>
                    <a:pt x="142" y="124"/>
                  </a:cubicBezTo>
                  <a:cubicBezTo>
                    <a:pt x="164" y="123"/>
                    <a:pt x="177" y="117"/>
                    <a:pt x="178" y="117"/>
                  </a:cubicBezTo>
                  <a:cubicBezTo>
                    <a:pt x="180" y="116"/>
                    <a:pt x="180" y="116"/>
                    <a:pt x="180" y="116"/>
                  </a:cubicBezTo>
                  <a:cubicBezTo>
                    <a:pt x="180" y="116"/>
                    <a:pt x="180" y="116"/>
                    <a:pt x="180" y="116"/>
                  </a:cubicBezTo>
                  <a:cubicBezTo>
                    <a:pt x="180" y="88"/>
                    <a:pt x="180" y="88"/>
                    <a:pt x="180" y="88"/>
                  </a:cubicBezTo>
                  <a:cubicBezTo>
                    <a:pt x="180" y="70"/>
                    <a:pt x="165" y="55"/>
                    <a:pt x="146" y="55"/>
                  </a:cubicBezTo>
                  <a:moveTo>
                    <a:pt x="45" y="53"/>
                  </a:moveTo>
                  <a:cubicBezTo>
                    <a:pt x="50" y="53"/>
                    <a:pt x="55" y="51"/>
                    <a:pt x="59" y="49"/>
                  </a:cubicBezTo>
                  <a:cubicBezTo>
                    <a:pt x="60" y="40"/>
                    <a:pt x="65" y="33"/>
                    <a:pt x="71" y="28"/>
                  </a:cubicBezTo>
                  <a:cubicBezTo>
                    <a:pt x="71" y="27"/>
                    <a:pt x="71" y="27"/>
                    <a:pt x="71" y="26"/>
                  </a:cubicBezTo>
                  <a:cubicBezTo>
                    <a:pt x="71" y="12"/>
                    <a:pt x="59" y="0"/>
                    <a:pt x="45" y="0"/>
                  </a:cubicBezTo>
                  <a:cubicBezTo>
                    <a:pt x="30" y="0"/>
                    <a:pt x="18" y="12"/>
                    <a:pt x="18" y="26"/>
                  </a:cubicBezTo>
                  <a:cubicBezTo>
                    <a:pt x="18" y="41"/>
                    <a:pt x="30" y="53"/>
                    <a:pt x="45" y="53"/>
                  </a:cubicBezTo>
                  <a:moveTo>
                    <a:pt x="68" y="77"/>
                  </a:moveTo>
                  <a:cubicBezTo>
                    <a:pt x="63" y="71"/>
                    <a:pt x="59" y="63"/>
                    <a:pt x="58" y="55"/>
                  </a:cubicBezTo>
                  <a:cubicBezTo>
                    <a:pt x="58" y="55"/>
                    <a:pt x="57" y="55"/>
                    <a:pt x="56" y="55"/>
                  </a:cubicBezTo>
                  <a:cubicBezTo>
                    <a:pt x="34" y="55"/>
                    <a:pt x="34" y="55"/>
                    <a:pt x="34" y="55"/>
                  </a:cubicBezTo>
                  <a:cubicBezTo>
                    <a:pt x="15" y="55"/>
                    <a:pt x="0" y="70"/>
                    <a:pt x="0" y="88"/>
                  </a:cubicBezTo>
                  <a:cubicBezTo>
                    <a:pt x="0" y="116"/>
                    <a:pt x="0" y="116"/>
                    <a:pt x="0" y="116"/>
                  </a:cubicBezTo>
                  <a:cubicBezTo>
                    <a:pt x="0" y="116"/>
                    <a:pt x="0" y="116"/>
                    <a:pt x="0" y="116"/>
                  </a:cubicBezTo>
                  <a:cubicBezTo>
                    <a:pt x="2" y="117"/>
                    <a:pt x="2" y="117"/>
                    <a:pt x="2" y="117"/>
                  </a:cubicBezTo>
                  <a:cubicBezTo>
                    <a:pt x="16" y="121"/>
                    <a:pt x="29" y="123"/>
                    <a:pt x="40" y="124"/>
                  </a:cubicBezTo>
                  <a:cubicBezTo>
                    <a:pt x="40" y="116"/>
                    <a:pt x="40" y="116"/>
                    <a:pt x="40" y="116"/>
                  </a:cubicBezTo>
                  <a:cubicBezTo>
                    <a:pt x="40" y="97"/>
                    <a:pt x="52" y="82"/>
                    <a:pt x="68"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49" name="Oval 49"/>
            <p:cNvSpPr>
              <a:spLocks noChangeArrowheads="1"/>
            </p:cNvSpPr>
            <p:nvPr/>
          </p:nvSpPr>
          <p:spPr bwMode="auto">
            <a:xfrm>
              <a:off x="2046" y="728"/>
              <a:ext cx="507" cy="50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50" name="Freeform 50"/>
            <p:cNvSpPr>
              <a:spLocks noEditPoints="1"/>
            </p:cNvSpPr>
            <p:nvPr/>
          </p:nvSpPr>
          <p:spPr bwMode="auto">
            <a:xfrm>
              <a:off x="2129" y="812"/>
              <a:ext cx="339" cy="339"/>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 name="T10" fmla="*/ 116 w 232"/>
                <a:gd name="T11" fmla="*/ 22 h 232"/>
                <a:gd name="T12" fmla="*/ 210 w 232"/>
                <a:gd name="T13" fmla="*/ 116 h 232"/>
                <a:gd name="T14" fmla="*/ 116 w 232"/>
                <a:gd name="T15" fmla="*/ 210 h 232"/>
                <a:gd name="T16" fmla="*/ 22 w 232"/>
                <a:gd name="T17" fmla="*/ 116 h 232"/>
                <a:gd name="T18" fmla="*/ 116 w 232"/>
                <a:gd name="T19" fmla="*/ 22 h 232"/>
                <a:gd name="T20" fmla="*/ 116 w 232"/>
                <a:gd name="T21" fmla="*/ 136 h 232"/>
                <a:gd name="T22" fmla="*/ 189 w 232"/>
                <a:gd name="T23" fmla="*/ 117 h 232"/>
                <a:gd name="T24" fmla="*/ 116 w 232"/>
                <a:gd name="T25" fmla="*/ 189 h 232"/>
                <a:gd name="T26" fmla="*/ 44 w 232"/>
                <a:gd name="T27" fmla="*/ 117 h 232"/>
                <a:gd name="T28" fmla="*/ 116 w 232"/>
                <a:gd name="T29" fmla="*/ 136 h 232"/>
                <a:gd name="T30" fmla="*/ 58 w 232"/>
                <a:gd name="T31" fmla="*/ 80 h 232"/>
                <a:gd name="T32" fmla="*/ 73 w 232"/>
                <a:gd name="T33" fmla="*/ 102 h 232"/>
                <a:gd name="T34" fmla="*/ 87 w 232"/>
                <a:gd name="T35" fmla="*/ 80 h 232"/>
                <a:gd name="T36" fmla="*/ 73 w 232"/>
                <a:gd name="T37" fmla="*/ 58 h 232"/>
                <a:gd name="T38" fmla="*/ 58 w 232"/>
                <a:gd name="T39" fmla="*/ 80 h 232"/>
                <a:gd name="T40" fmla="*/ 145 w 232"/>
                <a:gd name="T41" fmla="*/ 80 h 232"/>
                <a:gd name="T42" fmla="*/ 160 w 232"/>
                <a:gd name="T43" fmla="*/ 102 h 232"/>
                <a:gd name="T44" fmla="*/ 174 w 232"/>
                <a:gd name="T45" fmla="*/ 80 h 232"/>
                <a:gd name="T46" fmla="*/ 160 w 232"/>
                <a:gd name="T47" fmla="*/ 58 h 232"/>
                <a:gd name="T48" fmla="*/ 145 w 232"/>
                <a:gd name="T49" fmla="*/ 8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80"/>
                    <a:pt x="52" y="232"/>
                    <a:pt x="116" y="232"/>
                  </a:cubicBezTo>
                  <a:moveTo>
                    <a:pt x="116" y="22"/>
                  </a:moveTo>
                  <a:cubicBezTo>
                    <a:pt x="168" y="22"/>
                    <a:pt x="210" y="64"/>
                    <a:pt x="210" y="116"/>
                  </a:cubicBezTo>
                  <a:cubicBezTo>
                    <a:pt x="210" y="168"/>
                    <a:pt x="168" y="210"/>
                    <a:pt x="116" y="210"/>
                  </a:cubicBezTo>
                  <a:cubicBezTo>
                    <a:pt x="64" y="210"/>
                    <a:pt x="22" y="168"/>
                    <a:pt x="22" y="116"/>
                  </a:cubicBezTo>
                  <a:cubicBezTo>
                    <a:pt x="22" y="64"/>
                    <a:pt x="64" y="22"/>
                    <a:pt x="116" y="22"/>
                  </a:cubicBezTo>
                  <a:moveTo>
                    <a:pt x="116" y="136"/>
                  </a:moveTo>
                  <a:cubicBezTo>
                    <a:pt x="142" y="136"/>
                    <a:pt x="167" y="129"/>
                    <a:pt x="189" y="117"/>
                  </a:cubicBezTo>
                  <a:cubicBezTo>
                    <a:pt x="185" y="157"/>
                    <a:pt x="154" y="189"/>
                    <a:pt x="116" y="189"/>
                  </a:cubicBezTo>
                  <a:cubicBezTo>
                    <a:pt x="78" y="189"/>
                    <a:pt x="47" y="157"/>
                    <a:pt x="44" y="117"/>
                  </a:cubicBezTo>
                  <a:cubicBezTo>
                    <a:pt x="65" y="129"/>
                    <a:pt x="90" y="136"/>
                    <a:pt x="116" y="136"/>
                  </a:cubicBezTo>
                  <a:moveTo>
                    <a:pt x="58" y="80"/>
                  </a:moveTo>
                  <a:cubicBezTo>
                    <a:pt x="58" y="92"/>
                    <a:pt x="65" y="102"/>
                    <a:pt x="73" y="102"/>
                  </a:cubicBezTo>
                  <a:cubicBezTo>
                    <a:pt x="81" y="102"/>
                    <a:pt x="87" y="92"/>
                    <a:pt x="87" y="80"/>
                  </a:cubicBezTo>
                  <a:cubicBezTo>
                    <a:pt x="87" y="68"/>
                    <a:pt x="81" y="58"/>
                    <a:pt x="73" y="58"/>
                  </a:cubicBezTo>
                  <a:cubicBezTo>
                    <a:pt x="65" y="58"/>
                    <a:pt x="58" y="68"/>
                    <a:pt x="58" y="80"/>
                  </a:cubicBezTo>
                  <a:moveTo>
                    <a:pt x="145" y="80"/>
                  </a:moveTo>
                  <a:cubicBezTo>
                    <a:pt x="145" y="92"/>
                    <a:pt x="152" y="102"/>
                    <a:pt x="160" y="102"/>
                  </a:cubicBezTo>
                  <a:cubicBezTo>
                    <a:pt x="168" y="102"/>
                    <a:pt x="174" y="92"/>
                    <a:pt x="174" y="80"/>
                  </a:cubicBezTo>
                  <a:cubicBezTo>
                    <a:pt x="174" y="68"/>
                    <a:pt x="168" y="58"/>
                    <a:pt x="160" y="58"/>
                  </a:cubicBezTo>
                  <a:cubicBezTo>
                    <a:pt x="152" y="58"/>
                    <a:pt x="145" y="68"/>
                    <a:pt x="145"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51" name="Freeform 51"/>
            <p:cNvSpPr>
              <a:spLocks/>
            </p:cNvSpPr>
            <p:nvPr/>
          </p:nvSpPr>
          <p:spPr bwMode="auto">
            <a:xfrm>
              <a:off x="2797" y="2671"/>
              <a:ext cx="51" cy="51"/>
            </a:xfrm>
            <a:custGeom>
              <a:avLst/>
              <a:gdLst>
                <a:gd name="T0" fmla="*/ 12 w 35"/>
                <a:gd name="T1" fmla="*/ 3 h 35"/>
                <a:gd name="T2" fmla="*/ 32 w 35"/>
                <a:gd name="T3" fmla="*/ 12 h 35"/>
                <a:gd name="T4" fmla="*/ 22 w 35"/>
                <a:gd name="T5" fmla="*/ 32 h 35"/>
                <a:gd name="T6" fmla="*/ 2 w 35"/>
                <a:gd name="T7" fmla="*/ 22 h 35"/>
                <a:gd name="T8" fmla="*/ 12 w 35"/>
                <a:gd name="T9" fmla="*/ 3 h 35"/>
              </a:gdLst>
              <a:ahLst/>
              <a:cxnLst>
                <a:cxn ang="0">
                  <a:pos x="T0" y="T1"/>
                </a:cxn>
                <a:cxn ang="0">
                  <a:pos x="T2" y="T3"/>
                </a:cxn>
                <a:cxn ang="0">
                  <a:pos x="T4" y="T5"/>
                </a:cxn>
                <a:cxn ang="0">
                  <a:pos x="T6" y="T7"/>
                </a:cxn>
                <a:cxn ang="0">
                  <a:pos x="T8" y="T9"/>
                </a:cxn>
              </a:cxnLst>
              <a:rect l="0" t="0" r="r" b="b"/>
              <a:pathLst>
                <a:path w="35" h="35">
                  <a:moveTo>
                    <a:pt x="12" y="3"/>
                  </a:moveTo>
                  <a:cubicBezTo>
                    <a:pt x="20" y="0"/>
                    <a:pt x="29" y="4"/>
                    <a:pt x="32" y="12"/>
                  </a:cubicBezTo>
                  <a:cubicBezTo>
                    <a:pt x="35" y="20"/>
                    <a:pt x="30" y="29"/>
                    <a:pt x="22" y="32"/>
                  </a:cubicBezTo>
                  <a:cubicBezTo>
                    <a:pt x="14" y="35"/>
                    <a:pt x="5" y="31"/>
                    <a:pt x="2" y="22"/>
                  </a:cubicBezTo>
                  <a:cubicBezTo>
                    <a:pt x="0" y="14"/>
                    <a:pt x="4" y="5"/>
                    <a:pt x="12"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52" name="Freeform 52"/>
            <p:cNvSpPr>
              <a:spLocks/>
            </p:cNvSpPr>
            <p:nvPr/>
          </p:nvSpPr>
          <p:spPr bwMode="auto">
            <a:xfrm>
              <a:off x="2747" y="2610"/>
              <a:ext cx="125" cy="83"/>
            </a:xfrm>
            <a:custGeom>
              <a:avLst/>
              <a:gdLst>
                <a:gd name="T0" fmla="*/ 74 w 85"/>
                <a:gd name="T1" fmla="*/ 12 h 57"/>
                <a:gd name="T2" fmla="*/ 73 w 85"/>
                <a:gd name="T3" fmla="*/ 11 h 57"/>
                <a:gd name="T4" fmla="*/ 72 w 85"/>
                <a:gd name="T5" fmla="*/ 11 h 57"/>
                <a:gd name="T6" fmla="*/ 72 w 85"/>
                <a:gd name="T7" fmla="*/ 11 h 57"/>
                <a:gd name="T8" fmla="*/ 6 w 85"/>
                <a:gd name="T9" fmla="*/ 35 h 57"/>
                <a:gd name="T10" fmla="*/ 5 w 85"/>
                <a:gd name="T11" fmla="*/ 38 h 57"/>
                <a:gd name="T12" fmla="*/ 3 w 85"/>
                <a:gd name="T13" fmla="*/ 42 h 57"/>
                <a:gd name="T14" fmla="*/ 7 w 85"/>
                <a:gd name="T15" fmla="*/ 55 h 57"/>
                <a:gd name="T16" fmla="*/ 20 w 85"/>
                <a:gd name="T17" fmla="*/ 51 h 57"/>
                <a:gd name="T18" fmla="*/ 24 w 85"/>
                <a:gd name="T19" fmla="*/ 44 h 57"/>
                <a:gd name="T20" fmla="*/ 66 w 85"/>
                <a:gd name="T21" fmla="*/ 29 h 57"/>
                <a:gd name="T22" fmla="*/ 70 w 85"/>
                <a:gd name="T23" fmla="*/ 31 h 57"/>
                <a:gd name="T24" fmla="*/ 83 w 85"/>
                <a:gd name="T25" fmla="*/ 27 h 57"/>
                <a:gd name="T26" fmla="*/ 84 w 85"/>
                <a:gd name="T27" fmla="*/ 20 h 57"/>
                <a:gd name="T28" fmla="*/ 79 w 85"/>
                <a:gd name="T29" fmla="*/ 14 h 57"/>
                <a:gd name="T30" fmla="*/ 74 w 85"/>
                <a:gd name="T31"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57">
                  <a:moveTo>
                    <a:pt x="74" y="12"/>
                  </a:moveTo>
                  <a:cubicBezTo>
                    <a:pt x="74" y="11"/>
                    <a:pt x="74" y="11"/>
                    <a:pt x="73" y="11"/>
                  </a:cubicBezTo>
                  <a:cubicBezTo>
                    <a:pt x="72" y="11"/>
                    <a:pt x="72" y="11"/>
                    <a:pt x="72" y="11"/>
                  </a:cubicBezTo>
                  <a:cubicBezTo>
                    <a:pt x="72" y="11"/>
                    <a:pt x="72" y="11"/>
                    <a:pt x="72" y="11"/>
                  </a:cubicBezTo>
                  <a:cubicBezTo>
                    <a:pt x="47" y="0"/>
                    <a:pt x="18" y="11"/>
                    <a:pt x="6" y="35"/>
                  </a:cubicBezTo>
                  <a:cubicBezTo>
                    <a:pt x="5" y="38"/>
                    <a:pt x="5" y="38"/>
                    <a:pt x="5" y="38"/>
                  </a:cubicBezTo>
                  <a:cubicBezTo>
                    <a:pt x="3" y="42"/>
                    <a:pt x="3" y="42"/>
                    <a:pt x="3" y="42"/>
                  </a:cubicBezTo>
                  <a:cubicBezTo>
                    <a:pt x="0" y="47"/>
                    <a:pt x="2" y="53"/>
                    <a:pt x="7" y="55"/>
                  </a:cubicBezTo>
                  <a:cubicBezTo>
                    <a:pt x="12" y="57"/>
                    <a:pt x="18" y="55"/>
                    <a:pt x="20" y="51"/>
                  </a:cubicBezTo>
                  <a:cubicBezTo>
                    <a:pt x="24" y="44"/>
                    <a:pt x="24" y="44"/>
                    <a:pt x="24" y="44"/>
                  </a:cubicBezTo>
                  <a:cubicBezTo>
                    <a:pt x="31" y="28"/>
                    <a:pt x="50" y="22"/>
                    <a:pt x="66" y="29"/>
                  </a:cubicBezTo>
                  <a:cubicBezTo>
                    <a:pt x="70" y="31"/>
                    <a:pt x="70" y="31"/>
                    <a:pt x="70" y="31"/>
                  </a:cubicBezTo>
                  <a:cubicBezTo>
                    <a:pt x="75" y="34"/>
                    <a:pt x="81" y="32"/>
                    <a:pt x="83" y="27"/>
                  </a:cubicBezTo>
                  <a:cubicBezTo>
                    <a:pt x="85" y="25"/>
                    <a:pt x="85" y="22"/>
                    <a:pt x="84" y="20"/>
                  </a:cubicBezTo>
                  <a:cubicBezTo>
                    <a:pt x="83" y="17"/>
                    <a:pt x="81" y="15"/>
                    <a:pt x="79" y="14"/>
                  </a:cubicBezTo>
                  <a:lnTo>
                    <a:pt x="7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53" name="Freeform 53"/>
            <p:cNvSpPr>
              <a:spLocks/>
            </p:cNvSpPr>
            <p:nvPr/>
          </p:nvSpPr>
          <p:spPr bwMode="auto">
            <a:xfrm>
              <a:off x="2704" y="2557"/>
              <a:ext cx="188" cy="114"/>
            </a:xfrm>
            <a:custGeom>
              <a:avLst/>
              <a:gdLst>
                <a:gd name="T0" fmla="*/ 123 w 129"/>
                <a:gd name="T1" fmla="*/ 21 h 78"/>
                <a:gd name="T2" fmla="*/ 119 w 129"/>
                <a:gd name="T3" fmla="*/ 19 h 78"/>
                <a:gd name="T4" fmla="*/ 119 w 129"/>
                <a:gd name="T5" fmla="*/ 19 h 78"/>
                <a:gd name="T6" fmla="*/ 115 w 129"/>
                <a:gd name="T7" fmla="*/ 17 h 78"/>
                <a:gd name="T8" fmla="*/ 114 w 129"/>
                <a:gd name="T9" fmla="*/ 16 h 78"/>
                <a:gd name="T10" fmla="*/ 6 w 129"/>
                <a:gd name="T11" fmla="*/ 56 h 78"/>
                <a:gd name="T12" fmla="*/ 6 w 129"/>
                <a:gd name="T13" fmla="*/ 57 h 78"/>
                <a:gd name="T14" fmla="*/ 2 w 129"/>
                <a:gd name="T15" fmla="*/ 64 h 78"/>
                <a:gd name="T16" fmla="*/ 6 w 129"/>
                <a:gd name="T17" fmla="*/ 76 h 78"/>
                <a:gd name="T18" fmla="*/ 18 w 129"/>
                <a:gd name="T19" fmla="*/ 72 h 78"/>
                <a:gd name="T20" fmla="*/ 22 w 129"/>
                <a:gd name="T21" fmla="*/ 65 h 78"/>
                <a:gd name="T22" fmla="*/ 22 w 129"/>
                <a:gd name="T23" fmla="*/ 65 h 78"/>
                <a:gd name="T24" fmla="*/ 109 w 129"/>
                <a:gd name="T25" fmla="*/ 34 h 78"/>
                <a:gd name="T26" fmla="*/ 115 w 129"/>
                <a:gd name="T27" fmla="*/ 37 h 78"/>
                <a:gd name="T28" fmla="*/ 127 w 129"/>
                <a:gd name="T29" fmla="*/ 33 h 78"/>
                <a:gd name="T30" fmla="*/ 123 w 129"/>
                <a:gd name="T31"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8">
                  <a:moveTo>
                    <a:pt x="123" y="21"/>
                  </a:moveTo>
                  <a:cubicBezTo>
                    <a:pt x="119" y="19"/>
                    <a:pt x="119" y="19"/>
                    <a:pt x="119" y="19"/>
                  </a:cubicBezTo>
                  <a:cubicBezTo>
                    <a:pt x="119" y="19"/>
                    <a:pt x="119" y="19"/>
                    <a:pt x="119" y="19"/>
                  </a:cubicBezTo>
                  <a:cubicBezTo>
                    <a:pt x="115" y="17"/>
                    <a:pt x="115" y="17"/>
                    <a:pt x="115" y="17"/>
                  </a:cubicBezTo>
                  <a:cubicBezTo>
                    <a:pt x="115" y="17"/>
                    <a:pt x="114" y="16"/>
                    <a:pt x="114" y="16"/>
                  </a:cubicBezTo>
                  <a:cubicBezTo>
                    <a:pt x="73" y="0"/>
                    <a:pt x="26" y="17"/>
                    <a:pt x="6" y="56"/>
                  </a:cubicBezTo>
                  <a:cubicBezTo>
                    <a:pt x="6" y="57"/>
                    <a:pt x="6" y="57"/>
                    <a:pt x="6" y="57"/>
                  </a:cubicBezTo>
                  <a:cubicBezTo>
                    <a:pt x="2" y="64"/>
                    <a:pt x="2" y="64"/>
                    <a:pt x="2" y="64"/>
                  </a:cubicBezTo>
                  <a:cubicBezTo>
                    <a:pt x="0" y="69"/>
                    <a:pt x="2" y="74"/>
                    <a:pt x="6" y="76"/>
                  </a:cubicBezTo>
                  <a:cubicBezTo>
                    <a:pt x="11" y="78"/>
                    <a:pt x="16" y="77"/>
                    <a:pt x="18" y="72"/>
                  </a:cubicBezTo>
                  <a:cubicBezTo>
                    <a:pt x="22" y="65"/>
                    <a:pt x="22" y="65"/>
                    <a:pt x="22" y="65"/>
                  </a:cubicBezTo>
                  <a:cubicBezTo>
                    <a:pt x="22" y="65"/>
                    <a:pt x="22" y="65"/>
                    <a:pt x="22" y="65"/>
                  </a:cubicBezTo>
                  <a:cubicBezTo>
                    <a:pt x="38" y="33"/>
                    <a:pt x="77" y="19"/>
                    <a:pt x="109" y="34"/>
                  </a:cubicBezTo>
                  <a:cubicBezTo>
                    <a:pt x="115" y="37"/>
                    <a:pt x="115" y="37"/>
                    <a:pt x="115" y="37"/>
                  </a:cubicBezTo>
                  <a:cubicBezTo>
                    <a:pt x="120" y="39"/>
                    <a:pt x="125" y="37"/>
                    <a:pt x="127" y="33"/>
                  </a:cubicBezTo>
                  <a:cubicBezTo>
                    <a:pt x="129" y="28"/>
                    <a:pt x="127" y="23"/>
                    <a:pt x="123"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54" name="Oval 54"/>
            <p:cNvSpPr>
              <a:spLocks noChangeArrowheads="1"/>
            </p:cNvSpPr>
            <p:nvPr/>
          </p:nvSpPr>
          <p:spPr bwMode="auto">
            <a:xfrm>
              <a:off x="2416" y="3103"/>
              <a:ext cx="514" cy="514"/>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55" name="Freeform 55"/>
            <p:cNvSpPr>
              <a:spLocks noEditPoints="1"/>
            </p:cNvSpPr>
            <p:nvPr/>
          </p:nvSpPr>
          <p:spPr bwMode="auto">
            <a:xfrm>
              <a:off x="2492" y="3188"/>
              <a:ext cx="358" cy="349"/>
            </a:xfrm>
            <a:custGeom>
              <a:avLst/>
              <a:gdLst>
                <a:gd name="T0" fmla="*/ 144 w 245"/>
                <a:gd name="T1" fmla="*/ 2 h 239"/>
                <a:gd name="T2" fmla="*/ 105 w 245"/>
                <a:gd name="T3" fmla="*/ 2 h 239"/>
                <a:gd name="T4" fmla="*/ 136 w 245"/>
                <a:gd name="T5" fmla="*/ 236 h 239"/>
                <a:gd name="T6" fmla="*/ 216 w 245"/>
                <a:gd name="T7" fmla="*/ 164 h 239"/>
                <a:gd name="T8" fmla="*/ 187 w 245"/>
                <a:gd name="T9" fmla="*/ 152 h 239"/>
                <a:gd name="T10" fmla="*/ 182 w 245"/>
                <a:gd name="T11" fmla="*/ 203 h 239"/>
                <a:gd name="T12" fmla="*/ 45 w 245"/>
                <a:gd name="T13" fmla="*/ 57 h 239"/>
                <a:gd name="T14" fmla="*/ 45 w 245"/>
                <a:gd name="T15" fmla="*/ 109 h 239"/>
                <a:gd name="T16" fmla="*/ 53 w 245"/>
                <a:gd name="T17" fmla="*/ 102 h 239"/>
                <a:gd name="T18" fmla="*/ 65 w 245"/>
                <a:gd name="T19" fmla="*/ 107 h 239"/>
                <a:gd name="T20" fmla="*/ 74 w 245"/>
                <a:gd name="T21" fmla="*/ 129 h 239"/>
                <a:gd name="T22" fmla="*/ 87 w 245"/>
                <a:gd name="T23" fmla="*/ 143 h 239"/>
                <a:gd name="T24" fmla="*/ 88 w 245"/>
                <a:gd name="T25" fmla="*/ 172 h 239"/>
                <a:gd name="T26" fmla="*/ 94 w 245"/>
                <a:gd name="T27" fmla="*/ 199 h 239"/>
                <a:gd name="T28" fmla="*/ 105 w 245"/>
                <a:gd name="T29" fmla="*/ 210 h 239"/>
                <a:gd name="T30" fmla="*/ 124 w 245"/>
                <a:gd name="T31" fmla="*/ 177 h 239"/>
                <a:gd name="T32" fmla="*/ 139 w 245"/>
                <a:gd name="T33" fmla="*/ 136 h 239"/>
                <a:gd name="T34" fmla="*/ 114 w 245"/>
                <a:gd name="T35" fmla="*/ 132 h 239"/>
                <a:gd name="T36" fmla="*/ 91 w 245"/>
                <a:gd name="T37" fmla="*/ 130 h 239"/>
                <a:gd name="T38" fmla="*/ 77 w 245"/>
                <a:gd name="T39" fmla="*/ 123 h 239"/>
                <a:gd name="T40" fmla="*/ 86 w 245"/>
                <a:gd name="T41" fmla="*/ 113 h 239"/>
                <a:gd name="T42" fmla="*/ 88 w 245"/>
                <a:gd name="T43" fmla="*/ 107 h 239"/>
                <a:gd name="T44" fmla="*/ 72 w 245"/>
                <a:gd name="T45" fmla="*/ 95 h 239"/>
                <a:gd name="T46" fmla="*/ 119 w 245"/>
                <a:gd name="T47" fmla="*/ 115 h 239"/>
                <a:gd name="T48" fmla="*/ 122 w 245"/>
                <a:gd name="T49" fmla="*/ 104 h 239"/>
                <a:gd name="T50" fmla="*/ 132 w 245"/>
                <a:gd name="T51" fmla="*/ 68 h 239"/>
                <a:gd name="T52" fmla="*/ 137 w 245"/>
                <a:gd name="T53" fmla="*/ 59 h 239"/>
                <a:gd name="T54" fmla="*/ 145 w 245"/>
                <a:gd name="T55" fmla="*/ 50 h 239"/>
                <a:gd name="T56" fmla="*/ 128 w 245"/>
                <a:gd name="T57" fmla="*/ 44 h 239"/>
                <a:gd name="T58" fmla="*/ 111 w 245"/>
                <a:gd name="T59" fmla="*/ 43 h 239"/>
                <a:gd name="T60" fmla="*/ 96 w 245"/>
                <a:gd name="T61" fmla="*/ 48 h 239"/>
                <a:gd name="T62" fmla="*/ 116 w 245"/>
                <a:gd name="T63" fmla="*/ 31 h 239"/>
                <a:gd name="T64" fmla="*/ 108 w 245"/>
                <a:gd name="T65" fmla="*/ 24 h 239"/>
                <a:gd name="T66" fmla="*/ 104 w 245"/>
                <a:gd name="T67" fmla="*/ 20 h 239"/>
                <a:gd name="T68" fmla="*/ 134 w 245"/>
                <a:gd name="T69" fmla="*/ 27 h 239"/>
                <a:gd name="T70" fmla="*/ 164 w 245"/>
                <a:gd name="T71" fmla="*/ 29 h 239"/>
                <a:gd name="T72" fmla="*/ 167 w 245"/>
                <a:gd name="T73" fmla="*/ 44 h 239"/>
                <a:gd name="T74" fmla="*/ 179 w 245"/>
                <a:gd name="T75" fmla="*/ 52 h 239"/>
                <a:gd name="T76" fmla="*/ 194 w 245"/>
                <a:gd name="T77" fmla="*/ 51 h 239"/>
                <a:gd name="T78" fmla="*/ 207 w 245"/>
                <a:gd name="T79" fmla="*/ 59 h 239"/>
                <a:gd name="T80" fmla="*/ 198 w 245"/>
                <a:gd name="T81" fmla="*/ 94 h 239"/>
                <a:gd name="T82" fmla="*/ 221 w 245"/>
                <a:gd name="T83" fmla="*/ 1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239">
                  <a:moveTo>
                    <a:pt x="241" y="104"/>
                  </a:moveTo>
                  <a:cubicBezTo>
                    <a:pt x="239" y="84"/>
                    <a:pt x="231" y="66"/>
                    <a:pt x="220" y="50"/>
                  </a:cubicBezTo>
                  <a:cubicBezTo>
                    <a:pt x="201" y="24"/>
                    <a:pt x="175" y="8"/>
                    <a:pt x="144" y="2"/>
                  </a:cubicBezTo>
                  <a:cubicBezTo>
                    <a:pt x="137" y="1"/>
                    <a:pt x="131" y="1"/>
                    <a:pt x="124" y="0"/>
                  </a:cubicBezTo>
                  <a:cubicBezTo>
                    <a:pt x="123" y="0"/>
                    <a:pt x="123" y="0"/>
                    <a:pt x="123" y="0"/>
                  </a:cubicBezTo>
                  <a:cubicBezTo>
                    <a:pt x="117" y="1"/>
                    <a:pt x="111" y="1"/>
                    <a:pt x="105" y="2"/>
                  </a:cubicBezTo>
                  <a:cubicBezTo>
                    <a:pt x="44" y="11"/>
                    <a:pt x="0" y="69"/>
                    <a:pt x="7" y="131"/>
                  </a:cubicBezTo>
                  <a:cubicBezTo>
                    <a:pt x="10" y="160"/>
                    <a:pt x="23" y="185"/>
                    <a:pt x="44" y="205"/>
                  </a:cubicBezTo>
                  <a:cubicBezTo>
                    <a:pt x="70" y="229"/>
                    <a:pt x="101" y="239"/>
                    <a:pt x="136" y="236"/>
                  </a:cubicBezTo>
                  <a:cubicBezTo>
                    <a:pt x="163" y="233"/>
                    <a:pt x="186" y="222"/>
                    <a:pt x="206" y="203"/>
                  </a:cubicBezTo>
                  <a:cubicBezTo>
                    <a:pt x="234" y="176"/>
                    <a:pt x="245" y="142"/>
                    <a:pt x="241" y="104"/>
                  </a:cubicBezTo>
                  <a:moveTo>
                    <a:pt x="216" y="164"/>
                  </a:moveTo>
                  <a:cubicBezTo>
                    <a:pt x="213" y="159"/>
                    <a:pt x="209" y="151"/>
                    <a:pt x="208" y="145"/>
                  </a:cubicBezTo>
                  <a:cubicBezTo>
                    <a:pt x="205" y="136"/>
                    <a:pt x="199" y="145"/>
                    <a:pt x="199" y="151"/>
                  </a:cubicBezTo>
                  <a:cubicBezTo>
                    <a:pt x="198" y="157"/>
                    <a:pt x="194" y="161"/>
                    <a:pt x="187" y="152"/>
                  </a:cubicBezTo>
                  <a:cubicBezTo>
                    <a:pt x="179" y="144"/>
                    <a:pt x="177" y="145"/>
                    <a:pt x="175" y="145"/>
                  </a:cubicBezTo>
                  <a:cubicBezTo>
                    <a:pt x="172" y="145"/>
                    <a:pt x="168" y="151"/>
                    <a:pt x="169" y="179"/>
                  </a:cubicBezTo>
                  <a:cubicBezTo>
                    <a:pt x="170" y="198"/>
                    <a:pt x="177" y="201"/>
                    <a:pt x="182" y="203"/>
                  </a:cubicBezTo>
                  <a:cubicBezTo>
                    <a:pt x="173" y="209"/>
                    <a:pt x="162" y="214"/>
                    <a:pt x="150" y="217"/>
                  </a:cubicBezTo>
                  <a:cubicBezTo>
                    <a:pt x="104" y="229"/>
                    <a:pt x="57" y="208"/>
                    <a:pt x="35" y="166"/>
                  </a:cubicBezTo>
                  <a:cubicBezTo>
                    <a:pt x="15" y="126"/>
                    <a:pt x="25" y="82"/>
                    <a:pt x="45" y="57"/>
                  </a:cubicBezTo>
                  <a:cubicBezTo>
                    <a:pt x="46" y="62"/>
                    <a:pt x="47" y="66"/>
                    <a:pt x="47" y="70"/>
                  </a:cubicBezTo>
                  <a:cubicBezTo>
                    <a:pt x="48" y="80"/>
                    <a:pt x="47" y="91"/>
                    <a:pt x="45" y="102"/>
                  </a:cubicBezTo>
                  <a:cubicBezTo>
                    <a:pt x="45" y="104"/>
                    <a:pt x="45" y="107"/>
                    <a:pt x="45" y="109"/>
                  </a:cubicBezTo>
                  <a:cubicBezTo>
                    <a:pt x="46" y="110"/>
                    <a:pt x="48" y="112"/>
                    <a:pt x="49" y="112"/>
                  </a:cubicBezTo>
                  <a:cubicBezTo>
                    <a:pt x="50" y="112"/>
                    <a:pt x="52" y="110"/>
                    <a:pt x="52" y="109"/>
                  </a:cubicBezTo>
                  <a:cubicBezTo>
                    <a:pt x="53" y="107"/>
                    <a:pt x="53" y="104"/>
                    <a:pt x="53" y="102"/>
                  </a:cubicBezTo>
                  <a:cubicBezTo>
                    <a:pt x="53" y="101"/>
                    <a:pt x="53" y="99"/>
                    <a:pt x="53" y="96"/>
                  </a:cubicBezTo>
                  <a:cubicBezTo>
                    <a:pt x="55" y="98"/>
                    <a:pt x="56" y="99"/>
                    <a:pt x="57" y="100"/>
                  </a:cubicBezTo>
                  <a:cubicBezTo>
                    <a:pt x="60" y="102"/>
                    <a:pt x="62" y="105"/>
                    <a:pt x="65" y="107"/>
                  </a:cubicBezTo>
                  <a:cubicBezTo>
                    <a:pt x="66" y="109"/>
                    <a:pt x="67" y="110"/>
                    <a:pt x="67" y="112"/>
                  </a:cubicBezTo>
                  <a:cubicBezTo>
                    <a:pt x="67" y="115"/>
                    <a:pt x="68" y="117"/>
                    <a:pt x="70" y="120"/>
                  </a:cubicBezTo>
                  <a:cubicBezTo>
                    <a:pt x="72" y="122"/>
                    <a:pt x="72" y="126"/>
                    <a:pt x="74" y="129"/>
                  </a:cubicBezTo>
                  <a:cubicBezTo>
                    <a:pt x="74" y="130"/>
                    <a:pt x="74" y="132"/>
                    <a:pt x="75" y="133"/>
                  </a:cubicBezTo>
                  <a:cubicBezTo>
                    <a:pt x="76" y="136"/>
                    <a:pt x="78" y="138"/>
                    <a:pt x="81" y="138"/>
                  </a:cubicBezTo>
                  <a:cubicBezTo>
                    <a:pt x="85" y="138"/>
                    <a:pt x="86" y="140"/>
                    <a:pt x="87" y="143"/>
                  </a:cubicBezTo>
                  <a:cubicBezTo>
                    <a:pt x="86" y="143"/>
                    <a:pt x="85" y="144"/>
                    <a:pt x="84" y="144"/>
                  </a:cubicBezTo>
                  <a:cubicBezTo>
                    <a:pt x="80" y="144"/>
                    <a:pt x="78" y="146"/>
                    <a:pt x="78" y="150"/>
                  </a:cubicBezTo>
                  <a:cubicBezTo>
                    <a:pt x="78" y="159"/>
                    <a:pt x="81" y="166"/>
                    <a:pt x="88" y="172"/>
                  </a:cubicBezTo>
                  <a:cubicBezTo>
                    <a:pt x="89" y="174"/>
                    <a:pt x="91" y="176"/>
                    <a:pt x="93" y="177"/>
                  </a:cubicBezTo>
                  <a:cubicBezTo>
                    <a:pt x="97" y="181"/>
                    <a:pt x="98" y="186"/>
                    <a:pt x="96" y="191"/>
                  </a:cubicBezTo>
                  <a:cubicBezTo>
                    <a:pt x="96" y="194"/>
                    <a:pt x="94" y="196"/>
                    <a:pt x="94" y="199"/>
                  </a:cubicBezTo>
                  <a:cubicBezTo>
                    <a:pt x="93" y="201"/>
                    <a:pt x="93" y="204"/>
                    <a:pt x="94" y="207"/>
                  </a:cubicBezTo>
                  <a:cubicBezTo>
                    <a:pt x="95" y="210"/>
                    <a:pt x="94" y="216"/>
                    <a:pt x="97" y="215"/>
                  </a:cubicBezTo>
                  <a:cubicBezTo>
                    <a:pt x="102" y="214"/>
                    <a:pt x="105" y="215"/>
                    <a:pt x="105" y="210"/>
                  </a:cubicBezTo>
                  <a:cubicBezTo>
                    <a:pt x="106" y="209"/>
                    <a:pt x="105" y="208"/>
                    <a:pt x="105" y="207"/>
                  </a:cubicBezTo>
                  <a:cubicBezTo>
                    <a:pt x="104" y="202"/>
                    <a:pt x="110" y="187"/>
                    <a:pt x="114" y="185"/>
                  </a:cubicBezTo>
                  <a:cubicBezTo>
                    <a:pt x="118" y="182"/>
                    <a:pt x="121" y="180"/>
                    <a:pt x="124" y="177"/>
                  </a:cubicBezTo>
                  <a:cubicBezTo>
                    <a:pt x="129" y="173"/>
                    <a:pt x="131" y="168"/>
                    <a:pt x="129" y="163"/>
                  </a:cubicBezTo>
                  <a:cubicBezTo>
                    <a:pt x="127" y="157"/>
                    <a:pt x="129" y="153"/>
                    <a:pt x="133" y="149"/>
                  </a:cubicBezTo>
                  <a:cubicBezTo>
                    <a:pt x="137" y="146"/>
                    <a:pt x="140" y="142"/>
                    <a:pt x="139" y="136"/>
                  </a:cubicBezTo>
                  <a:cubicBezTo>
                    <a:pt x="139" y="130"/>
                    <a:pt x="136" y="126"/>
                    <a:pt x="131" y="127"/>
                  </a:cubicBezTo>
                  <a:cubicBezTo>
                    <a:pt x="128" y="127"/>
                    <a:pt x="126" y="128"/>
                    <a:pt x="124" y="129"/>
                  </a:cubicBezTo>
                  <a:cubicBezTo>
                    <a:pt x="121" y="130"/>
                    <a:pt x="117" y="132"/>
                    <a:pt x="114" y="132"/>
                  </a:cubicBezTo>
                  <a:cubicBezTo>
                    <a:pt x="109" y="133"/>
                    <a:pt x="106" y="130"/>
                    <a:pt x="104" y="126"/>
                  </a:cubicBezTo>
                  <a:cubicBezTo>
                    <a:pt x="102" y="123"/>
                    <a:pt x="102" y="123"/>
                    <a:pt x="99" y="125"/>
                  </a:cubicBezTo>
                  <a:cubicBezTo>
                    <a:pt x="96" y="127"/>
                    <a:pt x="94" y="128"/>
                    <a:pt x="91" y="130"/>
                  </a:cubicBezTo>
                  <a:cubicBezTo>
                    <a:pt x="89" y="131"/>
                    <a:pt x="87" y="131"/>
                    <a:pt x="85" y="128"/>
                  </a:cubicBezTo>
                  <a:cubicBezTo>
                    <a:pt x="84" y="127"/>
                    <a:pt x="82" y="126"/>
                    <a:pt x="80" y="125"/>
                  </a:cubicBezTo>
                  <a:cubicBezTo>
                    <a:pt x="79" y="124"/>
                    <a:pt x="78" y="124"/>
                    <a:pt x="77" y="123"/>
                  </a:cubicBezTo>
                  <a:cubicBezTo>
                    <a:pt x="76" y="122"/>
                    <a:pt x="74" y="120"/>
                    <a:pt x="74" y="119"/>
                  </a:cubicBezTo>
                  <a:cubicBezTo>
                    <a:pt x="74" y="118"/>
                    <a:pt x="76" y="116"/>
                    <a:pt x="78" y="115"/>
                  </a:cubicBezTo>
                  <a:cubicBezTo>
                    <a:pt x="80" y="114"/>
                    <a:pt x="83" y="114"/>
                    <a:pt x="86" y="113"/>
                  </a:cubicBezTo>
                  <a:cubicBezTo>
                    <a:pt x="87" y="113"/>
                    <a:pt x="89" y="113"/>
                    <a:pt x="90" y="112"/>
                  </a:cubicBezTo>
                  <a:cubicBezTo>
                    <a:pt x="92" y="111"/>
                    <a:pt x="92" y="110"/>
                    <a:pt x="91" y="109"/>
                  </a:cubicBezTo>
                  <a:cubicBezTo>
                    <a:pt x="90" y="108"/>
                    <a:pt x="89" y="108"/>
                    <a:pt x="88" y="107"/>
                  </a:cubicBezTo>
                  <a:cubicBezTo>
                    <a:pt x="84" y="106"/>
                    <a:pt x="80" y="104"/>
                    <a:pt x="75" y="102"/>
                  </a:cubicBezTo>
                  <a:cubicBezTo>
                    <a:pt x="74" y="102"/>
                    <a:pt x="73" y="101"/>
                    <a:pt x="72" y="101"/>
                  </a:cubicBezTo>
                  <a:cubicBezTo>
                    <a:pt x="70" y="99"/>
                    <a:pt x="69" y="97"/>
                    <a:pt x="72" y="95"/>
                  </a:cubicBezTo>
                  <a:cubicBezTo>
                    <a:pt x="81" y="86"/>
                    <a:pt x="93" y="84"/>
                    <a:pt x="103" y="95"/>
                  </a:cubicBezTo>
                  <a:cubicBezTo>
                    <a:pt x="106" y="99"/>
                    <a:pt x="108" y="103"/>
                    <a:pt x="111" y="107"/>
                  </a:cubicBezTo>
                  <a:cubicBezTo>
                    <a:pt x="113" y="110"/>
                    <a:pt x="116" y="112"/>
                    <a:pt x="119" y="115"/>
                  </a:cubicBezTo>
                  <a:cubicBezTo>
                    <a:pt x="120" y="115"/>
                    <a:pt x="123" y="116"/>
                    <a:pt x="124" y="115"/>
                  </a:cubicBezTo>
                  <a:cubicBezTo>
                    <a:pt x="126" y="114"/>
                    <a:pt x="126" y="111"/>
                    <a:pt x="125" y="109"/>
                  </a:cubicBezTo>
                  <a:cubicBezTo>
                    <a:pt x="124" y="107"/>
                    <a:pt x="123" y="106"/>
                    <a:pt x="122" y="104"/>
                  </a:cubicBezTo>
                  <a:cubicBezTo>
                    <a:pt x="116" y="97"/>
                    <a:pt x="117" y="82"/>
                    <a:pt x="128" y="76"/>
                  </a:cubicBezTo>
                  <a:cubicBezTo>
                    <a:pt x="131" y="74"/>
                    <a:pt x="135" y="72"/>
                    <a:pt x="137" y="67"/>
                  </a:cubicBezTo>
                  <a:cubicBezTo>
                    <a:pt x="135" y="68"/>
                    <a:pt x="133" y="68"/>
                    <a:pt x="132" y="68"/>
                  </a:cubicBezTo>
                  <a:cubicBezTo>
                    <a:pt x="123" y="71"/>
                    <a:pt x="129" y="65"/>
                    <a:pt x="133" y="64"/>
                  </a:cubicBezTo>
                  <a:cubicBezTo>
                    <a:pt x="135" y="63"/>
                    <a:pt x="131" y="61"/>
                    <a:pt x="131" y="61"/>
                  </a:cubicBezTo>
                  <a:cubicBezTo>
                    <a:pt x="131" y="61"/>
                    <a:pt x="134" y="60"/>
                    <a:pt x="137" y="59"/>
                  </a:cubicBezTo>
                  <a:cubicBezTo>
                    <a:pt x="139" y="58"/>
                    <a:pt x="142" y="57"/>
                    <a:pt x="143" y="55"/>
                  </a:cubicBezTo>
                  <a:cubicBezTo>
                    <a:pt x="145" y="54"/>
                    <a:pt x="145" y="52"/>
                    <a:pt x="146" y="51"/>
                  </a:cubicBezTo>
                  <a:cubicBezTo>
                    <a:pt x="146" y="51"/>
                    <a:pt x="145" y="51"/>
                    <a:pt x="145" y="50"/>
                  </a:cubicBezTo>
                  <a:cubicBezTo>
                    <a:pt x="143" y="51"/>
                    <a:pt x="141" y="51"/>
                    <a:pt x="139" y="51"/>
                  </a:cubicBezTo>
                  <a:cubicBezTo>
                    <a:pt x="135" y="52"/>
                    <a:pt x="134" y="51"/>
                    <a:pt x="133" y="47"/>
                  </a:cubicBezTo>
                  <a:cubicBezTo>
                    <a:pt x="133" y="44"/>
                    <a:pt x="131" y="43"/>
                    <a:pt x="128" y="44"/>
                  </a:cubicBezTo>
                  <a:cubicBezTo>
                    <a:pt x="126" y="45"/>
                    <a:pt x="125" y="47"/>
                    <a:pt x="123" y="48"/>
                  </a:cubicBezTo>
                  <a:cubicBezTo>
                    <a:pt x="120" y="50"/>
                    <a:pt x="117" y="49"/>
                    <a:pt x="115" y="45"/>
                  </a:cubicBezTo>
                  <a:cubicBezTo>
                    <a:pt x="114" y="42"/>
                    <a:pt x="113" y="42"/>
                    <a:pt x="111" y="43"/>
                  </a:cubicBezTo>
                  <a:cubicBezTo>
                    <a:pt x="110" y="44"/>
                    <a:pt x="109" y="45"/>
                    <a:pt x="108" y="46"/>
                  </a:cubicBezTo>
                  <a:cubicBezTo>
                    <a:pt x="106" y="47"/>
                    <a:pt x="104" y="48"/>
                    <a:pt x="102" y="49"/>
                  </a:cubicBezTo>
                  <a:cubicBezTo>
                    <a:pt x="100" y="49"/>
                    <a:pt x="97" y="50"/>
                    <a:pt x="96" y="48"/>
                  </a:cubicBezTo>
                  <a:cubicBezTo>
                    <a:pt x="94" y="45"/>
                    <a:pt x="96" y="43"/>
                    <a:pt x="98" y="41"/>
                  </a:cubicBezTo>
                  <a:cubicBezTo>
                    <a:pt x="100" y="40"/>
                    <a:pt x="103" y="38"/>
                    <a:pt x="105" y="37"/>
                  </a:cubicBezTo>
                  <a:cubicBezTo>
                    <a:pt x="109" y="35"/>
                    <a:pt x="113" y="33"/>
                    <a:pt x="116" y="31"/>
                  </a:cubicBezTo>
                  <a:cubicBezTo>
                    <a:pt x="119" y="29"/>
                    <a:pt x="120" y="26"/>
                    <a:pt x="119" y="23"/>
                  </a:cubicBezTo>
                  <a:cubicBezTo>
                    <a:pt x="118" y="20"/>
                    <a:pt x="117" y="20"/>
                    <a:pt x="114" y="21"/>
                  </a:cubicBezTo>
                  <a:cubicBezTo>
                    <a:pt x="112" y="22"/>
                    <a:pt x="110" y="23"/>
                    <a:pt x="108" y="24"/>
                  </a:cubicBezTo>
                  <a:cubicBezTo>
                    <a:pt x="107" y="25"/>
                    <a:pt x="105" y="25"/>
                    <a:pt x="103" y="25"/>
                  </a:cubicBezTo>
                  <a:cubicBezTo>
                    <a:pt x="102" y="24"/>
                    <a:pt x="102" y="23"/>
                    <a:pt x="102" y="22"/>
                  </a:cubicBezTo>
                  <a:cubicBezTo>
                    <a:pt x="102" y="21"/>
                    <a:pt x="103" y="20"/>
                    <a:pt x="104" y="20"/>
                  </a:cubicBezTo>
                  <a:cubicBezTo>
                    <a:pt x="109" y="19"/>
                    <a:pt x="114" y="19"/>
                    <a:pt x="119" y="18"/>
                  </a:cubicBezTo>
                  <a:cubicBezTo>
                    <a:pt x="120" y="18"/>
                    <a:pt x="121" y="18"/>
                    <a:pt x="121" y="19"/>
                  </a:cubicBezTo>
                  <a:cubicBezTo>
                    <a:pt x="125" y="23"/>
                    <a:pt x="129" y="25"/>
                    <a:pt x="134" y="27"/>
                  </a:cubicBezTo>
                  <a:cubicBezTo>
                    <a:pt x="139" y="28"/>
                    <a:pt x="139" y="27"/>
                    <a:pt x="140" y="23"/>
                  </a:cubicBezTo>
                  <a:cubicBezTo>
                    <a:pt x="145" y="22"/>
                    <a:pt x="151" y="19"/>
                    <a:pt x="156" y="23"/>
                  </a:cubicBezTo>
                  <a:cubicBezTo>
                    <a:pt x="159" y="25"/>
                    <a:pt x="162" y="27"/>
                    <a:pt x="164" y="29"/>
                  </a:cubicBezTo>
                  <a:cubicBezTo>
                    <a:pt x="165" y="30"/>
                    <a:pt x="165" y="32"/>
                    <a:pt x="164" y="33"/>
                  </a:cubicBezTo>
                  <a:cubicBezTo>
                    <a:pt x="164" y="35"/>
                    <a:pt x="163" y="36"/>
                    <a:pt x="163" y="38"/>
                  </a:cubicBezTo>
                  <a:cubicBezTo>
                    <a:pt x="162" y="41"/>
                    <a:pt x="164" y="44"/>
                    <a:pt x="167" y="44"/>
                  </a:cubicBezTo>
                  <a:cubicBezTo>
                    <a:pt x="168" y="44"/>
                    <a:pt x="169" y="44"/>
                    <a:pt x="170" y="44"/>
                  </a:cubicBezTo>
                  <a:cubicBezTo>
                    <a:pt x="174" y="43"/>
                    <a:pt x="175" y="45"/>
                    <a:pt x="174" y="48"/>
                  </a:cubicBezTo>
                  <a:cubicBezTo>
                    <a:pt x="174" y="52"/>
                    <a:pt x="175" y="53"/>
                    <a:pt x="179" y="52"/>
                  </a:cubicBezTo>
                  <a:cubicBezTo>
                    <a:pt x="180" y="52"/>
                    <a:pt x="182" y="52"/>
                    <a:pt x="183" y="53"/>
                  </a:cubicBezTo>
                  <a:cubicBezTo>
                    <a:pt x="184" y="53"/>
                    <a:pt x="185" y="54"/>
                    <a:pt x="185" y="54"/>
                  </a:cubicBezTo>
                  <a:cubicBezTo>
                    <a:pt x="189" y="57"/>
                    <a:pt x="193" y="56"/>
                    <a:pt x="194" y="51"/>
                  </a:cubicBezTo>
                  <a:cubicBezTo>
                    <a:pt x="194" y="51"/>
                    <a:pt x="194" y="50"/>
                    <a:pt x="194" y="49"/>
                  </a:cubicBezTo>
                  <a:cubicBezTo>
                    <a:pt x="195" y="47"/>
                    <a:pt x="196" y="46"/>
                    <a:pt x="197" y="48"/>
                  </a:cubicBezTo>
                  <a:cubicBezTo>
                    <a:pt x="201" y="52"/>
                    <a:pt x="204" y="55"/>
                    <a:pt x="207" y="59"/>
                  </a:cubicBezTo>
                  <a:cubicBezTo>
                    <a:pt x="204" y="62"/>
                    <a:pt x="203" y="66"/>
                    <a:pt x="204" y="70"/>
                  </a:cubicBezTo>
                  <a:cubicBezTo>
                    <a:pt x="205" y="75"/>
                    <a:pt x="204" y="79"/>
                    <a:pt x="202" y="82"/>
                  </a:cubicBezTo>
                  <a:cubicBezTo>
                    <a:pt x="201" y="86"/>
                    <a:pt x="199" y="90"/>
                    <a:pt x="198" y="94"/>
                  </a:cubicBezTo>
                  <a:cubicBezTo>
                    <a:pt x="196" y="99"/>
                    <a:pt x="198" y="102"/>
                    <a:pt x="204" y="103"/>
                  </a:cubicBezTo>
                  <a:cubicBezTo>
                    <a:pt x="209" y="105"/>
                    <a:pt x="210" y="106"/>
                    <a:pt x="211" y="111"/>
                  </a:cubicBezTo>
                  <a:cubicBezTo>
                    <a:pt x="211" y="119"/>
                    <a:pt x="215" y="124"/>
                    <a:pt x="221" y="127"/>
                  </a:cubicBezTo>
                  <a:cubicBezTo>
                    <a:pt x="223" y="128"/>
                    <a:pt x="224" y="128"/>
                    <a:pt x="226" y="129"/>
                  </a:cubicBezTo>
                  <a:cubicBezTo>
                    <a:pt x="225" y="141"/>
                    <a:pt x="222" y="153"/>
                    <a:pt x="216" y="1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56" name="Oval 56"/>
            <p:cNvSpPr>
              <a:spLocks noChangeArrowheads="1"/>
            </p:cNvSpPr>
            <p:nvPr/>
          </p:nvSpPr>
          <p:spPr bwMode="auto">
            <a:xfrm>
              <a:off x="2943" y="1486"/>
              <a:ext cx="522" cy="52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57" name="Freeform 57"/>
            <p:cNvSpPr>
              <a:spLocks/>
            </p:cNvSpPr>
            <p:nvPr/>
          </p:nvSpPr>
          <p:spPr bwMode="auto">
            <a:xfrm>
              <a:off x="3265" y="1599"/>
              <a:ext cx="55" cy="70"/>
            </a:xfrm>
            <a:custGeom>
              <a:avLst/>
              <a:gdLst>
                <a:gd name="T0" fmla="*/ 55 w 55"/>
                <a:gd name="T1" fmla="*/ 0 h 70"/>
                <a:gd name="T2" fmla="*/ 0 w 55"/>
                <a:gd name="T3" fmla="*/ 0 h 70"/>
                <a:gd name="T4" fmla="*/ 0 w 55"/>
                <a:gd name="T5" fmla="*/ 25 h 70"/>
                <a:gd name="T6" fmla="*/ 55 w 55"/>
                <a:gd name="T7" fmla="*/ 70 h 70"/>
                <a:gd name="T8" fmla="*/ 55 w 55"/>
                <a:gd name="T9" fmla="*/ 0 h 70"/>
              </a:gdLst>
              <a:ahLst/>
              <a:cxnLst>
                <a:cxn ang="0">
                  <a:pos x="T0" y="T1"/>
                </a:cxn>
                <a:cxn ang="0">
                  <a:pos x="T2" y="T3"/>
                </a:cxn>
                <a:cxn ang="0">
                  <a:pos x="T4" y="T5"/>
                </a:cxn>
                <a:cxn ang="0">
                  <a:pos x="T6" y="T7"/>
                </a:cxn>
                <a:cxn ang="0">
                  <a:pos x="T8" y="T9"/>
                </a:cxn>
              </a:cxnLst>
              <a:rect l="0" t="0" r="r" b="b"/>
              <a:pathLst>
                <a:path w="55" h="70">
                  <a:moveTo>
                    <a:pt x="55" y="0"/>
                  </a:moveTo>
                  <a:lnTo>
                    <a:pt x="0" y="0"/>
                  </a:lnTo>
                  <a:lnTo>
                    <a:pt x="0" y="25"/>
                  </a:lnTo>
                  <a:lnTo>
                    <a:pt x="55" y="70"/>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58" name="Freeform 58"/>
            <p:cNvSpPr>
              <a:spLocks/>
            </p:cNvSpPr>
            <p:nvPr/>
          </p:nvSpPr>
          <p:spPr bwMode="auto">
            <a:xfrm>
              <a:off x="3086" y="1659"/>
              <a:ext cx="234" cy="225"/>
            </a:xfrm>
            <a:custGeom>
              <a:avLst/>
              <a:gdLst>
                <a:gd name="T0" fmla="*/ 234 w 234"/>
                <a:gd name="T1" fmla="*/ 120 h 225"/>
                <a:gd name="T2" fmla="*/ 234 w 234"/>
                <a:gd name="T3" fmla="*/ 96 h 225"/>
                <a:gd name="T4" fmla="*/ 179 w 234"/>
                <a:gd name="T5" fmla="*/ 49 h 225"/>
                <a:gd name="T6" fmla="*/ 117 w 234"/>
                <a:gd name="T7" fmla="*/ 0 h 225"/>
                <a:gd name="T8" fmla="*/ 0 w 234"/>
                <a:gd name="T9" fmla="*/ 96 h 225"/>
                <a:gd name="T10" fmla="*/ 0 w 234"/>
                <a:gd name="T11" fmla="*/ 225 h 225"/>
                <a:gd name="T12" fmla="*/ 75 w 234"/>
                <a:gd name="T13" fmla="*/ 225 h 225"/>
                <a:gd name="T14" fmla="*/ 75 w 234"/>
                <a:gd name="T15" fmla="*/ 98 h 225"/>
                <a:gd name="T16" fmla="*/ 161 w 234"/>
                <a:gd name="T17" fmla="*/ 98 h 225"/>
                <a:gd name="T18" fmla="*/ 161 w 234"/>
                <a:gd name="T19" fmla="*/ 225 h 225"/>
                <a:gd name="T20" fmla="*/ 234 w 234"/>
                <a:gd name="T21" fmla="*/ 225 h 225"/>
                <a:gd name="T22" fmla="*/ 234 w 234"/>
                <a:gd name="T23" fmla="*/ 1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25">
                  <a:moveTo>
                    <a:pt x="234" y="120"/>
                  </a:moveTo>
                  <a:lnTo>
                    <a:pt x="234" y="96"/>
                  </a:lnTo>
                  <a:lnTo>
                    <a:pt x="179" y="49"/>
                  </a:lnTo>
                  <a:lnTo>
                    <a:pt x="117" y="0"/>
                  </a:lnTo>
                  <a:lnTo>
                    <a:pt x="0" y="96"/>
                  </a:lnTo>
                  <a:lnTo>
                    <a:pt x="0" y="225"/>
                  </a:lnTo>
                  <a:lnTo>
                    <a:pt x="75" y="225"/>
                  </a:lnTo>
                  <a:lnTo>
                    <a:pt x="75" y="98"/>
                  </a:lnTo>
                  <a:lnTo>
                    <a:pt x="161" y="98"/>
                  </a:lnTo>
                  <a:lnTo>
                    <a:pt x="161" y="225"/>
                  </a:lnTo>
                  <a:lnTo>
                    <a:pt x="234" y="225"/>
                  </a:lnTo>
                  <a:lnTo>
                    <a:pt x="23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59" name="Freeform 59"/>
            <p:cNvSpPr>
              <a:spLocks/>
            </p:cNvSpPr>
            <p:nvPr/>
          </p:nvSpPr>
          <p:spPr bwMode="auto">
            <a:xfrm>
              <a:off x="3031" y="1587"/>
              <a:ext cx="345" cy="177"/>
            </a:xfrm>
            <a:custGeom>
              <a:avLst/>
              <a:gdLst>
                <a:gd name="T0" fmla="*/ 55 w 345"/>
                <a:gd name="T1" fmla="*/ 155 h 177"/>
                <a:gd name="T2" fmla="*/ 172 w 345"/>
                <a:gd name="T3" fmla="*/ 60 h 177"/>
                <a:gd name="T4" fmla="*/ 234 w 345"/>
                <a:gd name="T5" fmla="*/ 110 h 177"/>
                <a:gd name="T6" fmla="*/ 289 w 345"/>
                <a:gd name="T7" fmla="*/ 155 h 177"/>
                <a:gd name="T8" fmla="*/ 316 w 345"/>
                <a:gd name="T9" fmla="*/ 177 h 177"/>
                <a:gd name="T10" fmla="*/ 345 w 345"/>
                <a:gd name="T11" fmla="*/ 140 h 177"/>
                <a:gd name="T12" fmla="*/ 289 w 345"/>
                <a:gd name="T13" fmla="*/ 95 h 177"/>
                <a:gd name="T14" fmla="*/ 234 w 345"/>
                <a:gd name="T15" fmla="*/ 48 h 177"/>
                <a:gd name="T16" fmla="*/ 172 w 345"/>
                <a:gd name="T17" fmla="*/ 0 h 177"/>
                <a:gd name="T18" fmla="*/ 0 w 345"/>
                <a:gd name="T19" fmla="*/ 140 h 177"/>
                <a:gd name="T20" fmla="*/ 31 w 345"/>
                <a:gd name="T21" fmla="*/ 177 h 177"/>
                <a:gd name="T22" fmla="*/ 55 w 345"/>
                <a:gd name="T23" fmla="*/ 15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5" h="177">
                  <a:moveTo>
                    <a:pt x="55" y="155"/>
                  </a:moveTo>
                  <a:lnTo>
                    <a:pt x="172" y="60"/>
                  </a:lnTo>
                  <a:lnTo>
                    <a:pt x="234" y="110"/>
                  </a:lnTo>
                  <a:lnTo>
                    <a:pt x="289" y="155"/>
                  </a:lnTo>
                  <a:lnTo>
                    <a:pt x="316" y="177"/>
                  </a:lnTo>
                  <a:lnTo>
                    <a:pt x="345" y="140"/>
                  </a:lnTo>
                  <a:lnTo>
                    <a:pt x="289" y="95"/>
                  </a:lnTo>
                  <a:lnTo>
                    <a:pt x="234" y="48"/>
                  </a:lnTo>
                  <a:lnTo>
                    <a:pt x="172" y="0"/>
                  </a:lnTo>
                  <a:lnTo>
                    <a:pt x="0" y="140"/>
                  </a:lnTo>
                  <a:lnTo>
                    <a:pt x="31" y="177"/>
                  </a:lnTo>
                  <a:lnTo>
                    <a:pt x="55"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60" name="Oval 60"/>
            <p:cNvSpPr>
              <a:spLocks noChangeArrowheads="1"/>
            </p:cNvSpPr>
            <p:nvPr/>
          </p:nvSpPr>
          <p:spPr bwMode="auto">
            <a:xfrm>
              <a:off x="500" y="2680"/>
              <a:ext cx="514" cy="514"/>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61" name="Freeform 61"/>
            <p:cNvSpPr>
              <a:spLocks/>
            </p:cNvSpPr>
            <p:nvPr/>
          </p:nvSpPr>
          <p:spPr bwMode="auto">
            <a:xfrm>
              <a:off x="576" y="2868"/>
              <a:ext cx="260" cy="224"/>
            </a:xfrm>
            <a:custGeom>
              <a:avLst/>
              <a:gdLst>
                <a:gd name="T0" fmla="*/ 27 w 260"/>
                <a:gd name="T1" fmla="*/ 224 h 224"/>
                <a:gd name="T2" fmla="*/ 73 w 260"/>
                <a:gd name="T3" fmla="*/ 175 h 224"/>
                <a:gd name="T4" fmla="*/ 260 w 260"/>
                <a:gd name="T5" fmla="*/ 175 h 224"/>
                <a:gd name="T6" fmla="*/ 260 w 260"/>
                <a:gd name="T7" fmla="*/ 123 h 224"/>
                <a:gd name="T8" fmla="*/ 90 w 260"/>
                <a:gd name="T9" fmla="*/ 123 h 224"/>
                <a:gd name="T10" fmla="*/ 81 w 260"/>
                <a:gd name="T11" fmla="*/ 123 h 224"/>
                <a:gd name="T12" fmla="*/ 81 w 260"/>
                <a:gd name="T13" fmla="*/ 113 h 224"/>
                <a:gd name="T14" fmla="*/ 81 w 260"/>
                <a:gd name="T15" fmla="*/ 0 h 224"/>
                <a:gd name="T16" fmla="*/ 0 w 260"/>
                <a:gd name="T17" fmla="*/ 0 h 224"/>
                <a:gd name="T18" fmla="*/ 0 w 260"/>
                <a:gd name="T19" fmla="*/ 175 h 224"/>
                <a:gd name="T20" fmla="*/ 27 w 260"/>
                <a:gd name="T21" fmla="*/ 175 h 224"/>
                <a:gd name="T22" fmla="*/ 27 w 260"/>
                <a:gd name="T2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0" h="224">
                  <a:moveTo>
                    <a:pt x="27" y="224"/>
                  </a:moveTo>
                  <a:lnTo>
                    <a:pt x="73" y="175"/>
                  </a:lnTo>
                  <a:lnTo>
                    <a:pt x="260" y="175"/>
                  </a:lnTo>
                  <a:lnTo>
                    <a:pt x="260" y="123"/>
                  </a:lnTo>
                  <a:lnTo>
                    <a:pt x="90" y="123"/>
                  </a:lnTo>
                  <a:lnTo>
                    <a:pt x="81" y="123"/>
                  </a:lnTo>
                  <a:lnTo>
                    <a:pt x="81" y="113"/>
                  </a:lnTo>
                  <a:lnTo>
                    <a:pt x="81" y="0"/>
                  </a:lnTo>
                  <a:lnTo>
                    <a:pt x="0" y="0"/>
                  </a:lnTo>
                  <a:lnTo>
                    <a:pt x="0" y="175"/>
                  </a:lnTo>
                  <a:lnTo>
                    <a:pt x="27" y="175"/>
                  </a:lnTo>
                  <a:lnTo>
                    <a:pt x="27"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62" name="Freeform 62"/>
            <p:cNvSpPr>
              <a:spLocks noEditPoints="1"/>
            </p:cNvSpPr>
            <p:nvPr/>
          </p:nvSpPr>
          <p:spPr bwMode="auto">
            <a:xfrm>
              <a:off x="668" y="2800"/>
              <a:ext cx="269" cy="233"/>
            </a:xfrm>
            <a:custGeom>
              <a:avLst/>
              <a:gdLst>
                <a:gd name="T0" fmla="*/ 132 w 184"/>
                <a:gd name="T1" fmla="*/ 124 h 160"/>
                <a:gd name="T2" fmla="*/ 164 w 184"/>
                <a:gd name="T3" fmla="*/ 160 h 160"/>
                <a:gd name="T4" fmla="*/ 164 w 184"/>
                <a:gd name="T5" fmla="*/ 124 h 160"/>
                <a:gd name="T6" fmla="*/ 184 w 184"/>
                <a:gd name="T7" fmla="*/ 124 h 160"/>
                <a:gd name="T8" fmla="*/ 184 w 184"/>
                <a:gd name="T9" fmla="*/ 0 h 160"/>
                <a:gd name="T10" fmla="*/ 0 w 184"/>
                <a:gd name="T11" fmla="*/ 0 h 160"/>
                <a:gd name="T12" fmla="*/ 0 w 184"/>
                <a:gd name="T13" fmla="*/ 47 h 160"/>
                <a:gd name="T14" fmla="*/ 0 w 184"/>
                <a:gd name="T15" fmla="*/ 124 h 160"/>
                <a:gd name="T16" fmla="*/ 115 w 184"/>
                <a:gd name="T17" fmla="*/ 124 h 160"/>
                <a:gd name="T18" fmla="*/ 132 w 184"/>
                <a:gd name="T19" fmla="*/ 124 h 160"/>
                <a:gd name="T20" fmla="*/ 154 w 184"/>
                <a:gd name="T21" fmla="*/ 49 h 160"/>
                <a:gd name="T22" fmla="*/ 168 w 184"/>
                <a:gd name="T23" fmla="*/ 63 h 160"/>
                <a:gd name="T24" fmla="*/ 154 w 184"/>
                <a:gd name="T25" fmla="*/ 78 h 160"/>
                <a:gd name="T26" fmla="*/ 140 w 184"/>
                <a:gd name="T27" fmla="*/ 63 h 160"/>
                <a:gd name="T28" fmla="*/ 154 w 184"/>
                <a:gd name="T29" fmla="*/ 49 h 160"/>
                <a:gd name="T30" fmla="*/ 36 w 184"/>
                <a:gd name="T31" fmla="*/ 78 h 160"/>
                <a:gd name="T32" fmla="*/ 22 w 184"/>
                <a:gd name="T33" fmla="*/ 63 h 160"/>
                <a:gd name="T34" fmla="*/ 36 w 184"/>
                <a:gd name="T35" fmla="*/ 49 h 160"/>
                <a:gd name="T36" fmla="*/ 50 w 184"/>
                <a:gd name="T37" fmla="*/ 63 h 160"/>
                <a:gd name="T38" fmla="*/ 36 w 184"/>
                <a:gd name="T39" fmla="*/ 78 h 160"/>
                <a:gd name="T40" fmla="*/ 75 w 184"/>
                <a:gd name="T41" fmla="*/ 78 h 160"/>
                <a:gd name="T42" fmla="*/ 61 w 184"/>
                <a:gd name="T43" fmla="*/ 63 h 160"/>
                <a:gd name="T44" fmla="*/ 75 w 184"/>
                <a:gd name="T45" fmla="*/ 49 h 160"/>
                <a:gd name="T46" fmla="*/ 89 w 184"/>
                <a:gd name="T47" fmla="*/ 63 h 160"/>
                <a:gd name="T48" fmla="*/ 75 w 184"/>
                <a:gd name="T49" fmla="*/ 78 h 160"/>
                <a:gd name="T50" fmla="*/ 114 w 184"/>
                <a:gd name="T51" fmla="*/ 78 h 160"/>
                <a:gd name="T52" fmla="*/ 100 w 184"/>
                <a:gd name="T53" fmla="*/ 63 h 160"/>
                <a:gd name="T54" fmla="*/ 114 w 184"/>
                <a:gd name="T55" fmla="*/ 49 h 160"/>
                <a:gd name="T56" fmla="*/ 115 w 184"/>
                <a:gd name="T57" fmla="*/ 49 h 160"/>
                <a:gd name="T58" fmla="*/ 129 w 184"/>
                <a:gd name="T59" fmla="*/ 63 h 160"/>
                <a:gd name="T60" fmla="*/ 115 w 184"/>
                <a:gd name="T61" fmla="*/ 78 h 160"/>
                <a:gd name="T62" fmla="*/ 114 w 184"/>
                <a:gd name="T63"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60">
                  <a:moveTo>
                    <a:pt x="132" y="124"/>
                  </a:moveTo>
                  <a:cubicBezTo>
                    <a:pt x="164" y="160"/>
                    <a:pt x="164" y="160"/>
                    <a:pt x="164" y="160"/>
                  </a:cubicBezTo>
                  <a:cubicBezTo>
                    <a:pt x="164" y="124"/>
                    <a:pt x="164" y="124"/>
                    <a:pt x="164" y="124"/>
                  </a:cubicBezTo>
                  <a:cubicBezTo>
                    <a:pt x="184" y="124"/>
                    <a:pt x="184" y="124"/>
                    <a:pt x="184" y="124"/>
                  </a:cubicBezTo>
                  <a:cubicBezTo>
                    <a:pt x="184" y="0"/>
                    <a:pt x="184" y="0"/>
                    <a:pt x="184" y="0"/>
                  </a:cubicBezTo>
                  <a:cubicBezTo>
                    <a:pt x="0" y="0"/>
                    <a:pt x="0" y="0"/>
                    <a:pt x="0" y="0"/>
                  </a:cubicBezTo>
                  <a:cubicBezTo>
                    <a:pt x="0" y="47"/>
                    <a:pt x="0" y="47"/>
                    <a:pt x="0" y="47"/>
                  </a:cubicBezTo>
                  <a:cubicBezTo>
                    <a:pt x="0" y="124"/>
                    <a:pt x="0" y="124"/>
                    <a:pt x="0" y="124"/>
                  </a:cubicBezTo>
                  <a:cubicBezTo>
                    <a:pt x="115" y="124"/>
                    <a:pt x="115" y="124"/>
                    <a:pt x="115" y="124"/>
                  </a:cubicBezTo>
                  <a:lnTo>
                    <a:pt x="132" y="124"/>
                  </a:lnTo>
                  <a:close/>
                  <a:moveTo>
                    <a:pt x="154" y="49"/>
                  </a:moveTo>
                  <a:cubicBezTo>
                    <a:pt x="162" y="49"/>
                    <a:pt x="168" y="56"/>
                    <a:pt x="168" y="63"/>
                  </a:cubicBezTo>
                  <a:cubicBezTo>
                    <a:pt x="168" y="71"/>
                    <a:pt x="162" y="78"/>
                    <a:pt x="154" y="78"/>
                  </a:cubicBezTo>
                  <a:cubicBezTo>
                    <a:pt x="146" y="78"/>
                    <a:pt x="140" y="71"/>
                    <a:pt x="140" y="63"/>
                  </a:cubicBezTo>
                  <a:cubicBezTo>
                    <a:pt x="140" y="56"/>
                    <a:pt x="146" y="49"/>
                    <a:pt x="154" y="49"/>
                  </a:cubicBezTo>
                  <a:moveTo>
                    <a:pt x="36" y="78"/>
                  </a:moveTo>
                  <a:cubicBezTo>
                    <a:pt x="28" y="78"/>
                    <a:pt x="22" y="71"/>
                    <a:pt x="22" y="63"/>
                  </a:cubicBezTo>
                  <a:cubicBezTo>
                    <a:pt x="22" y="56"/>
                    <a:pt x="28" y="49"/>
                    <a:pt x="36" y="49"/>
                  </a:cubicBezTo>
                  <a:cubicBezTo>
                    <a:pt x="43" y="49"/>
                    <a:pt x="50" y="56"/>
                    <a:pt x="50" y="63"/>
                  </a:cubicBezTo>
                  <a:cubicBezTo>
                    <a:pt x="50" y="71"/>
                    <a:pt x="43" y="78"/>
                    <a:pt x="36" y="78"/>
                  </a:cubicBezTo>
                  <a:moveTo>
                    <a:pt x="75" y="78"/>
                  </a:moveTo>
                  <a:cubicBezTo>
                    <a:pt x="67" y="78"/>
                    <a:pt x="61" y="71"/>
                    <a:pt x="61" y="63"/>
                  </a:cubicBezTo>
                  <a:cubicBezTo>
                    <a:pt x="61" y="56"/>
                    <a:pt x="67" y="49"/>
                    <a:pt x="75" y="49"/>
                  </a:cubicBezTo>
                  <a:cubicBezTo>
                    <a:pt x="83" y="49"/>
                    <a:pt x="89" y="56"/>
                    <a:pt x="89" y="63"/>
                  </a:cubicBezTo>
                  <a:cubicBezTo>
                    <a:pt x="89" y="71"/>
                    <a:pt x="83" y="78"/>
                    <a:pt x="75" y="78"/>
                  </a:cubicBezTo>
                  <a:moveTo>
                    <a:pt x="114" y="78"/>
                  </a:moveTo>
                  <a:cubicBezTo>
                    <a:pt x="107" y="78"/>
                    <a:pt x="100" y="71"/>
                    <a:pt x="100" y="63"/>
                  </a:cubicBezTo>
                  <a:cubicBezTo>
                    <a:pt x="100" y="56"/>
                    <a:pt x="107" y="49"/>
                    <a:pt x="114" y="49"/>
                  </a:cubicBezTo>
                  <a:cubicBezTo>
                    <a:pt x="115" y="49"/>
                    <a:pt x="115" y="49"/>
                    <a:pt x="115" y="49"/>
                  </a:cubicBezTo>
                  <a:cubicBezTo>
                    <a:pt x="123" y="50"/>
                    <a:pt x="129" y="56"/>
                    <a:pt x="129" y="63"/>
                  </a:cubicBezTo>
                  <a:cubicBezTo>
                    <a:pt x="129" y="71"/>
                    <a:pt x="123" y="77"/>
                    <a:pt x="115" y="78"/>
                  </a:cubicBezTo>
                  <a:cubicBezTo>
                    <a:pt x="115" y="78"/>
                    <a:pt x="115" y="78"/>
                    <a:pt x="114"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63" name="Oval 63"/>
            <p:cNvSpPr>
              <a:spLocks noChangeArrowheads="1"/>
            </p:cNvSpPr>
            <p:nvPr/>
          </p:nvSpPr>
          <p:spPr bwMode="auto">
            <a:xfrm>
              <a:off x="1778" y="2234"/>
              <a:ext cx="348" cy="349"/>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64" name="Rectangle 64"/>
            <p:cNvSpPr>
              <a:spLocks noChangeArrowheads="1"/>
            </p:cNvSpPr>
            <p:nvPr/>
          </p:nvSpPr>
          <p:spPr bwMode="auto">
            <a:xfrm>
              <a:off x="1982" y="2331"/>
              <a:ext cx="39"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65" name="Freeform 65"/>
            <p:cNvSpPr>
              <a:spLocks noEditPoints="1"/>
            </p:cNvSpPr>
            <p:nvPr/>
          </p:nvSpPr>
          <p:spPr bwMode="auto">
            <a:xfrm>
              <a:off x="1837" y="2354"/>
              <a:ext cx="207" cy="152"/>
            </a:xfrm>
            <a:custGeom>
              <a:avLst/>
              <a:gdLst>
                <a:gd name="T0" fmla="*/ 0 w 142"/>
                <a:gd name="T1" fmla="*/ 104 h 104"/>
                <a:gd name="T2" fmla="*/ 142 w 142"/>
                <a:gd name="T3" fmla="*/ 104 h 104"/>
                <a:gd name="T4" fmla="*/ 142 w 142"/>
                <a:gd name="T5" fmla="*/ 0 h 104"/>
                <a:gd name="T6" fmla="*/ 0 w 142"/>
                <a:gd name="T7" fmla="*/ 0 h 104"/>
                <a:gd name="T8" fmla="*/ 0 w 142"/>
                <a:gd name="T9" fmla="*/ 104 h 104"/>
                <a:gd name="T10" fmla="*/ 98 w 142"/>
                <a:gd name="T11" fmla="*/ 12 h 104"/>
                <a:gd name="T12" fmla="*/ 127 w 142"/>
                <a:gd name="T13" fmla="*/ 12 h 104"/>
                <a:gd name="T14" fmla="*/ 127 w 142"/>
                <a:gd name="T15" fmla="*/ 29 h 104"/>
                <a:gd name="T16" fmla="*/ 98 w 142"/>
                <a:gd name="T17" fmla="*/ 29 h 104"/>
                <a:gd name="T18" fmla="*/ 98 w 142"/>
                <a:gd name="T19" fmla="*/ 12 h 104"/>
                <a:gd name="T20" fmla="*/ 12 w 142"/>
                <a:gd name="T21" fmla="*/ 52 h 104"/>
                <a:gd name="T22" fmla="*/ 13 w 142"/>
                <a:gd name="T23" fmla="*/ 48 h 104"/>
                <a:gd name="T24" fmla="*/ 13 w 142"/>
                <a:gd name="T25" fmla="*/ 44 h 104"/>
                <a:gd name="T26" fmla="*/ 16 w 142"/>
                <a:gd name="T27" fmla="*/ 36 h 104"/>
                <a:gd name="T28" fmla="*/ 17 w 142"/>
                <a:gd name="T29" fmla="*/ 33 h 104"/>
                <a:gd name="T30" fmla="*/ 19 w 142"/>
                <a:gd name="T31" fmla="*/ 29 h 104"/>
                <a:gd name="T32" fmla="*/ 22 w 142"/>
                <a:gd name="T33" fmla="*/ 26 h 104"/>
                <a:gd name="T34" fmla="*/ 24 w 142"/>
                <a:gd name="T35" fmla="*/ 24 h 104"/>
                <a:gd name="T36" fmla="*/ 53 w 142"/>
                <a:gd name="T37" fmla="*/ 11 h 104"/>
                <a:gd name="T38" fmla="*/ 83 w 142"/>
                <a:gd name="T39" fmla="*/ 25 h 104"/>
                <a:gd name="T40" fmla="*/ 87 w 142"/>
                <a:gd name="T41" fmla="*/ 29 h 104"/>
                <a:gd name="T42" fmla="*/ 89 w 142"/>
                <a:gd name="T43" fmla="*/ 33 h 104"/>
                <a:gd name="T44" fmla="*/ 91 w 142"/>
                <a:gd name="T45" fmla="*/ 36 h 104"/>
                <a:gd name="T46" fmla="*/ 93 w 142"/>
                <a:gd name="T47" fmla="*/ 44 h 104"/>
                <a:gd name="T48" fmla="*/ 94 w 142"/>
                <a:gd name="T49" fmla="*/ 48 h 104"/>
                <a:gd name="T50" fmla="*/ 94 w 142"/>
                <a:gd name="T51" fmla="*/ 52 h 104"/>
                <a:gd name="T52" fmla="*/ 91 w 142"/>
                <a:gd name="T53" fmla="*/ 66 h 104"/>
                <a:gd name="T54" fmla="*/ 87 w 142"/>
                <a:gd name="T55" fmla="*/ 75 h 104"/>
                <a:gd name="T56" fmla="*/ 83 w 142"/>
                <a:gd name="T57" fmla="*/ 79 h 104"/>
                <a:gd name="T58" fmla="*/ 53 w 142"/>
                <a:gd name="T59" fmla="*/ 93 h 104"/>
                <a:gd name="T60" fmla="*/ 41 w 142"/>
                <a:gd name="T61" fmla="*/ 91 h 104"/>
                <a:gd name="T62" fmla="*/ 32 w 142"/>
                <a:gd name="T63" fmla="*/ 87 h 104"/>
                <a:gd name="T64" fmla="*/ 29 w 142"/>
                <a:gd name="T65" fmla="*/ 85 h 104"/>
                <a:gd name="T66" fmla="*/ 27 w 142"/>
                <a:gd name="T67" fmla="*/ 83 h 104"/>
                <a:gd name="T68" fmla="*/ 24 w 142"/>
                <a:gd name="T69" fmla="*/ 81 h 104"/>
                <a:gd name="T70" fmla="*/ 22 w 142"/>
                <a:gd name="T71" fmla="*/ 79 h 104"/>
                <a:gd name="T72" fmla="*/ 21 w 142"/>
                <a:gd name="T73" fmla="*/ 77 h 104"/>
                <a:gd name="T74" fmla="*/ 19 w 142"/>
                <a:gd name="T75" fmla="*/ 75 h 104"/>
                <a:gd name="T76" fmla="*/ 17 w 142"/>
                <a:gd name="T77" fmla="*/ 71 h 104"/>
                <a:gd name="T78" fmla="*/ 15 w 142"/>
                <a:gd name="T79" fmla="*/ 66 h 104"/>
                <a:gd name="T80" fmla="*/ 12 w 142"/>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104">
                  <a:moveTo>
                    <a:pt x="0" y="104"/>
                  </a:moveTo>
                  <a:cubicBezTo>
                    <a:pt x="142" y="104"/>
                    <a:pt x="142" y="104"/>
                    <a:pt x="142" y="104"/>
                  </a:cubicBezTo>
                  <a:cubicBezTo>
                    <a:pt x="142" y="0"/>
                    <a:pt x="142" y="0"/>
                    <a:pt x="142" y="0"/>
                  </a:cubicBezTo>
                  <a:cubicBezTo>
                    <a:pt x="0" y="0"/>
                    <a:pt x="0" y="0"/>
                    <a:pt x="0" y="0"/>
                  </a:cubicBezTo>
                  <a:lnTo>
                    <a:pt x="0" y="104"/>
                  </a:lnTo>
                  <a:close/>
                  <a:moveTo>
                    <a:pt x="98" y="12"/>
                  </a:moveTo>
                  <a:cubicBezTo>
                    <a:pt x="127" y="12"/>
                    <a:pt x="127" y="12"/>
                    <a:pt x="127" y="12"/>
                  </a:cubicBezTo>
                  <a:cubicBezTo>
                    <a:pt x="127" y="29"/>
                    <a:pt x="127" y="29"/>
                    <a:pt x="127" y="29"/>
                  </a:cubicBezTo>
                  <a:cubicBezTo>
                    <a:pt x="98" y="29"/>
                    <a:pt x="98" y="29"/>
                    <a:pt x="98" y="29"/>
                  </a:cubicBezTo>
                  <a:lnTo>
                    <a:pt x="98" y="12"/>
                  </a:lnTo>
                  <a:close/>
                  <a:moveTo>
                    <a:pt x="12" y="52"/>
                  </a:moveTo>
                  <a:cubicBezTo>
                    <a:pt x="12" y="51"/>
                    <a:pt x="12" y="49"/>
                    <a:pt x="13" y="48"/>
                  </a:cubicBezTo>
                  <a:cubicBezTo>
                    <a:pt x="13" y="47"/>
                    <a:pt x="13" y="45"/>
                    <a:pt x="13" y="44"/>
                  </a:cubicBezTo>
                  <a:cubicBezTo>
                    <a:pt x="14" y="41"/>
                    <a:pt x="15" y="39"/>
                    <a:pt x="16" y="36"/>
                  </a:cubicBezTo>
                  <a:cubicBezTo>
                    <a:pt x="16" y="35"/>
                    <a:pt x="17" y="34"/>
                    <a:pt x="17" y="33"/>
                  </a:cubicBezTo>
                  <a:cubicBezTo>
                    <a:pt x="18" y="31"/>
                    <a:pt x="19" y="30"/>
                    <a:pt x="19" y="29"/>
                  </a:cubicBezTo>
                  <a:cubicBezTo>
                    <a:pt x="20" y="28"/>
                    <a:pt x="21" y="27"/>
                    <a:pt x="22" y="26"/>
                  </a:cubicBezTo>
                  <a:cubicBezTo>
                    <a:pt x="22" y="25"/>
                    <a:pt x="23" y="25"/>
                    <a:pt x="24" y="24"/>
                  </a:cubicBezTo>
                  <a:cubicBezTo>
                    <a:pt x="31" y="16"/>
                    <a:pt x="42" y="11"/>
                    <a:pt x="53" y="11"/>
                  </a:cubicBezTo>
                  <a:cubicBezTo>
                    <a:pt x="65" y="11"/>
                    <a:pt x="76" y="16"/>
                    <a:pt x="83" y="25"/>
                  </a:cubicBezTo>
                  <a:cubicBezTo>
                    <a:pt x="85" y="26"/>
                    <a:pt x="86" y="28"/>
                    <a:pt x="87" y="29"/>
                  </a:cubicBezTo>
                  <a:cubicBezTo>
                    <a:pt x="88" y="30"/>
                    <a:pt x="88" y="31"/>
                    <a:pt x="89" y="33"/>
                  </a:cubicBezTo>
                  <a:cubicBezTo>
                    <a:pt x="90" y="34"/>
                    <a:pt x="90" y="35"/>
                    <a:pt x="91" y="36"/>
                  </a:cubicBezTo>
                  <a:cubicBezTo>
                    <a:pt x="92" y="39"/>
                    <a:pt x="92" y="41"/>
                    <a:pt x="93" y="44"/>
                  </a:cubicBezTo>
                  <a:cubicBezTo>
                    <a:pt x="93" y="45"/>
                    <a:pt x="93" y="47"/>
                    <a:pt x="94" y="48"/>
                  </a:cubicBezTo>
                  <a:cubicBezTo>
                    <a:pt x="94" y="49"/>
                    <a:pt x="94" y="51"/>
                    <a:pt x="94" y="52"/>
                  </a:cubicBezTo>
                  <a:cubicBezTo>
                    <a:pt x="94" y="57"/>
                    <a:pt x="93" y="62"/>
                    <a:pt x="91" y="66"/>
                  </a:cubicBezTo>
                  <a:cubicBezTo>
                    <a:pt x="90" y="69"/>
                    <a:pt x="89" y="72"/>
                    <a:pt x="87" y="75"/>
                  </a:cubicBezTo>
                  <a:cubicBezTo>
                    <a:pt x="86" y="76"/>
                    <a:pt x="85" y="78"/>
                    <a:pt x="83" y="79"/>
                  </a:cubicBezTo>
                  <a:cubicBezTo>
                    <a:pt x="76" y="88"/>
                    <a:pt x="65" y="93"/>
                    <a:pt x="53" y="93"/>
                  </a:cubicBezTo>
                  <a:cubicBezTo>
                    <a:pt x="49" y="93"/>
                    <a:pt x="45" y="92"/>
                    <a:pt x="41" y="91"/>
                  </a:cubicBezTo>
                  <a:cubicBezTo>
                    <a:pt x="38" y="90"/>
                    <a:pt x="35" y="89"/>
                    <a:pt x="32" y="87"/>
                  </a:cubicBezTo>
                  <a:cubicBezTo>
                    <a:pt x="31" y="86"/>
                    <a:pt x="30" y="85"/>
                    <a:pt x="29" y="85"/>
                  </a:cubicBezTo>
                  <a:cubicBezTo>
                    <a:pt x="28" y="84"/>
                    <a:pt x="28" y="84"/>
                    <a:pt x="27" y="83"/>
                  </a:cubicBezTo>
                  <a:cubicBezTo>
                    <a:pt x="26" y="83"/>
                    <a:pt x="25" y="82"/>
                    <a:pt x="24" y="81"/>
                  </a:cubicBezTo>
                  <a:cubicBezTo>
                    <a:pt x="24" y="80"/>
                    <a:pt x="23" y="79"/>
                    <a:pt x="22" y="79"/>
                  </a:cubicBezTo>
                  <a:cubicBezTo>
                    <a:pt x="22" y="78"/>
                    <a:pt x="21" y="77"/>
                    <a:pt x="21" y="77"/>
                  </a:cubicBezTo>
                  <a:cubicBezTo>
                    <a:pt x="20" y="76"/>
                    <a:pt x="20" y="75"/>
                    <a:pt x="19" y="75"/>
                  </a:cubicBezTo>
                  <a:cubicBezTo>
                    <a:pt x="19" y="74"/>
                    <a:pt x="18" y="73"/>
                    <a:pt x="17" y="71"/>
                  </a:cubicBezTo>
                  <a:cubicBezTo>
                    <a:pt x="16" y="70"/>
                    <a:pt x="16" y="68"/>
                    <a:pt x="15" y="66"/>
                  </a:cubicBezTo>
                  <a:cubicBezTo>
                    <a:pt x="13" y="62"/>
                    <a:pt x="12" y="57"/>
                    <a:pt x="12"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66" name="Oval 66"/>
            <p:cNvSpPr>
              <a:spLocks noChangeArrowheads="1"/>
            </p:cNvSpPr>
            <p:nvPr/>
          </p:nvSpPr>
          <p:spPr bwMode="auto">
            <a:xfrm>
              <a:off x="1872" y="2388"/>
              <a:ext cx="85"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67" name="Oval 67"/>
            <p:cNvSpPr>
              <a:spLocks noChangeArrowheads="1"/>
            </p:cNvSpPr>
            <p:nvPr/>
          </p:nvSpPr>
          <p:spPr bwMode="auto">
            <a:xfrm>
              <a:off x="1355" y="731"/>
              <a:ext cx="499" cy="50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68" name="Freeform 68"/>
            <p:cNvSpPr>
              <a:spLocks/>
            </p:cNvSpPr>
            <p:nvPr/>
          </p:nvSpPr>
          <p:spPr bwMode="auto">
            <a:xfrm>
              <a:off x="1530" y="1047"/>
              <a:ext cx="74" cy="33"/>
            </a:xfrm>
            <a:custGeom>
              <a:avLst/>
              <a:gdLst>
                <a:gd name="T0" fmla="*/ 72 w 74"/>
                <a:gd name="T1" fmla="*/ 33 h 33"/>
                <a:gd name="T2" fmla="*/ 74 w 74"/>
                <a:gd name="T3" fmla="*/ 0 h 33"/>
                <a:gd name="T4" fmla="*/ 0 w 74"/>
                <a:gd name="T5" fmla="*/ 0 h 33"/>
                <a:gd name="T6" fmla="*/ 3 w 74"/>
                <a:gd name="T7" fmla="*/ 33 h 33"/>
                <a:gd name="T8" fmla="*/ 72 w 74"/>
                <a:gd name="T9" fmla="*/ 33 h 33"/>
              </a:gdLst>
              <a:ahLst/>
              <a:cxnLst>
                <a:cxn ang="0">
                  <a:pos x="T0" y="T1"/>
                </a:cxn>
                <a:cxn ang="0">
                  <a:pos x="T2" y="T3"/>
                </a:cxn>
                <a:cxn ang="0">
                  <a:pos x="T4" y="T5"/>
                </a:cxn>
                <a:cxn ang="0">
                  <a:pos x="T6" y="T7"/>
                </a:cxn>
                <a:cxn ang="0">
                  <a:pos x="T8" y="T9"/>
                </a:cxn>
              </a:cxnLst>
              <a:rect l="0" t="0" r="r" b="b"/>
              <a:pathLst>
                <a:path w="74" h="33">
                  <a:moveTo>
                    <a:pt x="72" y="33"/>
                  </a:moveTo>
                  <a:lnTo>
                    <a:pt x="74" y="0"/>
                  </a:lnTo>
                  <a:lnTo>
                    <a:pt x="0" y="0"/>
                  </a:lnTo>
                  <a:lnTo>
                    <a:pt x="3" y="33"/>
                  </a:lnTo>
                  <a:lnTo>
                    <a:pt x="7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69" name="Freeform 69"/>
            <p:cNvSpPr>
              <a:spLocks/>
            </p:cNvSpPr>
            <p:nvPr/>
          </p:nvSpPr>
          <p:spPr bwMode="auto">
            <a:xfrm>
              <a:off x="1616" y="981"/>
              <a:ext cx="82" cy="56"/>
            </a:xfrm>
            <a:custGeom>
              <a:avLst/>
              <a:gdLst>
                <a:gd name="T0" fmla="*/ 0 w 82"/>
                <a:gd name="T1" fmla="*/ 56 h 56"/>
                <a:gd name="T2" fmla="*/ 67 w 82"/>
                <a:gd name="T3" fmla="*/ 56 h 56"/>
                <a:gd name="T4" fmla="*/ 82 w 82"/>
                <a:gd name="T5" fmla="*/ 0 h 56"/>
                <a:gd name="T6" fmla="*/ 5 w 82"/>
                <a:gd name="T7" fmla="*/ 0 h 56"/>
                <a:gd name="T8" fmla="*/ 0 w 82"/>
                <a:gd name="T9" fmla="*/ 56 h 56"/>
              </a:gdLst>
              <a:ahLst/>
              <a:cxnLst>
                <a:cxn ang="0">
                  <a:pos x="T0" y="T1"/>
                </a:cxn>
                <a:cxn ang="0">
                  <a:pos x="T2" y="T3"/>
                </a:cxn>
                <a:cxn ang="0">
                  <a:pos x="T4" y="T5"/>
                </a:cxn>
                <a:cxn ang="0">
                  <a:pos x="T6" y="T7"/>
                </a:cxn>
                <a:cxn ang="0">
                  <a:pos x="T8" y="T9"/>
                </a:cxn>
              </a:cxnLst>
              <a:rect l="0" t="0" r="r" b="b"/>
              <a:pathLst>
                <a:path w="82" h="56">
                  <a:moveTo>
                    <a:pt x="0" y="56"/>
                  </a:moveTo>
                  <a:lnTo>
                    <a:pt x="67" y="56"/>
                  </a:lnTo>
                  <a:lnTo>
                    <a:pt x="82" y="0"/>
                  </a:lnTo>
                  <a:lnTo>
                    <a:pt x="5"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70" name="Freeform 70"/>
            <p:cNvSpPr>
              <a:spLocks/>
            </p:cNvSpPr>
            <p:nvPr/>
          </p:nvSpPr>
          <p:spPr bwMode="auto">
            <a:xfrm>
              <a:off x="1452" y="1047"/>
              <a:ext cx="69" cy="33"/>
            </a:xfrm>
            <a:custGeom>
              <a:avLst/>
              <a:gdLst>
                <a:gd name="T0" fmla="*/ 0 w 69"/>
                <a:gd name="T1" fmla="*/ 0 h 33"/>
                <a:gd name="T2" fmla="*/ 9 w 69"/>
                <a:gd name="T3" fmla="*/ 33 h 33"/>
                <a:gd name="T4" fmla="*/ 69 w 69"/>
                <a:gd name="T5" fmla="*/ 33 h 33"/>
                <a:gd name="T6" fmla="*/ 68 w 69"/>
                <a:gd name="T7" fmla="*/ 0 h 33"/>
                <a:gd name="T8" fmla="*/ 0 w 69"/>
                <a:gd name="T9" fmla="*/ 0 h 33"/>
              </a:gdLst>
              <a:ahLst/>
              <a:cxnLst>
                <a:cxn ang="0">
                  <a:pos x="T0" y="T1"/>
                </a:cxn>
                <a:cxn ang="0">
                  <a:pos x="T2" y="T3"/>
                </a:cxn>
                <a:cxn ang="0">
                  <a:pos x="T4" y="T5"/>
                </a:cxn>
                <a:cxn ang="0">
                  <a:pos x="T6" y="T7"/>
                </a:cxn>
                <a:cxn ang="0">
                  <a:pos x="T8" y="T9"/>
                </a:cxn>
              </a:cxnLst>
              <a:rect l="0" t="0" r="r" b="b"/>
              <a:pathLst>
                <a:path w="69" h="33">
                  <a:moveTo>
                    <a:pt x="0" y="0"/>
                  </a:moveTo>
                  <a:lnTo>
                    <a:pt x="9" y="33"/>
                  </a:lnTo>
                  <a:lnTo>
                    <a:pt x="69" y="33"/>
                  </a:lnTo>
                  <a:lnTo>
                    <a:pt x="6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71" name="Freeform 71"/>
            <p:cNvSpPr>
              <a:spLocks/>
            </p:cNvSpPr>
            <p:nvPr/>
          </p:nvSpPr>
          <p:spPr bwMode="auto">
            <a:xfrm>
              <a:off x="1612" y="1047"/>
              <a:ext cx="68" cy="33"/>
            </a:xfrm>
            <a:custGeom>
              <a:avLst/>
              <a:gdLst>
                <a:gd name="T0" fmla="*/ 68 w 68"/>
                <a:gd name="T1" fmla="*/ 0 h 33"/>
                <a:gd name="T2" fmla="*/ 3 w 68"/>
                <a:gd name="T3" fmla="*/ 0 h 33"/>
                <a:gd name="T4" fmla="*/ 0 w 68"/>
                <a:gd name="T5" fmla="*/ 33 h 33"/>
                <a:gd name="T6" fmla="*/ 60 w 68"/>
                <a:gd name="T7" fmla="*/ 33 h 33"/>
                <a:gd name="T8" fmla="*/ 68 w 68"/>
                <a:gd name="T9" fmla="*/ 0 h 33"/>
              </a:gdLst>
              <a:ahLst/>
              <a:cxnLst>
                <a:cxn ang="0">
                  <a:pos x="T0" y="T1"/>
                </a:cxn>
                <a:cxn ang="0">
                  <a:pos x="T2" y="T3"/>
                </a:cxn>
                <a:cxn ang="0">
                  <a:pos x="T4" y="T5"/>
                </a:cxn>
                <a:cxn ang="0">
                  <a:pos x="T6" y="T7"/>
                </a:cxn>
                <a:cxn ang="0">
                  <a:pos x="T8" y="T9"/>
                </a:cxn>
              </a:cxnLst>
              <a:rect l="0" t="0" r="r" b="b"/>
              <a:pathLst>
                <a:path w="68" h="33">
                  <a:moveTo>
                    <a:pt x="68" y="0"/>
                  </a:moveTo>
                  <a:lnTo>
                    <a:pt x="3" y="0"/>
                  </a:lnTo>
                  <a:lnTo>
                    <a:pt x="0" y="33"/>
                  </a:lnTo>
                  <a:lnTo>
                    <a:pt x="60" y="33"/>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72" name="Freeform 72"/>
            <p:cNvSpPr>
              <a:spLocks/>
            </p:cNvSpPr>
            <p:nvPr/>
          </p:nvSpPr>
          <p:spPr bwMode="auto">
            <a:xfrm>
              <a:off x="1621" y="882"/>
              <a:ext cx="168" cy="89"/>
            </a:xfrm>
            <a:custGeom>
              <a:avLst/>
              <a:gdLst>
                <a:gd name="T0" fmla="*/ 78 w 115"/>
                <a:gd name="T1" fmla="*/ 0 h 61"/>
                <a:gd name="T2" fmla="*/ 72 w 115"/>
                <a:gd name="T3" fmla="*/ 2 h 61"/>
                <a:gd name="T4" fmla="*/ 70 w 115"/>
                <a:gd name="T5" fmla="*/ 4 h 61"/>
                <a:gd name="T6" fmla="*/ 40 w 115"/>
                <a:gd name="T7" fmla="*/ 34 h 61"/>
                <a:gd name="T8" fmla="*/ 38 w 115"/>
                <a:gd name="T9" fmla="*/ 37 h 61"/>
                <a:gd name="T10" fmla="*/ 2 w 115"/>
                <a:gd name="T11" fmla="*/ 37 h 61"/>
                <a:gd name="T12" fmla="*/ 0 w 115"/>
                <a:gd name="T13" fmla="*/ 61 h 61"/>
                <a:gd name="T14" fmla="*/ 55 w 115"/>
                <a:gd name="T15" fmla="*/ 61 h 61"/>
                <a:gd name="T16" fmla="*/ 59 w 115"/>
                <a:gd name="T17" fmla="*/ 46 h 61"/>
                <a:gd name="T18" fmla="*/ 82 w 115"/>
                <a:gd name="T19" fmla="*/ 23 h 61"/>
                <a:gd name="T20" fmla="*/ 101 w 115"/>
                <a:gd name="T21" fmla="*/ 23 h 61"/>
                <a:gd name="T22" fmla="*/ 101 w 115"/>
                <a:gd name="T23" fmla="*/ 0 h 61"/>
                <a:gd name="T24" fmla="*/ 78 w 115"/>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61">
                  <a:moveTo>
                    <a:pt x="78" y="0"/>
                  </a:moveTo>
                  <a:cubicBezTo>
                    <a:pt x="76" y="0"/>
                    <a:pt x="74" y="1"/>
                    <a:pt x="72" y="2"/>
                  </a:cubicBezTo>
                  <a:cubicBezTo>
                    <a:pt x="71" y="3"/>
                    <a:pt x="70" y="4"/>
                    <a:pt x="70" y="4"/>
                  </a:cubicBezTo>
                  <a:cubicBezTo>
                    <a:pt x="60" y="14"/>
                    <a:pt x="50" y="24"/>
                    <a:pt x="40" y="34"/>
                  </a:cubicBezTo>
                  <a:cubicBezTo>
                    <a:pt x="39" y="35"/>
                    <a:pt x="39" y="36"/>
                    <a:pt x="38" y="37"/>
                  </a:cubicBezTo>
                  <a:cubicBezTo>
                    <a:pt x="2" y="37"/>
                    <a:pt x="2" y="37"/>
                    <a:pt x="2" y="37"/>
                  </a:cubicBezTo>
                  <a:cubicBezTo>
                    <a:pt x="0" y="61"/>
                    <a:pt x="0" y="61"/>
                    <a:pt x="0" y="61"/>
                  </a:cubicBezTo>
                  <a:cubicBezTo>
                    <a:pt x="55" y="61"/>
                    <a:pt x="55" y="61"/>
                    <a:pt x="55" y="61"/>
                  </a:cubicBezTo>
                  <a:cubicBezTo>
                    <a:pt x="59" y="46"/>
                    <a:pt x="59" y="46"/>
                    <a:pt x="59" y="46"/>
                  </a:cubicBezTo>
                  <a:cubicBezTo>
                    <a:pt x="67" y="38"/>
                    <a:pt x="74" y="30"/>
                    <a:pt x="82" y="23"/>
                  </a:cubicBezTo>
                  <a:cubicBezTo>
                    <a:pt x="101" y="23"/>
                    <a:pt x="101" y="23"/>
                    <a:pt x="101" y="23"/>
                  </a:cubicBezTo>
                  <a:cubicBezTo>
                    <a:pt x="115" y="23"/>
                    <a:pt x="115" y="0"/>
                    <a:pt x="101" y="0"/>
                  </a:cubicBez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73" name="Freeform 73"/>
            <p:cNvSpPr>
              <a:spLocks/>
            </p:cNvSpPr>
            <p:nvPr/>
          </p:nvSpPr>
          <p:spPr bwMode="auto">
            <a:xfrm>
              <a:off x="1521" y="936"/>
              <a:ext cx="92" cy="35"/>
            </a:xfrm>
            <a:custGeom>
              <a:avLst/>
              <a:gdLst>
                <a:gd name="T0" fmla="*/ 3 w 92"/>
                <a:gd name="T1" fmla="*/ 35 h 35"/>
                <a:gd name="T2" fmla="*/ 89 w 92"/>
                <a:gd name="T3" fmla="*/ 35 h 35"/>
                <a:gd name="T4" fmla="*/ 92 w 92"/>
                <a:gd name="T5" fmla="*/ 0 h 35"/>
                <a:gd name="T6" fmla="*/ 0 w 92"/>
                <a:gd name="T7" fmla="*/ 0 h 35"/>
                <a:gd name="T8" fmla="*/ 3 w 92"/>
                <a:gd name="T9" fmla="*/ 35 h 35"/>
              </a:gdLst>
              <a:ahLst/>
              <a:cxnLst>
                <a:cxn ang="0">
                  <a:pos x="T0" y="T1"/>
                </a:cxn>
                <a:cxn ang="0">
                  <a:pos x="T2" y="T3"/>
                </a:cxn>
                <a:cxn ang="0">
                  <a:pos x="T4" y="T5"/>
                </a:cxn>
                <a:cxn ang="0">
                  <a:pos x="T6" y="T7"/>
                </a:cxn>
                <a:cxn ang="0">
                  <a:pos x="T8" y="T9"/>
                </a:cxn>
              </a:cxnLst>
              <a:rect l="0" t="0" r="r" b="b"/>
              <a:pathLst>
                <a:path w="92" h="35">
                  <a:moveTo>
                    <a:pt x="3" y="35"/>
                  </a:moveTo>
                  <a:lnTo>
                    <a:pt x="89" y="35"/>
                  </a:lnTo>
                  <a:lnTo>
                    <a:pt x="92" y="0"/>
                  </a:lnTo>
                  <a:lnTo>
                    <a:pt x="0" y="0"/>
                  </a:ln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74" name="Freeform 74"/>
            <p:cNvSpPr>
              <a:spLocks/>
            </p:cNvSpPr>
            <p:nvPr/>
          </p:nvSpPr>
          <p:spPr bwMode="auto">
            <a:xfrm>
              <a:off x="1436" y="981"/>
              <a:ext cx="82" cy="56"/>
            </a:xfrm>
            <a:custGeom>
              <a:avLst/>
              <a:gdLst>
                <a:gd name="T0" fmla="*/ 82 w 82"/>
                <a:gd name="T1" fmla="*/ 56 h 56"/>
                <a:gd name="T2" fmla="*/ 78 w 82"/>
                <a:gd name="T3" fmla="*/ 0 h 56"/>
                <a:gd name="T4" fmla="*/ 0 w 82"/>
                <a:gd name="T5" fmla="*/ 0 h 56"/>
                <a:gd name="T6" fmla="*/ 15 w 82"/>
                <a:gd name="T7" fmla="*/ 56 h 56"/>
                <a:gd name="T8" fmla="*/ 82 w 82"/>
                <a:gd name="T9" fmla="*/ 56 h 56"/>
              </a:gdLst>
              <a:ahLst/>
              <a:cxnLst>
                <a:cxn ang="0">
                  <a:pos x="T0" y="T1"/>
                </a:cxn>
                <a:cxn ang="0">
                  <a:pos x="T2" y="T3"/>
                </a:cxn>
                <a:cxn ang="0">
                  <a:pos x="T4" y="T5"/>
                </a:cxn>
                <a:cxn ang="0">
                  <a:pos x="T6" y="T7"/>
                </a:cxn>
                <a:cxn ang="0">
                  <a:pos x="T8" y="T9"/>
                </a:cxn>
              </a:cxnLst>
              <a:rect l="0" t="0" r="r" b="b"/>
              <a:pathLst>
                <a:path w="82" h="56">
                  <a:moveTo>
                    <a:pt x="82" y="56"/>
                  </a:moveTo>
                  <a:lnTo>
                    <a:pt x="78" y="0"/>
                  </a:lnTo>
                  <a:lnTo>
                    <a:pt x="0" y="0"/>
                  </a:lnTo>
                  <a:lnTo>
                    <a:pt x="15" y="56"/>
                  </a:lnTo>
                  <a:lnTo>
                    <a:pt x="8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75" name="Freeform 75"/>
            <p:cNvSpPr>
              <a:spLocks/>
            </p:cNvSpPr>
            <p:nvPr/>
          </p:nvSpPr>
          <p:spPr bwMode="auto">
            <a:xfrm>
              <a:off x="1425" y="936"/>
              <a:ext cx="87" cy="35"/>
            </a:xfrm>
            <a:custGeom>
              <a:avLst/>
              <a:gdLst>
                <a:gd name="T0" fmla="*/ 0 w 87"/>
                <a:gd name="T1" fmla="*/ 0 h 35"/>
                <a:gd name="T2" fmla="*/ 8 w 87"/>
                <a:gd name="T3" fmla="*/ 35 h 35"/>
                <a:gd name="T4" fmla="*/ 87 w 87"/>
                <a:gd name="T5" fmla="*/ 35 h 35"/>
                <a:gd name="T6" fmla="*/ 84 w 87"/>
                <a:gd name="T7" fmla="*/ 0 h 35"/>
                <a:gd name="T8" fmla="*/ 0 w 87"/>
                <a:gd name="T9" fmla="*/ 0 h 35"/>
              </a:gdLst>
              <a:ahLst/>
              <a:cxnLst>
                <a:cxn ang="0">
                  <a:pos x="T0" y="T1"/>
                </a:cxn>
                <a:cxn ang="0">
                  <a:pos x="T2" y="T3"/>
                </a:cxn>
                <a:cxn ang="0">
                  <a:pos x="T4" y="T5"/>
                </a:cxn>
                <a:cxn ang="0">
                  <a:pos x="T6" y="T7"/>
                </a:cxn>
                <a:cxn ang="0">
                  <a:pos x="T8" y="T9"/>
                </a:cxn>
              </a:cxnLst>
              <a:rect l="0" t="0" r="r" b="b"/>
              <a:pathLst>
                <a:path w="87" h="35">
                  <a:moveTo>
                    <a:pt x="0" y="0"/>
                  </a:moveTo>
                  <a:lnTo>
                    <a:pt x="8" y="35"/>
                  </a:lnTo>
                  <a:lnTo>
                    <a:pt x="87" y="35"/>
                  </a:lnTo>
                  <a:lnTo>
                    <a:pt x="8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76" name="Freeform 76"/>
            <p:cNvSpPr>
              <a:spLocks/>
            </p:cNvSpPr>
            <p:nvPr/>
          </p:nvSpPr>
          <p:spPr bwMode="auto">
            <a:xfrm>
              <a:off x="1524" y="981"/>
              <a:ext cx="86" cy="56"/>
            </a:xfrm>
            <a:custGeom>
              <a:avLst/>
              <a:gdLst>
                <a:gd name="T0" fmla="*/ 86 w 86"/>
                <a:gd name="T1" fmla="*/ 0 h 56"/>
                <a:gd name="T2" fmla="*/ 0 w 86"/>
                <a:gd name="T3" fmla="*/ 0 h 56"/>
                <a:gd name="T4" fmla="*/ 4 w 86"/>
                <a:gd name="T5" fmla="*/ 56 h 56"/>
                <a:gd name="T6" fmla="*/ 80 w 86"/>
                <a:gd name="T7" fmla="*/ 56 h 56"/>
                <a:gd name="T8" fmla="*/ 86 w 86"/>
                <a:gd name="T9" fmla="*/ 0 h 56"/>
              </a:gdLst>
              <a:ahLst/>
              <a:cxnLst>
                <a:cxn ang="0">
                  <a:pos x="T0" y="T1"/>
                </a:cxn>
                <a:cxn ang="0">
                  <a:pos x="T2" y="T3"/>
                </a:cxn>
                <a:cxn ang="0">
                  <a:pos x="T4" y="T5"/>
                </a:cxn>
                <a:cxn ang="0">
                  <a:pos x="T6" y="T7"/>
                </a:cxn>
                <a:cxn ang="0">
                  <a:pos x="T8" y="T9"/>
                </a:cxn>
              </a:cxnLst>
              <a:rect l="0" t="0" r="r" b="b"/>
              <a:pathLst>
                <a:path w="86" h="56">
                  <a:moveTo>
                    <a:pt x="86" y="0"/>
                  </a:moveTo>
                  <a:lnTo>
                    <a:pt x="0" y="0"/>
                  </a:lnTo>
                  <a:lnTo>
                    <a:pt x="4" y="56"/>
                  </a:lnTo>
                  <a:lnTo>
                    <a:pt x="80" y="56"/>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77" name="Oval 77"/>
            <p:cNvSpPr>
              <a:spLocks noChangeArrowheads="1"/>
            </p:cNvSpPr>
            <p:nvPr/>
          </p:nvSpPr>
          <p:spPr bwMode="auto">
            <a:xfrm>
              <a:off x="1466" y="1089"/>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78" name="Oval 78"/>
            <p:cNvSpPr>
              <a:spLocks noChangeArrowheads="1"/>
            </p:cNvSpPr>
            <p:nvPr/>
          </p:nvSpPr>
          <p:spPr bwMode="auto">
            <a:xfrm>
              <a:off x="1613" y="1089"/>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79" name="Oval 79"/>
            <p:cNvSpPr>
              <a:spLocks noChangeArrowheads="1"/>
            </p:cNvSpPr>
            <p:nvPr/>
          </p:nvSpPr>
          <p:spPr bwMode="auto">
            <a:xfrm>
              <a:off x="2829" y="2667"/>
              <a:ext cx="516" cy="515"/>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80" name="Freeform 80"/>
            <p:cNvSpPr>
              <a:spLocks noEditPoints="1"/>
            </p:cNvSpPr>
            <p:nvPr/>
          </p:nvSpPr>
          <p:spPr bwMode="auto">
            <a:xfrm>
              <a:off x="2948" y="2767"/>
              <a:ext cx="277" cy="316"/>
            </a:xfrm>
            <a:custGeom>
              <a:avLst/>
              <a:gdLst>
                <a:gd name="T0" fmla="*/ 8 w 190"/>
                <a:gd name="T1" fmla="*/ 182 h 216"/>
                <a:gd name="T2" fmla="*/ 1 w 190"/>
                <a:gd name="T3" fmla="*/ 209 h 216"/>
                <a:gd name="T4" fmla="*/ 12 w 190"/>
                <a:gd name="T5" fmla="*/ 209 h 216"/>
                <a:gd name="T6" fmla="*/ 17 w 190"/>
                <a:gd name="T7" fmla="*/ 190 h 216"/>
                <a:gd name="T8" fmla="*/ 26 w 190"/>
                <a:gd name="T9" fmla="*/ 188 h 216"/>
                <a:gd name="T10" fmla="*/ 26 w 190"/>
                <a:gd name="T11" fmla="*/ 211 h 216"/>
                <a:gd name="T12" fmla="*/ 190 w 190"/>
                <a:gd name="T13" fmla="*/ 211 h 216"/>
                <a:gd name="T14" fmla="*/ 190 w 190"/>
                <a:gd name="T15" fmla="*/ 0 h 216"/>
                <a:gd name="T16" fmla="*/ 26 w 190"/>
                <a:gd name="T17" fmla="*/ 0 h 216"/>
                <a:gd name="T18" fmla="*/ 26 w 190"/>
                <a:gd name="T19" fmla="*/ 0 h 216"/>
                <a:gd name="T20" fmla="*/ 8 w 190"/>
                <a:gd name="T21" fmla="*/ 6 h 216"/>
                <a:gd name="T22" fmla="*/ 1 w 190"/>
                <a:gd name="T23" fmla="*/ 33 h 216"/>
                <a:gd name="T24" fmla="*/ 12 w 190"/>
                <a:gd name="T25" fmla="*/ 33 h 216"/>
                <a:gd name="T26" fmla="*/ 17 w 190"/>
                <a:gd name="T27" fmla="*/ 14 h 216"/>
                <a:gd name="T28" fmla="*/ 26 w 190"/>
                <a:gd name="T29" fmla="*/ 12 h 216"/>
                <a:gd name="T30" fmla="*/ 26 w 190"/>
                <a:gd name="T31" fmla="*/ 44 h 216"/>
                <a:gd name="T32" fmla="*/ 8 w 190"/>
                <a:gd name="T33" fmla="*/ 50 h 216"/>
                <a:gd name="T34" fmla="*/ 1 w 190"/>
                <a:gd name="T35" fmla="*/ 77 h 216"/>
                <a:gd name="T36" fmla="*/ 12 w 190"/>
                <a:gd name="T37" fmla="*/ 77 h 216"/>
                <a:gd name="T38" fmla="*/ 17 w 190"/>
                <a:gd name="T39" fmla="*/ 58 h 216"/>
                <a:gd name="T40" fmla="*/ 26 w 190"/>
                <a:gd name="T41" fmla="*/ 56 h 216"/>
                <a:gd name="T42" fmla="*/ 26 w 190"/>
                <a:gd name="T43" fmla="*/ 88 h 216"/>
                <a:gd name="T44" fmla="*/ 8 w 190"/>
                <a:gd name="T45" fmla="*/ 94 h 216"/>
                <a:gd name="T46" fmla="*/ 1 w 190"/>
                <a:gd name="T47" fmla="*/ 121 h 216"/>
                <a:gd name="T48" fmla="*/ 12 w 190"/>
                <a:gd name="T49" fmla="*/ 121 h 216"/>
                <a:gd name="T50" fmla="*/ 17 w 190"/>
                <a:gd name="T51" fmla="*/ 102 h 216"/>
                <a:gd name="T52" fmla="*/ 26 w 190"/>
                <a:gd name="T53" fmla="*/ 100 h 216"/>
                <a:gd name="T54" fmla="*/ 26 w 190"/>
                <a:gd name="T55" fmla="*/ 132 h 216"/>
                <a:gd name="T56" fmla="*/ 8 w 190"/>
                <a:gd name="T57" fmla="*/ 138 h 216"/>
                <a:gd name="T58" fmla="*/ 1 w 190"/>
                <a:gd name="T59" fmla="*/ 165 h 216"/>
                <a:gd name="T60" fmla="*/ 12 w 190"/>
                <a:gd name="T61" fmla="*/ 165 h 216"/>
                <a:gd name="T62" fmla="*/ 17 w 190"/>
                <a:gd name="T63" fmla="*/ 146 h 216"/>
                <a:gd name="T64" fmla="*/ 26 w 190"/>
                <a:gd name="T65" fmla="*/ 144 h 216"/>
                <a:gd name="T66" fmla="*/ 26 w 190"/>
                <a:gd name="T67" fmla="*/ 176 h 216"/>
                <a:gd name="T68" fmla="*/ 8 w 190"/>
                <a:gd name="T69" fmla="*/ 182 h 216"/>
                <a:gd name="T70" fmla="*/ 64 w 190"/>
                <a:gd name="T71" fmla="*/ 22 h 216"/>
                <a:gd name="T72" fmla="*/ 153 w 190"/>
                <a:gd name="T73" fmla="*/ 22 h 216"/>
                <a:gd name="T74" fmla="*/ 153 w 190"/>
                <a:gd name="T75" fmla="*/ 69 h 216"/>
                <a:gd name="T76" fmla="*/ 64 w 190"/>
                <a:gd name="T77" fmla="*/ 69 h 216"/>
                <a:gd name="T78" fmla="*/ 64 w 190"/>
                <a:gd name="T79" fmla="*/ 2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16">
                  <a:moveTo>
                    <a:pt x="8" y="182"/>
                  </a:moveTo>
                  <a:cubicBezTo>
                    <a:pt x="1" y="189"/>
                    <a:pt x="0" y="199"/>
                    <a:pt x="1" y="209"/>
                  </a:cubicBezTo>
                  <a:cubicBezTo>
                    <a:pt x="1" y="216"/>
                    <a:pt x="13" y="216"/>
                    <a:pt x="12" y="209"/>
                  </a:cubicBezTo>
                  <a:cubicBezTo>
                    <a:pt x="12" y="203"/>
                    <a:pt x="11" y="194"/>
                    <a:pt x="17" y="190"/>
                  </a:cubicBezTo>
                  <a:cubicBezTo>
                    <a:pt x="19" y="188"/>
                    <a:pt x="23" y="188"/>
                    <a:pt x="26" y="188"/>
                  </a:cubicBezTo>
                  <a:cubicBezTo>
                    <a:pt x="26" y="211"/>
                    <a:pt x="26" y="211"/>
                    <a:pt x="26" y="211"/>
                  </a:cubicBezTo>
                  <a:cubicBezTo>
                    <a:pt x="190" y="211"/>
                    <a:pt x="190" y="211"/>
                    <a:pt x="190" y="211"/>
                  </a:cubicBezTo>
                  <a:cubicBezTo>
                    <a:pt x="190" y="0"/>
                    <a:pt x="190" y="0"/>
                    <a:pt x="190" y="0"/>
                  </a:cubicBezTo>
                  <a:cubicBezTo>
                    <a:pt x="26" y="0"/>
                    <a:pt x="26" y="0"/>
                    <a:pt x="26" y="0"/>
                  </a:cubicBezTo>
                  <a:cubicBezTo>
                    <a:pt x="26" y="0"/>
                    <a:pt x="26" y="0"/>
                    <a:pt x="26" y="0"/>
                  </a:cubicBezTo>
                  <a:cubicBezTo>
                    <a:pt x="20" y="0"/>
                    <a:pt x="13" y="1"/>
                    <a:pt x="8" y="6"/>
                  </a:cubicBezTo>
                  <a:cubicBezTo>
                    <a:pt x="1" y="13"/>
                    <a:pt x="0" y="23"/>
                    <a:pt x="1" y="33"/>
                  </a:cubicBezTo>
                  <a:cubicBezTo>
                    <a:pt x="1" y="40"/>
                    <a:pt x="13" y="40"/>
                    <a:pt x="12" y="33"/>
                  </a:cubicBezTo>
                  <a:cubicBezTo>
                    <a:pt x="12" y="27"/>
                    <a:pt x="11" y="18"/>
                    <a:pt x="17" y="14"/>
                  </a:cubicBezTo>
                  <a:cubicBezTo>
                    <a:pt x="19" y="12"/>
                    <a:pt x="23" y="12"/>
                    <a:pt x="26" y="12"/>
                  </a:cubicBezTo>
                  <a:cubicBezTo>
                    <a:pt x="26" y="44"/>
                    <a:pt x="26" y="44"/>
                    <a:pt x="26" y="44"/>
                  </a:cubicBezTo>
                  <a:cubicBezTo>
                    <a:pt x="20" y="44"/>
                    <a:pt x="13" y="45"/>
                    <a:pt x="8" y="50"/>
                  </a:cubicBezTo>
                  <a:cubicBezTo>
                    <a:pt x="1" y="57"/>
                    <a:pt x="0" y="67"/>
                    <a:pt x="1" y="77"/>
                  </a:cubicBezTo>
                  <a:cubicBezTo>
                    <a:pt x="1" y="84"/>
                    <a:pt x="13" y="84"/>
                    <a:pt x="12" y="77"/>
                  </a:cubicBezTo>
                  <a:cubicBezTo>
                    <a:pt x="12" y="71"/>
                    <a:pt x="11" y="62"/>
                    <a:pt x="17" y="58"/>
                  </a:cubicBezTo>
                  <a:cubicBezTo>
                    <a:pt x="19" y="56"/>
                    <a:pt x="23" y="56"/>
                    <a:pt x="26" y="56"/>
                  </a:cubicBezTo>
                  <a:cubicBezTo>
                    <a:pt x="26" y="88"/>
                    <a:pt x="26" y="88"/>
                    <a:pt x="26" y="88"/>
                  </a:cubicBezTo>
                  <a:cubicBezTo>
                    <a:pt x="20" y="88"/>
                    <a:pt x="13" y="89"/>
                    <a:pt x="8" y="94"/>
                  </a:cubicBezTo>
                  <a:cubicBezTo>
                    <a:pt x="1" y="101"/>
                    <a:pt x="0" y="111"/>
                    <a:pt x="1" y="121"/>
                  </a:cubicBezTo>
                  <a:cubicBezTo>
                    <a:pt x="1" y="128"/>
                    <a:pt x="13" y="128"/>
                    <a:pt x="12" y="121"/>
                  </a:cubicBezTo>
                  <a:cubicBezTo>
                    <a:pt x="12" y="115"/>
                    <a:pt x="11" y="106"/>
                    <a:pt x="17" y="102"/>
                  </a:cubicBezTo>
                  <a:cubicBezTo>
                    <a:pt x="19" y="100"/>
                    <a:pt x="23" y="100"/>
                    <a:pt x="26" y="100"/>
                  </a:cubicBezTo>
                  <a:cubicBezTo>
                    <a:pt x="26" y="132"/>
                    <a:pt x="26" y="132"/>
                    <a:pt x="26" y="132"/>
                  </a:cubicBezTo>
                  <a:cubicBezTo>
                    <a:pt x="20" y="132"/>
                    <a:pt x="13" y="133"/>
                    <a:pt x="8" y="138"/>
                  </a:cubicBezTo>
                  <a:cubicBezTo>
                    <a:pt x="1" y="145"/>
                    <a:pt x="0" y="155"/>
                    <a:pt x="1" y="165"/>
                  </a:cubicBezTo>
                  <a:cubicBezTo>
                    <a:pt x="1" y="172"/>
                    <a:pt x="13" y="172"/>
                    <a:pt x="12" y="165"/>
                  </a:cubicBezTo>
                  <a:cubicBezTo>
                    <a:pt x="12" y="159"/>
                    <a:pt x="11" y="150"/>
                    <a:pt x="17" y="146"/>
                  </a:cubicBezTo>
                  <a:cubicBezTo>
                    <a:pt x="19" y="144"/>
                    <a:pt x="23" y="144"/>
                    <a:pt x="26" y="144"/>
                  </a:cubicBezTo>
                  <a:cubicBezTo>
                    <a:pt x="26" y="176"/>
                    <a:pt x="26" y="176"/>
                    <a:pt x="26" y="176"/>
                  </a:cubicBezTo>
                  <a:cubicBezTo>
                    <a:pt x="20" y="176"/>
                    <a:pt x="13" y="178"/>
                    <a:pt x="8" y="182"/>
                  </a:cubicBezTo>
                  <a:moveTo>
                    <a:pt x="64" y="22"/>
                  </a:moveTo>
                  <a:cubicBezTo>
                    <a:pt x="153" y="22"/>
                    <a:pt x="153" y="22"/>
                    <a:pt x="153" y="22"/>
                  </a:cubicBezTo>
                  <a:cubicBezTo>
                    <a:pt x="153" y="69"/>
                    <a:pt x="153" y="69"/>
                    <a:pt x="153" y="69"/>
                  </a:cubicBezTo>
                  <a:cubicBezTo>
                    <a:pt x="64" y="69"/>
                    <a:pt x="64" y="69"/>
                    <a:pt x="64" y="69"/>
                  </a:cubicBezTo>
                  <a:lnTo>
                    <a:pt x="6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81" name="Oval 81"/>
            <p:cNvSpPr>
              <a:spLocks noChangeArrowheads="1"/>
            </p:cNvSpPr>
            <p:nvPr/>
          </p:nvSpPr>
          <p:spPr bwMode="auto">
            <a:xfrm>
              <a:off x="2335" y="1523"/>
              <a:ext cx="420" cy="418"/>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82" name="Freeform 82"/>
            <p:cNvSpPr>
              <a:spLocks noEditPoints="1"/>
            </p:cNvSpPr>
            <p:nvPr/>
          </p:nvSpPr>
          <p:spPr bwMode="auto">
            <a:xfrm>
              <a:off x="2402" y="1599"/>
              <a:ext cx="275" cy="275"/>
            </a:xfrm>
            <a:custGeom>
              <a:avLst/>
              <a:gdLst>
                <a:gd name="T0" fmla="*/ 132 w 188"/>
                <a:gd name="T1" fmla="*/ 97 h 188"/>
                <a:gd name="T2" fmla="*/ 139 w 188"/>
                <a:gd name="T3" fmla="*/ 58 h 188"/>
                <a:gd name="T4" fmla="*/ 141 w 188"/>
                <a:gd name="T5" fmla="*/ 52 h 188"/>
                <a:gd name="T6" fmla="*/ 134 w 188"/>
                <a:gd name="T7" fmla="*/ 51 h 188"/>
                <a:gd name="T8" fmla="*/ 124 w 188"/>
                <a:gd name="T9" fmla="*/ 51 h 188"/>
                <a:gd name="T10" fmla="*/ 64 w 188"/>
                <a:gd name="T11" fmla="*/ 68 h 188"/>
                <a:gd name="T12" fmla="*/ 45 w 188"/>
                <a:gd name="T13" fmla="*/ 113 h 188"/>
                <a:gd name="T14" fmla="*/ 79 w 188"/>
                <a:gd name="T15" fmla="*/ 142 h 188"/>
                <a:gd name="T16" fmla="*/ 108 w 188"/>
                <a:gd name="T17" fmla="*/ 132 h 188"/>
                <a:gd name="T18" fmla="*/ 134 w 188"/>
                <a:gd name="T19" fmla="*/ 142 h 188"/>
                <a:gd name="T20" fmla="*/ 176 w 188"/>
                <a:gd name="T21" fmla="*/ 119 h 188"/>
                <a:gd name="T22" fmla="*/ 188 w 188"/>
                <a:gd name="T23" fmla="*/ 77 h 188"/>
                <a:gd name="T24" fmla="*/ 158 w 188"/>
                <a:gd name="T25" fmla="*/ 18 h 188"/>
                <a:gd name="T26" fmla="*/ 102 w 188"/>
                <a:gd name="T27" fmla="*/ 0 h 188"/>
                <a:gd name="T28" fmla="*/ 25 w 188"/>
                <a:gd name="T29" fmla="*/ 36 h 188"/>
                <a:gd name="T30" fmla="*/ 0 w 188"/>
                <a:gd name="T31" fmla="*/ 108 h 188"/>
                <a:gd name="T32" fmla="*/ 28 w 188"/>
                <a:gd name="T33" fmla="*/ 169 h 188"/>
                <a:gd name="T34" fmla="*/ 87 w 188"/>
                <a:gd name="T35" fmla="*/ 188 h 188"/>
                <a:gd name="T36" fmla="*/ 168 w 188"/>
                <a:gd name="T37" fmla="*/ 167 h 188"/>
                <a:gd name="T38" fmla="*/ 172 w 188"/>
                <a:gd name="T39" fmla="*/ 165 h 188"/>
                <a:gd name="T40" fmla="*/ 170 w 188"/>
                <a:gd name="T41" fmla="*/ 160 h 188"/>
                <a:gd name="T42" fmla="*/ 162 w 188"/>
                <a:gd name="T43" fmla="*/ 144 h 188"/>
                <a:gd name="T44" fmla="*/ 160 w 188"/>
                <a:gd name="T45" fmla="*/ 139 h 188"/>
                <a:gd name="T46" fmla="*/ 155 w 188"/>
                <a:gd name="T47" fmla="*/ 141 h 188"/>
                <a:gd name="T48" fmla="*/ 89 w 188"/>
                <a:gd name="T49" fmla="*/ 161 h 188"/>
                <a:gd name="T50" fmla="*/ 48 w 188"/>
                <a:gd name="T51" fmla="*/ 147 h 188"/>
                <a:gd name="T52" fmla="*/ 33 w 188"/>
                <a:gd name="T53" fmla="*/ 109 h 188"/>
                <a:gd name="T54" fmla="*/ 100 w 188"/>
                <a:gd name="T55" fmla="*/ 28 h 188"/>
                <a:gd name="T56" fmla="*/ 140 w 188"/>
                <a:gd name="T57" fmla="*/ 42 h 188"/>
                <a:gd name="T58" fmla="*/ 155 w 188"/>
                <a:gd name="T59" fmla="*/ 79 h 188"/>
                <a:gd name="T60" fmla="*/ 150 w 188"/>
                <a:gd name="T61" fmla="*/ 102 h 188"/>
                <a:gd name="T62" fmla="*/ 135 w 188"/>
                <a:gd name="T63" fmla="*/ 114 h 188"/>
                <a:gd name="T64" fmla="*/ 129 w 188"/>
                <a:gd name="T65" fmla="*/ 110 h 188"/>
                <a:gd name="T66" fmla="*/ 131 w 188"/>
                <a:gd name="T67" fmla="*/ 99 h 188"/>
                <a:gd name="T68" fmla="*/ 132 w 188"/>
                <a:gd name="T69" fmla="*/ 97 h 188"/>
                <a:gd name="T70" fmla="*/ 103 w 188"/>
                <a:gd name="T71" fmla="*/ 80 h 188"/>
                <a:gd name="T72" fmla="*/ 81 w 188"/>
                <a:gd name="T73" fmla="*/ 114 h 188"/>
                <a:gd name="T74" fmla="*/ 78 w 188"/>
                <a:gd name="T75" fmla="*/ 112 h 188"/>
                <a:gd name="T76" fmla="*/ 91 w 188"/>
                <a:gd name="T77" fmla="*/ 84 h 188"/>
                <a:gd name="T78" fmla="*/ 103 w 188"/>
                <a:gd name="T79" fmla="*/ 8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 h="188">
                  <a:moveTo>
                    <a:pt x="132" y="97"/>
                  </a:moveTo>
                  <a:cubicBezTo>
                    <a:pt x="139" y="58"/>
                    <a:pt x="139" y="58"/>
                    <a:pt x="139" y="58"/>
                  </a:cubicBezTo>
                  <a:cubicBezTo>
                    <a:pt x="141" y="52"/>
                    <a:pt x="141" y="52"/>
                    <a:pt x="141" y="52"/>
                  </a:cubicBezTo>
                  <a:cubicBezTo>
                    <a:pt x="134" y="51"/>
                    <a:pt x="134" y="51"/>
                    <a:pt x="134" y="51"/>
                  </a:cubicBezTo>
                  <a:cubicBezTo>
                    <a:pt x="131" y="51"/>
                    <a:pt x="127" y="51"/>
                    <a:pt x="124" y="51"/>
                  </a:cubicBezTo>
                  <a:cubicBezTo>
                    <a:pt x="87" y="51"/>
                    <a:pt x="73" y="58"/>
                    <a:pt x="64" y="68"/>
                  </a:cubicBezTo>
                  <a:cubicBezTo>
                    <a:pt x="53" y="80"/>
                    <a:pt x="45" y="98"/>
                    <a:pt x="45" y="113"/>
                  </a:cubicBezTo>
                  <a:cubicBezTo>
                    <a:pt x="45" y="130"/>
                    <a:pt x="59" y="142"/>
                    <a:pt x="79" y="142"/>
                  </a:cubicBezTo>
                  <a:cubicBezTo>
                    <a:pt x="92" y="142"/>
                    <a:pt x="100" y="138"/>
                    <a:pt x="108" y="132"/>
                  </a:cubicBezTo>
                  <a:cubicBezTo>
                    <a:pt x="115" y="138"/>
                    <a:pt x="121" y="142"/>
                    <a:pt x="134" y="142"/>
                  </a:cubicBezTo>
                  <a:cubicBezTo>
                    <a:pt x="152" y="142"/>
                    <a:pt x="166" y="134"/>
                    <a:pt x="176" y="119"/>
                  </a:cubicBezTo>
                  <a:cubicBezTo>
                    <a:pt x="183" y="107"/>
                    <a:pt x="188" y="92"/>
                    <a:pt x="188" y="77"/>
                  </a:cubicBezTo>
                  <a:cubicBezTo>
                    <a:pt x="188" y="46"/>
                    <a:pt x="171" y="28"/>
                    <a:pt x="158" y="18"/>
                  </a:cubicBezTo>
                  <a:cubicBezTo>
                    <a:pt x="142" y="7"/>
                    <a:pt x="121" y="0"/>
                    <a:pt x="102" y="0"/>
                  </a:cubicBezTo>
                  <a:cubicBezTo>
                    <a:pt x="62" y="0"/>
                    <a:pt x="38" y="20"/>
                    <a:pt x="25" y="36"/>
                  </a:cubicBezTo>
                  <a:cubicBezTo>
                    <a:pt x="9" y="56"/>
                    <a:pt x="0" y="82"/>
                    <a:pt x="0" y="108"/>
                  </a:cubicBezTo>
                  <a:cubicBezTo>
                    <a:pt x="0" y="134"/>
                    <a:pt x="9" y="155"/>
                    <a:pt x="28" y="169"/>
                  </a:cubicBezTo>
                  <a:cubicBezTo>
                    <a:pt x="44" y="181"/>
                    <a:pt x="65" y="188"/>
                    <a:pt x="87" y="188"/>
                  </a:cubicBezTo>
                  <a:cubicBezTo>
                    <a:pt x="115" y="188"/>
                    <a:pt x="143" y="181"/>
                    <a:pt x="168" y="167"/>
                  </a:cubicBezTo>
                  <a:cubicBezTo>
                    <a:pt x="172" y="165"/>
                    <a:pt x="172" y="165"/>
                    <a:pt x="172" y="165"/>
                  </a:cubicBezTo>
                  <a:cubicBezTo>
                    <a:pt x="170" y="160"/>
                    <a:pt x="170" y="160"/>
                    <a:pt x="170" y="160"/>
                  </a:cubicBezTo>
                  <a:cubicBezTo>
                    <a:pt x="162" y="144"/>
                    <a:pt x="162" y="144"/>
                    <a:pt x="162" y="144"/>
                  </a:cubicBezTo>
                  <a:cubicBezTo>
                    <a:pt x="160" y="139"/>
                    <a:pt x="160" y="139"/>
                    <a:pt x="160" y="139"/>
                  </a:cubicBezTo>
                  <a:cubicBezTo>
                    <a:pt x="155" y="141"/>
                    <a:pt x="155" y="141"/>
                    <a:pt x="155" y="141"/>
                  </a:cubicBezTo>
                  <a:cubicBezTo>
                    <a:pt x="136" y="151"/>
                    <a:pt x="115" y="161"/>
                    <a:pt x="89" y="161"/>
                  </a:cubicBezTo>
                  <a:cubicBezTo>
                    <a:pt x="72" y="161"/>
                    <a:pt x="58" y="156"/>
                    <a:pt x="48" y="147"/>
                  </a:cubicBezTo>
                  <a:cubicBezTo>
                    <a:pt x="38" y="138"/>
                    <a:pt x="33" y="125"/>
                    <a:pt x="33" y="109"/>
                  </a:cubicBezTo>
                  <a:cubicBezTo>
                    <a:pt x="33" y="55"/>
                    <a:pt x="66" y="28"/>
                    <a:pt x="100" y="28"/>
                  </a:cubicBezTo>
                  <a:cubicBezTo>
                    <a:pt x="116" y="28"/>
                    <a:pt x="130" y="32"/>
                    <a:pt x="140" y="42"/>
                  </a:cubicBezTo>
                  <a:cubicBezTo>
                    <a:pt x="150" y="51"/>
                    <a:pt x="155" y="64"/>
                    <a:pt x="155" y="79"/>
                  </a:cubicBezTo>
                  <a:cubicBezTo>
                    <a:pt x="155" y="84"/>
                    <a:pt x="154" y="94"/>
                    <a:pt x="150" y="102"/>
                  </a:cubicBezTo>
                  <a:cubicBezTo>
                    <a:pt x="146" y="110"/>
                    <a:pt x="141" y="114"/>
                    <a:pt x="135" y="114"/>
                  </a:cubicBezTo>
                  <a:cubicBezTo>
                    <a:pt x="131" y="114"/>
                    <a:pt x="129" y="113"/>
                    <a:pt x="129" y="110"/>
                  </a:cubicBezTo>
                  <a:cubicBezTo>
                    <a:pt x="129" y="107"/>
                    <a:pt x="131" y="102"/>
                    <a:pt x="131" y="99"/>
                  </a:cubicBezTo>
                  <a:cubicBezTo>
                    <a:pt x="131" y="98"/>
                    <a:pt x="131" y="97"/>
                    <a:pt x="132" y="97"/>
                  </a:cubicBezTo>
                  <a:moveTo>
                    <a:pt x="103" y="80"/>
                  </a:moveTo>
                  <a:cubicBezTo>
                    <a:pt x="96" y="108"/>
                    <a:pt x="87" y="114"/>
                    <a:pt x="81" y="114"/>
                  </a:cubicBezTo>
                  <a:cubicBezTo>
                    <a:pt x="80" y="114"/>
                    <a:pt x="78" y="114"/>
                    <a:pt x="78" y="112"/>
                  </a:cubicBezTo>
                  <a:cubicBezTo>
                    <a:pt x="78" y="103"/>
                    <a:pt x="84" y="91"/>
                    <a:pt x="91" y="84"/>
                  </a:cubicBezTo>
                  <a:cubicBezTo>
                    <a:pt x="93" y="82"/>
                    <a:pt x="98" y="80"/>
                    <a:pt x="103"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83" name="Oval 83"/>
            <p:cNvSpPr>
              <a:spLocks noChangeArrowheads="1"/>
            </p:cNvSpPr>
            <p:nvPr/>
          </p:nvSpPr>
          <p:spPr bwMode="auto">
            <a:xfrm>
              <a:off x="1727" y="1232"/>
              <a:ext cx="424" cy="422"/>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84" name="Freeform 84"/>
            <p:cNvSpPr>
              <a:spLocks/>
            </p:cNvSpPr>
            <p:nvPr/>
          </p:nvSpPr>
          <p:spPr bwMode="auto">
            <a:xfrm>
              <a:off x="1794" y="1310"/>
              <a:ext cx="186" cy="267"/>
            </a:xfrm>
            <a:custGeom>
              <a:avLst/>
              <a:gdLst>
                <a:gd name="T0" fmla="*/ 0 w 186"/>
                <a:gd name="T1" fmla="*/ 190 h 267"/>
                <a:gd name="T2" fmla="*/ 49 w 186"/>
                <a:gd name="T3" fmla="*/ 190 h 267"/>
                <a:gd name="T4" fmla="*/ 49 w 186"/>
                <a:gd name="T5" fmla="*/ 210 h 267"/>
                <a:gd name="T6" fmla="*/ 186 w 186"/>
                <a:gd name="T7" fmla="*/ 267 h 267"/>
                <a:gd name="T8" fmla="*/ 186 w 186"/>
                <a:gd name="T9" fmla="*/ 133 h 267"/>
                <a:gd name="T10" fmla="*/ 186 w 186"/>
                <a:gd name="T11" fmla="*/ 0 h 267"/>
                <a:gd name="T12" fmla="*/ 49 w 186"/>
                <a:gd name="T13" fmla="*/ 55 h 267"/>
                <a:gd name="T14" fmla="*/ 49 w 186"/>
                <a:gd name="T15" fmla="*/ 77 h 267"/>
                <a:gd name="T16" fmla="*/ 0 w 186"/>
                <a:gd name="T17" fmla="*/ 77 h 267"/>
                <a:gd name="T18" fmla="*/ 0 w 186"/>
                <a:gd name="T19" fmla="*/ 19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67">
                  <a:moveTo>
                    <a:pt x="0" y="190"/>
                  </a:moveTo>
                  <a:lnTo>
                    <a:pt x="49" y="190"/>
                  </a:lnTo>
                  <a:lnTo>
                    <a:pt x="49" y="210"/>
                  </a:lnTo>
                  <a:lnTo>
                    <a:pt x="186" y="267"/>
                  </a:lnTo>
                  <a:lnTo>
                    <a:pt x="186" y="133"/>
                  </a:lnTo>
                  <a:lnTo>
                    <a:pt x="186" y="0"/>
                  </a:lnTo>
                  <a:lnTo>
                    <a:pt x="49" y="55"/>
                  </a:lnTo>
                  <a:lnTo>
                    <a:pt x="49" y="77"/>
                  </a:lnTo>
                  <a:lnTo>
                    <a:pt x="0" y="77"/>
                  </a:lnTo>
                  <a:lnTo>
                    <a:pt x="0"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85" name="Freeform 85"/>
            <p:cNvSpPr>
              <a:spLocks/>
            </p:cNvSpPr>
            <p:nvPr/>
          </p:nvSpPr>
          <p:spPr bwMode="auto">
            <a:xfrm>
              <a:off x="1993" y="1355"/>
              <a:ext cx="43" cy="175"/>
            </a:xfrm>
            <a:custGeom>
              <a:avLst/>
              <a:gdLst>
                <a:gd name="T0" fmla="*/ 0 w 29"/>
                <a:gd name="T1" fmla="*/ 9 h 120"/>
                <a:gd name="T2" fmla="*/ 12 w 29"/>
                <a:gd name="T3" fmla="*/ 60 h 120"/>
                <a:gd name="T4" fmla="*/ 0 w 29"/>
                <a:gd name="T5" fmla="*/ 112 h 120"/>
                <a:gd name="T6" fmla="*/ 15 w 29"/>
                <a:gd name="T7" fmla="*/ 120 h 120"/>
                <a:gd name="T8" fmla="*/ 29 w 29"/>
                <a:gd name="T9" fmla="*/ 60 h 120"/>
                <a:gd name="T10" fmla="*/ 15 w 29"/>
                <a:gd name="T11" fmla="*/ 0 h 120"/>
                <a:gd name="T12" fmla="*/ 0 w 29"/>
                <a:gd name="T13" fmla="*/ 9 h 120"/>
              </a:gdLst>
              <a:ahLst/>
              <a:cxnLst>
                <a:cxn ang="0">
                  <a:pos x="T0" y="T1"/>
                </a:cxn>
                <a:cxn ang="0">
                  <a:pos x="T2" y="T3"/>
                </a:cxn>
                <a:cxn ang="0">
                  <a:pos x="T4" y="T5"/>
                </a:cxn>
                <a:cxn ang="0">
                  <a:pos x="T6" y="T7"/>
                </a:cxn>
                <a:cxn ang="0">
                  <a:pos x="T8" y="T9"/>
                </a:cxn>
                <a:cxn ang="0">
                  <a:pos x="T10" y="T11"/>
                </a:cxn>
                <a:cxn ang="0">
                  <a:pos x="T12" y="T13"/>
                </a:cxn>
              </a:cxnLst>
              <a:rect l="0" t="0" r="r" b="b"/>
              <a:pathLst>
                <a:path w="29" h="120">
                  <a:moveTo>
                    <a:pt x="0" y="9"/>
                  </a:moveTo>
                  <a:cubicBezTo>
                    <a:pt x="8" y="23"/>
                    <a:pt x="12" y="41"/>
                    <a:pt x="12" y="60"/>
                  </a:cubicBezTo>
                  <a:cubicBezTo>
                    <a:pt x="12" y="79"/>
                    <a:pt x="8" y="98"/>
                    <a:pt x="0" y="112"/>
                  </a:cubicBezTo>
                  <a:cubicBezTo>
                    <a:pt x="15" y="120"/>
                    <a:pt x="15" y="120"/>
                    <a:pt x="15" y="120"/>
                  </a:cubicBezTo>
                  <a:cubicBezTo>
                    <a:pt x="24" y="103"/>
                    <a:pt x="29" y="82"/>
                    <a:pt x="29" y="60"/>
                  </a:cubicBezTo>
                  <a:cubicBezTo>
                    <a:pt x="29" y="39"/>
                    <a:pt x="24" y="17"/>
                    <a:pt x="15" y="0"/>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86" name="Freeform 86"/>
            <p:cNvSpPr>
              <a:spLocks/>
            </p:cNvSpPr>
            <p:nvPr/>
          </p:nvSpPr>
          <p:spPr bwMode="auto">
            <a:xfrm>
              <a:off x="2034" y="1326"/>
              <a:ext cx="50" cy="235"/>
            </a:xfrm>
            <a:custGeom>
              <a:avLst/>
              <a:gdLst>
                <a:gd name="T0" fmla="*/ 17 w 34"/>
                <a:gd name="T1" fmla="*/ 80 h 161"/>
                <a:gd name="T2" fmla="*/ 0 w 34"/>
                <a:gd name="T3" fmla="*/ 152 h 161"/>
                <a:gd name="T4" fmla="*/ 15 w 34"/>
                <a:gd name="T5" fmla="*/ 161 h 161"/>
                <a:gd name="T6" fmla="*/ 34 w 34"/>
                <a:gd name="T7" fmla="*/ 80 h 161"/>
                <a:gd name="T8" fmla="*/ 15 w 34"/>
                <a:gd name="T9" fmla="*/ 0 h 161"/>
                <a:gd name="T10" fmla="*/ 0 w 34"/>
                <a:gd name="T11" fmla="*/ 8 h 161"/>
                <a:gd name="T12" fmla="*/ 17 w 34"/>
                <a:gd name="T13" fmla="*/ 80 h 161"/>
              </a:gdLst>
              <a:ahLst/>
              <a:cxnLst>
                <a:cxn ang="0">
                  <a:pos x="T0" y="T1"/>
                </a:cxn>
                <a:cxn ang="0">
                  <a:pos x="T2" y="T3"/>
                </a:cxn>
                <a:cxn ang="0">
                  <a:pos x="T4" y="T5"/>
                </a:cxn>
                <a:cxn ang="0">
                  <a:pos x="T6" y="T7"/>
                </a:cxn>
                <a:cxn ang="0">
                  <a:pos x="T8" y="T9"/>
                </a:cxn>
                <a:cxn ang="0">
                  <a:pos x="T10" y="T11"/>
                </a:cxn>
                <a:cxn ang="0">
                  <a:pos x="T12" y="T13"/>
                </a:cxn>
              </a:cxnLst>
              <a:rect l="0" t="0" r="r" b="b"/>
              <a:pathLst>
                <a:path w="34" h="161">
                  <a:moveTo>
                    <a:pt x="17" y="80"/>
                  </a:moveTo>
                  <a:cubicBezTo>
                    <a:pt x="17" y="107"/>
                    <a:pt x="11" y="132"/>
                    <a:pt x="0" y="152"/>
                  </a:cubicBezTo>
                  <a:cubicBezTo>
                    <a:pt x="15" y="161"/>
                    <a:pt x="15" y="161"/>
                    <a:pt x="15" y="161"/>
                  </a:cubicBezTo>
                  <a:cubicBezTo>
                    <a:pt x="27" y="138"/>
                    <a:pt x="34" y="110"/>
                    <a:pt x="34" y="80"/>
                  </a:cubicBezTo>
                  <a:cubicBezTo>
                    <a:pt x="34" y="51"/>
                    <a:pt x="27" y="23"/>
                    <a:pt x="15" y="0"/>
                  </a:cubicBezTo>
                  <a:cubicBezTo>
                    <a:pt x="0" y="8"/>
                    <a:pt x="0" y="8"/>
                    <a:pt x="0" y="8"/>
                  </a:cubicBezTo>
                  <a:cubicBezTo>
                    <a:pt x="11" y="29"/>
                    <a:pt x="17" y="54"/>
                    <a:pt x="17"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87" name="Oval 87"/>
            <p:cNvSpPr>
              <a:spLocks noChangeArrowheads="1"/>
            </p:cNvSpPr>
            <p:nvPr/>
          </p:nvSpPr>
          <p:spPr bwMode="auto">
            <a:xfrm>
              <a:off x="3024" y="2098"/>
              <a:ext cx="516" cy="515"/>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88" name="Freeform 88"/>
            <p:cNvSpPr>
              <a:spLocks noEditPoints="1"/>
            </p:cNvSpPr>
            <p:nvPr/>
          </p:nvSpPr>
          <p:spPr bwMode="auto">
            <a:xfrm>
              <a:off x="3116" y="2240"/>
              <a:ext cx="331" cy="281"/>
            </a:xfrm>
            <a:custGeom>
              <a:avLst/>
              <a:gdLst>
                <a:gd name="T0" fmla="*/ 224 w 227"/>
                <a:gd name="T1" fmla="*/ 53 h 192"/>
                <a:gd name="T2" fmla="*/ 196 w 227"/>
                <a:gd name="T3" fmla="*/ 40 h 192"/>
                <a:gd name="T4" fmla="*/ 134 w 227"/>
                <a:gd name="T5" fmla="*/ 0 h 192"/>
                <a:gd name="T6" fmla="*/ 76 w 227"/>
                <a:gd name="T7" fmla="*/ 67 h 192"/>
                <a:gd name="T8" fmla="*/ 77 w 227"/>
                <a:gd name="T9" fmla="*/ 78 h 192"/>
                <a:gd name="T10" fmla="*/ 21 w 227"/>
                <a:gd name="T11" fmla="*/ 105 h 192"/>
                <a:gd name="T12" fmla="*/ 0 w 227"/>
                <a:gd name="T13" fmla="*/ 94 h 192"/>
                <a:gd name="T14" fmla="*/ 97 w 227"/>
                <a:gd name="T15" fmla="*/ 192 h 192"/>
                <a:gd name="T16" fmla="*/ 205 w 227"/>
                <a:gd name="T17" fmla="*/ 86 h 192"/>
                <a:gd name="T18" fmla="*/ 224 w 227"/>
                <a:gd name="T19" fmla="*/ 65 h 192"/>
                <a:gd name="T20" fmla="*/ 227 w 227"/>
                <a:gd name="T21" fmla="*/ 59 h 192"/>
                <a:gd name="T22" fmla="*/ 224 w 227"/>
                <a:gd name="T23" fmla="*/ 53 h 192"/>
                <a:gd name="T24" fmla="*/ 169 w 227"/>
                <a:gd name="T25" fmla="*/ 65 h 192"/>
                <a:gd name="T26" fmla="*/ 159 w 227"/>
                <a:gd name="T27" fmla="*/ 55 h 192"/>
                <a:gd name="T28" fmla="*/ 169 w 227"/>
                <a:gd name="T29" fmla="*/ 46 h 192"/>
                <a:gd name="T30" fmla="*/ 178 w 227"/>
                <a:gd name="T31" fmla="*/ 55 h 192"/>
                <a:gd name="T32" fmla="*/ 169 w 227"/>
                <a:gd name="T33" fmla="*/ 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192">
                  <a:moveTo>
                    <a:pt x="224" y="53"/>
                  </a:moveTo>
                  <a:cubicBezTo>
                    <a:pt x="196" y="40"/>
                    <a:pt x="196" y="40"/>
                    <a:pt x="196" y="40"/>
                  </a:cubicBezTo>
                  <a:cubicBezTo>
                    <a:pt x="190" y="19"/>
                    <a:pt x="166" y="0"/>
                    <a:pt x="134" y="0"/>
                  </a:cubicBezTo>
                  <a:cubicBezTo>
                    <a:pt x="98" y="0"/>
                    <a:pt x="76" y="31"/>
                    <a:pt x="76" y="67"/>
                  </a:cubicBezTo>
                  <a:cubicBezTo>
                    <a:pt x="76" y="70"/>
                    <a:pt x="76" y="74"/>
                    <a:pt x="77" y="78"/>
                  </a:cubicBezTo>
                  <a:cubicBezTo>
                    <a:pt x="78" y="121"/>
                    <a:pt x="36" y="115"/>
                    <a:pt x="21" y="105"/>
                  </a:cubicBezTo>
                  <a:cubicBezTo>
                    <a:pt x="7" y="96"/>
                    <a:pt x="0" y="76"/>
                    <a:pt x="0" y="94"/>
                  </a:cubicBezTo>
                  <a:cubicBezTo>
                    <a:pt x="0" y="134"/>
                    <a:pt x="43" y="192"/>
                    <a:pt x="97" y="192"/>
                  </a:cubicBezTo>
                  <a:cubicBezTo>
                    <a:pt x="161" y="192"/>
                    <a:pt x="205" y="152"/>
                    <a:pt x="205" y="86"/>
                  </a:cubicBezTo>
                  <a:cubicBezTo>
                    <a:pt x="224" y="65"/>
                    <a:pt x="224" y="65"/>
                    <a:pt x="224" y="65"/>
                  </a:cubicBezTo>
                  <a:cubicBezTo>
                    <a:pt x="226" y="63"/>
                    <a:pt x="227" y="61"/>
                    <a:pt x="227" y="59"/>
                  </a:cubicBezTo>
                  <a:cubicBezTo>
                    <a:pt x="227" y="57"/>
                    <a:pt x="226" y="55"/>
                    <a:pt x="224" y="53"/>
                  </a:cubicBezTo>
                  <a:moveTo>
                    <a:pt x="169" y="65"/>
                  </a:moveTo>
                  <a:cubicBezTo>
                    <a:pt x="164" y="65"/>
                    <a:pt x="159" y="60"/>
                    <a:pt x="159" y="55"/>
                  </a:cubicBezTo>
                  <a:cubicBezTo>
                    <a:pt x="159" y="50"/>
                    <a:pt x="164" y="46"/>
                    <a:pt x="169" y="46"/>
                  </a:cubicBezTo>
                  <a:cubicBezTo>
                    <a:pt x="174" y="46"/>
                    <a:pt x="178" y="50"/>
                    <a:pt x="178" y="55"/>
                  </a:cubicBezTo>
                  <a:cubicBezTo>
                    <a:pt x="178" y="60"/>
                    <a:pt x="174" y="65"/>
                    <a:pt x="169" y="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89" name="Oval 89"/>
            <p:cNvSpPr>
              <a:spLocks noChangeArrowheads="1"/>
            </p:cNvSpPr>
            <p:nvPr/>
          </p:nvSpPr>
          <p:spPr bwMode="auto">
            <a:xfrm>
              <a:off x="2590" y="1000"/>
              <a:ext cx="511" cy="511"/>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90" name="Freeform 90"/>
            <p:cNvSpPr>
              <a:spLocks/>
            </p:cNvSpPr>
            <p:nvPr/>
          </p:nvSpPr>
          <p:spPr bwMode="auto">
            <a:xfrm>
              <a:off x="2666" y="1117"/>
              <a:ext cx="359" cy="277"/>
            </a:xfrm>
            <a:custGeom>
              <a:avLst/>
              <a:gdLst>
                <a:gd name="T0" fmla="*/ 246 w 246"/>
                <a:gd name="T1" fmla="*/ 139 h 190"/>
                <a:gd name="T2" fmla="*/ 227 w 246"/>
                <a:gd name="T3" fmla="*/ 103 h 190"/>
                <a:gd name="T4" fmla="*/ 123 w 246"/>
                <a:gd name="T5" fmla="*/ 0 h 190"/>
                <a:gd name="T6" fmla="*/ 19 w 246"/>
                <a:gd name="T7" fmla="*/ 103 h 190"/>
                <a:gd name="T8" fmla="*/ 0 w 246"/>
                <a:gd name="T9" fmla="*/ 139 h 190"/>
                <a:gd name="T10" fmla="*/ 43 w 246"/>
                <a:gd name="T11" fmla="*/ 184 h 190"/>
                <a:gd name="T12" fmla="*/ 49 w 246"/>
                <a:gd name="T13" fmla="*/ 190 h 190"/>
                <a:gd name="T14" fmla="*/ 68 w 246"/>
                <a:gd name="T15" fmla="*/ 190 h 190"/>
                <a:gd name="T16" fmla="*/ 74 w 246"/>
                <a:gd name="T17" fmla="*/ 184 h 190"/>
                <a:gd name="T18" fmla="*/ 74 w 246"/>
                <a:gd name="T19" fmla="*/ 95 h 190"/>
                <a:gd name="T20" fmla="*/ 68 w 246"/>
                <a:gd name="T21" fmla="*/ 89 h 190"/>
                <a:gd name="T22" fmla="*/ 49 w 246"/>
                <a:gd name="T23" fmla="*/ 89 h 190"/>
                <a:gd name="T24" fmla="*/ 43 w 246"/>
                <a:gd name="T25" fmla="*/ 95 h 190"/>
                <a:gd name="T26" fmla="*/ 36 w 246"/>
                <a:gd name="T27" fmla="*/ 96 h 190"/>
                <a:gd name="T28" fmla="*/ 123 w 246"/>
                <a:gd name="T29" fmla="*/ 16 h 190"/>
                <a:gd name="T30" fmla="*/ 210 w 246"/>
                <a:gd name="T31" fmla="*/ 96 h 190"/>
                <a:gd name="T32" fmla="*/ 203 w 246"/>
                <a:gd name="T33" fmla="*/ 95 h 190"/>
                <a:gd name="T34" fmla="*/ 196 w 246"/>
                <a:gd name="T35" fmla="*/ 89 h 190"/>
                <a:gd name="T36" fmla="*/ 178 w 246"/>
                <a:gd name="T37" fmla="*/ 89 h 190"/>
                <a:gd name="T38" fmla="*/ 171 w 246"/>
                <a:gd name="T39" fmla="*/ 95 h 190"/>
                <a:gd name="T40" fmla="*/ 171 w 246"/>
                <a:gd name="T41" fmla="*/ 184 h 190"/>
                <a:gd name="T42" fmla="*/ 178 w 246"/>
                <a:gd name="T43" fmla="*/ 190 h 190"/>
                <a:gd name="T44" fmla="*/ 196 w 246"/>
                <a:gd name="T45" fmla="*/ 190 h 190"/>
                <a:gd name="T46" fmla="*/ 203 w 246"/>
                <a:gd name="T47" fmla="*/ 184 h 190"/>
                <a:gd name="T48" fmla="*/ 216 w 246"/>
                <a:gd name="T49" fmla="*/ 181 h 190"/>
                <a:gd name="T50" fmla="*/ 225 w 246"/>
                <a:gd name="T51" fmla="*/ 177 h 190"/>
                <a:gd name="T52" fmla="*/ 246 w 246"/>
                <a:gd name="T53" fmla="*/ 13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190">
                  <a:moveTo>
                    <a:pt x="246" y="139"/>
                  </a:moveTo>
                  <a:cubicBezTo>
                    <a:pt x="246" y="124"/>
                    <a:pt x="238" y="111"/>
                    <a:pt x="227" y="103"/>
                  </a:cubicBezTo>
                  <a:cubicBezTo>
                    <a:pt x="226" y="46"/>
                    <a:pt x="180" y="0"/>
                    <a:pt x="123" y="0"/>
                  </a:cubicBezTo>
                  <a:cubicBezTo>
                    <a:pt x="66" y="0"/>
                    <a:pt x="19" y="46"/>
                    <a:pt x="19" y="103"/>
                  </a:cubicBezTo>
                  <a:cubicBezTo>
                    <a:pt x="7" y="111"/>
                    <a:pt x="0" y="124"/>
                    <a:pt x="0" y="139"/>
                  </a:cubicBezTo>
                  <a:cubicBezTo>
                    <a:pt x="0" y="163"/>
                    <a:pt x="19" y="183"/>
                    <a:pt x="43" y="184"/>
                  </a:cubicBezTo>
                  <a:cubicBezTo>
                    <a:pt x="43" y="187"/>
                    <a:pt x="46" y="190"/>
                    <a:pt x="49" y="190"/>
                  </a:cubicBezTo>
                  <a:cubicBezTo>
                    <a:pt x="68" y="190"/>
                    <a:pt x="68" y="190"/>
                    <a:pt x="68" y="190"/>
                  </a:cubicBezTo>
                  <a:cubicBezTo>
                    <a:pt x="71" y="190"/>
                    <a:pt x="74" y="187"/>
                    <a:pt x="74" y="184"/>
                  </a:cubicBezTo>
                  <a:cubicBezTo>
                    <a:pt x="74" y="95"/>
                    <a:pt x="74" y="95"/>
                    <a:pt x="74" y="95"/>
                  </a:cubicBezTo>
                  <a:cubicBezTo>
                    <a:pt x="74" y="91"/>
                    <a:pt x="71" y="89"/>
                    <a:pt x="68" y="89"/>
                  </a:cubicBezTo>
                  <a:cubicBezTo>
                    <a:pt x="49" y="89"/>
                    <a:pt x="49" y="89"/>
                    <a:pt x="49" y="89"/>
                  </a:cubicBezTo>
                  <a:cubicBezTo>
                    <a:pt x="46" y="89"/>
                    <a:pt x="43" y="91"/>
                    <a:pt x="43" y="95"/>
                  </a:cubicBezTo>
                  <a:cubicBezTo>
                    <a:pt x="40" y="95"/>
                    <a:pt x="38" y="95"/>
                    <a:pt x="36" y="96"/>
                  </a:cubicBezTo>
                  <a:cubicBezTo>
                    <a:pt x="40" y="51"/>
                    <a:pt x="77" y="16"/>
                    <a:pt x="123" y="16"/>
                  </a:cubicBezTo>
                  <a:cubicBezTo>
                    <a:pt x="168" y="16"/>
                    <a:pt x="206" y="51"/>
                    <a:pt x="210" y="96"/>
                  </a:cubicBezTo>
                  <a:cubicBezTo>
                    <a:pt x="207" y="95"/>
                    <a:pt x="205" y="95"/>
                    <a:pt x="203" y="95"/>
                  </a:cubicBezTo>
                  <a:cubicBezTo>
                    <a:pt x="203" y="91"/>
                    <a:pt x="200" y="89"/>
                    <a:pt x="196" y="89"/>
                  </a:cubicBezTo>
                  <a:cubicBezTo>
                    <a:pt x="178" y="89"/>
                    <a:pt x="178" y="89"/>
                    <a:pt x="178" y="89"/>
                  </a:cubicBezTo>
                  <a:cubicBezTo>
                    <a:pt x="174" y="89"/>
                    <a:pt x="171" y="91"/>
                    <a:pt x="171" y="95"/>
                  </a:cubicBezTo>
                  <a:cubicBezTo>
                    <a:pt x="171" y="184"/>
                    <a:pt x="171" y="184"/>
                    <a:pt x="171" y="184"/>
                  </a:cubicBezTo>
                  <a:cubicBezTo>
                    <a:pt x="171" y="187"/>
                    <a:pt x="174" y="190"/>
                    <a:pt x="178" y="190"/>
                  </a:cubicBezTo>
                  <a:cubicBezTo>
                    <a:pt x="196" y="190"/>
                    <a:pt x="196" y="190"/>
                    <a:pt x="196" y="190"/>
                  </a:cubicBezTo>
                  <a:cubicBezTo>
                    <a:pt x="200" y="190"/>
                    <a:pt x="203" y="187"/>
                    <a:pt x="203" y="184"/>
                  </a:cubicBezTo>
                  <a:cubicBezTo>
                    <a:pt x="208" y="184"/>
                    <a:pt x="212" y="183"/>
                    <a:pt x="216" y="181"/>
                  </a:cubicBezTo>
                  <a:cubicBezTo>
                    <a:pt x="225" y="177"/>
                    <a:pt x="225" y="177"/>
                    <a:pt x="225" y="177"/>
                  </a:cubicBezTo>
                  <a:cubicBezTo>
                    <a:pt x="238" y="169"/>
                    <a:pt x="246" y="155"/>
                    <a:pt x="246"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91" name="Freeform 91"/>
            <p:cNvSpPr>
              <a:spLocks/>
            </p:cNvSpPr>
            <p:nvPr/>
          </p:nvSpPr>
          <p:spPr bwMode="auto">
            <a:xfrm>
              <a:off x="2772" y="1822"/>
              <a:ext cx="165" cy="154"/>
            </a:xfrm>
            <a:custGeom>
              <a:avLst/>
              <a:gdLst>
                <a:gd name="T0" fmla="*/ 106 w 113"/>
                <a:gd name="T1" fmla="*/ 54 h 105"/>
                <a:gd name="T2" fmla="*/ 58 w 113"/>
                <a:gd name="T3" fmla="*/ 38 h 105"/>
                <a:gd name="T4" fmla="*/ 56 w 113"/>
                <a:gd name="T5" fmla="*/ 42 h 105"/>
                <a:gd name="T6" fmla="*/ 56 w 113"/>
                <a:gd name="T7" fmla="*/ 37 h 105"/>
                <a:gd name="T8" fmla="*/ 5 w 113"/>
                <a:gd name="T9" fmla="*/ 33 h 105"/>
                <a:gd name="T10" fmla="*/ 43 w 113"/>
                <a:gd name="T11" fmla="*/ 105 h 105"/>
                <a:gd name="T12" fmla="*/ 43 w 113"/>
                <a:gd name="T13" fmla="*/ 105 h 105"/>
                <a:gd name="T14" fmla="*/ 43 w 113"/>
                <a:gd name="T15" fmla="*/ 105 h 105"/>
                <a:gd name="T16" fmla="*/ 43 w 113"/>
                <a:gd name="T17" fmla="*/ 105 h 105"/>
                <a:gd name="T18" fmla="*/ 43 w 113"/>
                <a:gd name="T19" fmla="*/ 105 h 105"/>
                <a:gd name="T20" fmla="*/ 106 w 113"/>
                <a:gd name="T21" fmla="*/ 5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05">
                  <a:moveTo>
                    <a:pt x="106" y="54"/>
                  </a:moveTo>
                  <a:cubicBezTo>
                    <a:pt x="113" y="20"/>
                    <a:pt x="72" y="8"/>
                    <a:pt x="58" y="38"/>
                  </a:cubicBezTo>
                  <a:cubicBezTo>
                    <a:pt x="56" y="42"/>
                    <a:pt x="56" y="42"/>
                    <a:pt x="56" y="42"/>
                  </a:cubicBezTo>
                  <a:cubicBezTo>
                    <a:pt x="56" y="37"/>
                    <a:pt x="56" y="37"/>
                    <a:pt x="56" y="37"/>
                  </a:cubicBezTo>
                  <a:cubicBezTo>
                    <a:pt x="54" y="4"/>
                    <a:pt x="12" y="0"/>
                    <a:pt x="5" y="33"/>
                  </a:cubicBezTo>
                  <a:cubicBezTo>
                    <a:pt x="0" y="60"/>
                    <a:pt x="29" y="86"/>
                    <a:pt x="43" y="105"/>
                  </a:cubicBezTo>
                  <a:cubicBezTo>
                    <a:pt x="43" y="105"/>
                    <a:pt x="43" y="105"/>
                    <a:pt x="43" y="105"/>
                  </a:cubicBezTo>
                  <a:cubicBezTo>
                    <a:pt x="43" y="105"/>
                    <a:pt x="43" y="105"/>
                    <a:pt x="43" y="105"/>
                  </a:cubicBezTo>
                  <a:cubicBezTo>
                    <a:pt x="43" y="105"/>
                    <a:pt x="43" y="105"/>
                    <a:pt x="43" y="105"/>
                  </a:cubicBezTo>
                  <a:cubicBezTo>
                    <a:pt x="43" y="105"/>
                    <a:pt x="43" y="105"/>
                    <a:pt x="43" y="105"/>
                  </a:cubicBezTo>
                  <a:cubicBezTo>
                    <a:pt x="64" y="93"/>
                    <a:pt x="101" y="81"/>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92" name="Freeform 92"/>
            <p:cNvSpPr>
              <a:spLocks noEditPoints="1"/>
            </p:cNvSpPr>
            <p:nvPr/>
          </p:nvSpPr>
          <p:spPr bwMode="auto">
            <a:xfrm>
              <a:off x="1040" y="2886"/>
              <a:ext cx="199" cy="168"/>
            </a:xfrm>
            <a:custGeom>
              <a:avLst/>
              <a:gdLst>
                <a:gd name="T0" fmla="*/ 2 w 136"/>
                <a:gd name="T1" fmla="*/ 32 h 115"/>
                <a:gd name="T2" fmla="*/ 0 w 136"/>
                <a:gd name="T3" fmla="*/ 36 h 115"/>
                <a:gd name="T4" fmla="*/ 2 w 136"/>
                <a:gd name="T5" fmla="*/ 39 h 115"/>
                <a:gd name="T6" fmla="*/ 14 w 136"/>
                <a:gd name="T7" fmla="*/ 52 h 115"/>
                <a:gd name="T8" fmla="*/ 78 w 136"/>
                <a:gd name="T9" fmla="*/ 115 h 115"/>
                <a:gd name="T10" fmla="*/ 136 w 136"/>
                <a:gd name="T11" fmla="*/ 57 h 115"/>
                <a:gd name="T12" fmla="*/ 123 w 136"/>
                <a:gd name="T13" fmla="*/ 63 h 115"/>
                <a:gd name="T14" fmla="*/ 90 w 136"/>
                <a:gd name="T15" fmla="*/ 47 h 115"/>
                <a:gd name="T16" fmla="*/ 91 w 136"/>
                <a:gd name="T17" fmla="*/ 40 h 115"/>
                <a:gd name="T18" fmla="*/ 56 w 136"/>
                <a:gd name="T19" fmla="*/ 0 h 115"/>
                <a:gd name="T20" fmla="*/ 19 w 136"/>
                <a:gd name="T21" fmla="*/ 25 h 115"/>
                <a:gd name="T22" fmla="*/ 2 w 136"/>
                <a:gd name="T23" fmla="*/ 32 h 115"/>
                <a:gd name="T24" fmla="*/ 35 w 136"/>
                <a:gd name="T25" fmla="*/ 39 h 115"/>
                <a:gd name="T26" fmla="*/ 30 w 136"/>
                <a:gd name="T27" fmla="*/ 33 h 115"/>
                <a:gd name="T28" fmla="*/ 35 w 136"/>
                <a:gd name="T29" fmla="*/ 28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6"/>
                  </a:cubicBezTo>
                  <a:cubicBezTo>
                    <a:pt x="0" y="37"/>
                    <a:pt x="1" y="38"/>
                    <a:pt x="2" y="39"/>
                  </a:cubicBezTo>
                  <a:cubicBezTo>
                    <a:pt x="14" y="52"/>
                    <a:pt x="14" y="52"/>
                    <a:pt x="14" y="52"/>
                  </a:cubicBezTo>
                  <a:cubicBezTo>
                    <a:pt x="14" y="91"/>
                    <a:pt x="40" y="115"/>
                    <a:pt x="78" y="115"/>
                  </a:cubicBezTo>
                  <a:cubicBezTo>
                    <a:pt x="110" y="115"/>
                    <a:pt x="136" y="81"/>
                    <a:pt x="136" y="57"/>
                  </a:cubicBezTo>
                  <a:cubicBezTo>
                    <a:pt x="136" y="46"/>
                    <a:pt x="132" y="58"/>
                    <a:pt x="123" y="63"/>
                  </a:cubicBezTo>
                  <a:cubicBezTo>
                    <a:pt x="114" y="69"/>
                    <a:pt x="89" y="73"/>
                    <a:pt x="90" y="47"/>
                  </a:cubicBezTo>
                  <a:cubicBezTo>
                    <a:pt x="90" y="45"/>
                    <a:pt x="91" y="43"/>
                    <a:pt x="91" y="40"/>
                  </a:cubicBezTo>
                  <a:cubicBezTo>
                    <a:pt x="91" y="19"/>
                    <a:pt x="77" y="0"/>
                    <a:pt x="56" y="0"/>
                  </a:cubicBezTo>
                  <a:cubicBezTo>
                    <a:pt x="37" y="0"/>
                    <a:pt x="23" y="12"/>
                    <a:pt x="19" y="25"/>
                  </a:cubicBezTo>
                  <a:cubicBezTo>
                    <a:pt x="2" y="32"/>
                    <a:pt x="2" y="32"/>
                    <a:pt x="2" y="32"/>
                  </a:cubicBezTo>
                  <a:moveTo>
                    <a:pt x="35" y="39"/>
                  </a:moveTo>
                  <a:cubicBezTo>
                    <a:pt x="32" y="39"/>
                    <a:pt x="30" y="37"/>
                    <a:pt x="30" y="33"/>
                  </a:cubicBezTo>
                  <a:cubicBezTo>
                    <a:pt x="30" y="30"/>
                    <a:pt x="32" y="28"/>
                    <a:pt x="35" y="28"/>
                  </a:cubicBezTo>
                  <a:cubicBezTo>
                    <a:pt x="38" y="28"/>
                    <a:pt x="41" y="30"/>
                    <a:pt x="41" y="33"/>
                  </a:cubicBezTo>
                  <a:cubicBezTo>
                    <a:pt x="41" y="37"/>
                    <a:pt x="38" y="39"/>
                    <a:pt x="35"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93" name="Freeform 93"/>
            <p:cNvSpPr>
              <a:spLocks noEditPoints="1"/>
            </p:cNvSpPr>
            <p:nvPr/>
          </p:nvSpPr>
          <p:spPr bwMode="auto">
            <a:xfrm>
              <a:off x="1638" y="2494"/>
              <a:ext cx="139" cy="197"/>
            </a:xfrm>
            <a:custGeom>
              <a:avLst/>
              <a:gdLst>
                <a:gd name="T0" fmla="*/ 48 w 95"/>
                <a:gd name="T1" fmla="*/ 0 h 135"/>
                <a:gd name="T2" fmla="*/ 0 w 95"/>
                <a:gd name="T3" fmla="*/ 48 h 135"/>
                <a:gd name="T4" fmla="*/ 48 w 95"/>
                <a:gd name="T5" fmla="*/ 135 h 135"/>
                <a:gd name="T6" fmla="*/ 95 w 95"/>
                <a:gd name="T7" fmla="*/ 48 h 135"/>
                <a:gd name="T8" fmla="*/ 48 w 95"/>
                <a:gd name="T9" fmla="*/ 0 h 135"/>
                <a:gd name="T10" fmla="*/ 48 w 95"/>
                <a:gd name="T11" fmla="*/ 55 h 135"/>
                <a:gd name="T12" fmla="*/ 33 w 95"/>
                <a:gd name="T13" fmla="*/ 41 h 135"/>
                <a:gd name="T14" fmla="*/ 48 w 95"/>
                <a:gd name="T15" fmla="*/ 26 h 135"/>
                <a:gd name="T16" fmla="*/ 62 w 95"/>
                <a:gd name="T17" fmla="*/ 41 h 135"/>
                <a:gd name="T18" fmla="*/ 48 w 95"/>
                <a:gd name="T19" fmla="*/ 5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5">
                  <a:moveTo>
                    <a:pt x="48" y="0"/>
                  </a:moveTo>
                  <a:cubicBezTo>
                    <a:pt x="21" y="0"/>
                    <a:pt x="0" y="21"/>
                    <a:pt x="0" y="48"/>
                  </a:cubicBezTo>
                  <a:cubicBezTo>
                    <a:pt x="0" y="74"/>
                    <a:pt x="48" y="135"/>
                    <a:pt x="48" y="135"/>
                  </a:cubicBezTo>
                  <a:cubicBezTo>
                    <a:pt x="48" y="135"/>
                    <a:pt x="95" y="74"/>
                    <a:pt x="95" y="48"/>
                  </a:cubicBezTo>
                  <a:cubicBezTo>
                    <a:pt x="95" y="21"/>
                    <a:pt x="74" y="0"/>
                    <a:pt x="48" y="0"/>
                  </a:cubicBezTo>
                  <a:close/>
                  <a:moveTo>
                    <a:pt x="48" y="55"/>
                  </a:moveTo>
                  <a:cubicBezTo>
                    <a:pt x="39" y="55"/>
                    <a:pt x="33" y="49"/>
                    <a:pt x="33" y="41"/>
                  </a:cubicBezTo>
                  <a:cubicBezTo>
                    <a:pt x="33" y="32"/>
                    <a:pt x="39" y="26"/>
                    <a:pt x="48" y="26"/>
                  </a:cubicBezTo>
                  <a:cubicBezTo>
                    <a:pt x="56" y="26"/>
                    <a:pt x="62" y="32"/>
                    <a:pt x="62" y="41"/>
                  </a:cubicBezTo>
                  <a:cubicBezTo>
                    <a:pt x="62" y="49"/>
                    <a:pt x="56" y="55"/>
                    <a:pt x="4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94" name="Freeform 94"/>
            <p:cNvSpPr>
              <a:spLocks noEditPoints="1"/>
            </p:cNvSpPr>
            <p:nvPr/>
          </p:nvSpPr>
          <p:spPr bwMode="auto">
            <a:xfrm>
              <a:off x="2172" y="1751"/>
              <a:ext cx="103" cy="147"/>
            </a:xfrm>
            <a:custGeom>
              <a:avLst/>
              <a:gdLst>
                <a:gd name="T0" fmla="*/ 35 w 71"/>
                <a:gd name="T1" fmla="*/ 0 h 101"/>
                <a:gd name="T2" fmla="*/ 0 w 71"/>
                <a:gd name="T3" fmla="*/ 35 h 101"/>
                <a:gd name="T4" fmla="*/ 35 w 71"/>
                <a:gd name="T5" fmla="*/ 101 h 101"/>
                <a:gd name="T6" fmla="*/ 71 w 71"/>
                <a:gd name="T7" fmla="*/ 35 h 101"/>
                <a:gd name="T8" fmla="*/ 35 w 71"/>
                <a:gd name="T9" fmla="*/ 0 h 101"/>
                <a:gd name="T10" fmla="*/ 35 w 71"/>
                <a:gd name="T11" fmla="*/ 41 h 101"/>
                <a:gd name="T12" fmla="*/ 24 w 71"/>
                <a:gd name="T13" fmla="*/ 30 h 101"/>
                <a:gd name="T14" fmla="*/ 35 w 71"/>
                <a:gd name="T15" fmla="*/ 19 h 101"/>
                <a:gd name="T16" fmla="*/ 46 w 71"/>
                <a:gd name="T17" fmla="*/ 30 h 101"/>
                <a:gd name="T18" fmla="*/ 35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5" y="0"/>
                  </a:moveTo>
                  <a:cubicBezTo>
                    <a:pt x="16" y="0"/>
                    <a:pt x="0" y="16"/>
                    <a:pt x="0" y="35"/>
                  </a:cubicBezTo>
                  <a:cubicBezTo>
                    <a:pt x="0" y="55"/>
                    <a:pt x="35" y="101"/>
                    <a:pt x="35" y="101"/>
                  </a:cubicBezTo>
                  <a:cubicBezTo>
                    <a:pt x="35" y="101"/>
                    <a:pt x="71" y="55"/>
                    <a:pt x="71" y="35"/>
                  </a:cubicBezTo>
                  <a:cubicBezTo>
                    <a:pt x="71" y="16"/>
                    <a:pt x="55" y="0"/>
                    <a:pt x="35" y="0"/>
                  </a:cubicBezTo>
                  <a:close/>
                  <a:moveTo>
                    <a:pt x="35" y="41"/>
                  </a:moveTo>
                  <a:cubicBezTo>
                    <a:pt x="29" y="41"/>
                    <a:pt x="24" y="36"/>
                    <a:pt x="24" y="30"/>
                  </a:cubicBezTo>
                  <a:cubicBezTo>
                    <a:pt x="24" y="24"/>
                    <a:pt x="29" y="19"/>
                    <a:pt x="35" y="19"/>
                  </a:cubicBezTo>
                  <a:cubicBezTo>
                    <a:pt x="41" y="19"/>
                    <a:pt x="46" y="24"/>
                    <a:pt x="46" y="30"/>
                  </a:cubicBezTo>
                  <a:cubicBezTo>
                    <a:pt x="46" y="36"/>
                    <a:pt x="41" y="41"/>
                    <a:pt x="3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95" name="Freeform 95"/>
            <p:cNvSpPr>
              <a:spLocks/>
            </p:cNvSpPr>
            <p:nvPr/>
          </p:nvSpPr>
          <p:spPr bwMode="auto">
            <a:xfrm>
              <a:off x="1825" y="1121"/>
              <a:ext cx="76" cy="62"/>
            </a:xfrm>
            <a:custGeom>
              <a:avLst/>
              <a:gdLst>
                <a:gd name="T0" fmla="*/ 11 w 52"/>
                <a:gd name="T1" fmla="*/ 42 h 42"/>
                <a:gd name="T2" fmla="*/ 0 w 52"/>
                <a:gd name="T3" fmla="*/ 0 h 42"/>
                <a:gd name="T4" fmla="*/ 6 w 52"/>
                <a:gd name="T5" fmla="*/ 0 h 42"/>
                <a:gd name="T6" fmla="*/ 11 w 52"/>
                <a:gd name="T7" fmla="*/ 21 h 42"/>
                <a:gd name="T8" fmla="*/ 14 w 52"/>
                <a:gd name="T9" fmla="*/ 36 h 42"/>
                <a:gd name="T10" fmla="*/ 14 w 52"/>
                <a:gd name="T11" fmla="*/ 36 h 42"/>
                <a:gd name="T12" fmla="*/ 18 w 52"/>
                <a:gd name="T13" fmla="*/ 21 h 42"/>
                <a:gd name="T14" fmla="*/ 24 w 52"/>
                <a:gd name="T15" fmla="*/ 0 h 42"/>
                <a:gd name="T16" fmla="*/ 29 w 52"/>
                <a:gd name="T17" fmla="*/ 0 h 42"/>
                <a:gd name="T18" fmla="*/ 35 w 52"/>
                <a:gd name="T19" fmla="*/ 21 h 42"/>
                <a:gd name="T20" fmla="*/ 38 w 52"/>
                <a:gd name="T21" fmla="*/ 36 h 42"/>
                <a:gd name="T22" fmla="*/ 38 w 52"/>
                <a:gd name="T23" fmla="*/ 36 h 42"/>
                <a:gd name="T24" fmla="*/ 41 w 52"/>
                <a:gd name="T25" fmla="*/ 21 h 42"/>
                <a:gd name="T26" fmla="*/ 47 w 52"/>
                <a:gd name="T27" fmla="*/ 0 h 42"/>
                <a:gd name="T28" fmla="*/ 52 w 52"/>
                <a:gd name="T29" fmla="*/ 0 h 42"/>
                <a:gd name="T30" fmla="*/ 40 w 52"/>
                <a:gd name="T31" fmla="*/ 42 h 42"/>
                <a:gd name="T32" fmla="*/ 35 w 52"/>
                <a:gd name="T33" fmla="*/ 42 h 42"/>
                <a:gd name="T34" fmla="*/ 29 w 52"/>
                <a:gd name="T35" fmla="*/ 20 h 42"/>
                <a:gd name="T36" fmla="*/ 26 w 52"/>
                <a:gd name="T37" fmla="*/ 6 h 42"/>
                <a:gd name="T38" fmla="*/ 26 w 52"/>
                <a:gd name="T39" fmla="*/ 6 h 42"/>
                <a:gd name="T40" fmla="*/ 23 w 52"/>
                <a:gd name="T41" fmla="*/ 20 h 42"/>
                <a:gd name="T42" fmla="*/ 17 w 52"/>
                <a:gd name="T43" fmla="*/ 42 h 42"/>
                <a:gd name="T44" fmla="*/ 11 w 52"/>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2">
                  <a:moveTo>
                    <a:pt x="11" y="42"/>
                  </a:moveTo>
                  <a:cubicBezTo>
                    <a:pt x="0" y="0"/>
                    <a:pt x="0" y="0"/>
                    <a:pt x="0" y="0"/>
                  </a:cubicBezTo>
                  <a:cubicBezTo>
                    <a:pt x="6" y="0"/>
                    <a:pt x="6" y="0"/>
                    <a:pt x="6" y="0"/>
                  </a:cubicBezTo>
                  <a:cubicBezTo>
                    <a:pt x="11" y="21"/>
                    <a:pt x="11" y="21"/>
                    <a:pt x="11" y="21"/>
                  </a:cubicBezTo>
                  <a:cubicBezTo>
                    <a:pt x="12" y="27"/>
                    <a:pt x="14" y="32"/>
                    <a:pt x="14" y="36"/>
                  </a:cubicBezTo>
                  <a:cubicBezTo>
                    <a:pt x="14" y="36"/>
                    <a:pt x="14" y="36"/>
                    <a:pt x="14" y="36"/>
                  </a:cubicBezTo>
                  <a:cubicBezTo>
                    <a:pt x="15" y="32"/>
                    <a:pt x="16" y="27"/>
                    <a:pt x="18" y="21"/>
                  </a:cubicBezTo>
                  <a:cubicBezTo>
                    <a:pt x="24" y="0"/>
                    <a:pt x="24" y="0"/>
                    <a:pt x="24" y="0"/>
                  </a:cubicBezTo>
                  <a:cubicBezTo>
                    <a:pt x="29" y="0"/>
                    <a:pt x="29" y="0"/>
                    <a:pt x="29" y="0"/>
                  </a:cubicBezTo>
                  <a:cubicBezTo>
                    <a:pt x="35" y="21"/>
                    <a:pt x="35" y="21"/>
                    <a:pt x="35" y="21"/>
                  </a:cubicBezTo>
                  <a:cubicBezTo>
                    <a:pt x="36" y="26"/>
                    <a:pt x="37" y="31"/>
                    <a:pt x="38" y="36"/>
                  </a:cubicBezTo>
                  <a:cubicBezTo>
                    <a:pt x="38" y="36"/>
                    <a:pt x="38" y="36"/>
                    <a:pt x="38" y="36"/>
                  </a:cubicBezTo>
                  <a:cubicBezTo>
                    <a:pt x="39" y="31"/>
                    <a:pt x="40" y="27"/>
                    <a:pt x="41" y="21"/>
                  </a:cubicBezTo>
                  <a:cubicBezTo>
                    <a:pt x="47" y="0"/>
                    <a:pt x="47" y="0"/>
                    <a:pt x="47" y="0"/>
                  </a:cubicBezTo>
                  <a:cubicBezTo>
                    <a:pt x="52" y="0"/>
                    <a:pt x="52" y="0"/>
                    <a:pt x="52" y="0"/>
                  </a:cubicBezTo>
                  <a:cubicBezTo>
                    <a:pt x="40" y="42"/>
                    <a:pt x="40" y="42"/>
                    <a:pt x="40" y="42"/>
                  </a:cubicBezTo>
                  <a:cubicBezTo>
                    <a:pt x="35" y="42"/>
                    <a:pt x="35" y="42"/>
                    <a:pt x="35" y="42"/>
                  </a:cubicBezTo>
                  <a:cubicBezTo>
                    <a:pt x="29" y="20"/>
                    <a:pt x="29" y="20"/>
                    <a:pt x="29" y="20"/>
                  </a:cubicBezTo>
                  <a:cubicBezTo>
                    <a:pt x="28" y="15"/>
                    <a:pt x="27" y="11"/>
                    <a:pt x="26" y="6"/>
                  </a:cubicBezTo>
                  <a:cubicBezTo>
                    <a:pt x="26" y="6"/>
                    <a:pt x="26" y="6"/>
                    <a:pt x="26" y="6"/>
                  </a:cubicBezTo>
                  <a:cubicBezTo>
                    <a:pt x="26" y="10"/>
                    <a:pt x="25" y="15"/>
                    <a:pt x="23" y="20"/>
                  </a:cubicBezTo>
                  <a:cubicBezTo>
                    <a:pt x="17" y="42"/>
                    <a:pt x="17" y="42"/>
                    <a:pt x="17" y="42"/>
                  </a:cubicBezTo>
                  <a:lnTo>
                    <a:pt x="11"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96" name="Freeform 96"/>
            <p:cNvSpPr>
              <a:spLocks/>
            </p:cNvSpPr>
            <p:nvPr/>
          </p:nvSpPr>
          <p:spPr bwMode="auto">
            <a:xfrm>
              <a:off x="1906" y="1121"/>
              <a:ext cx="76" cy="62"/>
            </a:xfrm>
            <a:custGeom>
              <a:avLst/>
              <a:gdLst>
                <a:gd name="T0" fmla="*/ 11 w 52"/>
                <a:gd name="T1" fmla="*/ 42 h 42"/>
                <a:gd name="T2" fmla="*/ 0 w 52"/>
                <a:gd name="T3" fmla="*/ 0 h 42"/>
                <a:gd name="T4" fmla="*/ 6 w 52"/>
                <a:gd name="T5" fmla="*/ 0 h 42"/>
                <a:gd name="T6" fmla="*/ 11 w 52"/>
                <a:gd name="T7" fmla="*/ 21 h 42"/>
                <a:gd name="T8" fmla="*/ 14 w 52"/>
                <a:gd name="T9" fmla="*/ 36 h 42"/>
                <a:gd name="T10" fmla="*/ 14 w 52"/>
                <a:gd name="T11" fmla="*/ 36 h 42"/>
                <a:gd name="T12" fmla="*/ 17 w 52"/>
                <a:gd name="T13" fmla="*/ 21 h 42"/>
                <a:gd name="T14" fmla="*/ 23 w 52"/>
                <a:gd name="T15" fmla="*/ 0 h 42"/>
                <a:gd name="T16" fmla="*/ 29 w 52"/>
                <a:gd name="T17" fmla="*/ 0 h 42"/>
                <a:gd name="T18" fmla="*/ 34 w 52"/>
                <a:gd name="T19" fmla="*/ 21 h 42"/>
                <a:gd name="T20" fmla="*/ 37 w 52"/>
                <a:gd name="T21" fmla="*/ 36 h 42"/>
                <a:gd name="T22" fmla="*/ 37 w 52"/>
                <a:gd name="T23" fmla="*/ 36 h 42"/>
                <a:gd name="T24" fmla="*/ 41 w 52"/>
                <a:gd name="T25" fmla="*/ 21 h 42"/>
                <a:gd name="T26" fmla="*/ 46 w 52"/>
                <a:gd name="T27" fmla="*/ 0 h 42"/>
                <a:gd name="T28" fmla="*/ 52 w 52"/>
                <a:gd name="T29" fmla="*/ 0 h 42"/>
                <a:gd name="T30" fmla="*/ 40 w 52"/>
                <a:gd name="T31" fmla="*/ 42 h 42"/>
                <a:gd name="T32" fmla="*/ 34 w 52"/>
                <a:gd name="T33" fmla="*/ 42 h 42"/>
                <a:gd name="T34" fmla="*/ 29 w 52"/>
                <a:gd name="T35" fmla="*/ 20 h 42"/>
                <a:gd name="T36" fmla="*/ 26 w 52"/>
                <a:gd name="T37" fmla="*/ 6 h 42"/>
                <a:gd name="T38" fmla="*/ 26 w 52"/>
                <a:gd name="T39" fmla="*/ 6 h 42"/>
                <a:gd name="T40" fmla="*/ 22 w 52"/>
                <a:gd name="T41" fmla="*/ 20 h 42"/>
                <a:gd name="T42" fmla="*/ 16 w 52"/>
                <a:gd name="T43" fmla="*/ 42 h 42"/>
                <a:gd name="T44" fmla="*/ 11 w 52"/>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2">
                  <a:moveTo>
                    <a:pt x="11" y="42"/>
                  </a:moveTo>
                  <a:cubicBezTo>
                    <a:pt x="0" y="0"/>
                    <a:pt x="0" y="0"/>
                    <a:pt x="0" y="0"/>
                  </a:cubicBezTo>
                  <a:cubicBezTo>
                    <a:pt x="6" y="0"/>
                    <a:pt x="6" y="0"/>
                    <a:pt x="6" y="0"/>
                  </a:cubicBezTo>
                  <a:cubicBezTo>
                    <a:pt x="11" y="21"/>
                    <a:pt x="11" y="21"/>
                    <a:pt x="11" y="21"/>
                  </a:cubicBezTo>
                  <a:cubicBezTo>
                    <a:pt x="12" y="27"/>
                    <a:pt x="13" y="32"/>
                    <a:pt x="14" y="36"/>
                  </a:cubicBezTo>
                  <a:cubicBezTo>
                    <a:pt x="14" y="36"/>
                    <a:pt x="14" y="36"/>
                    <a:pt x="14" y="36"/>
                  </a:cubicBezTo>
                  <a:cubicBezTo>
                    <a:pt x="15" y="32"/>
                    <a:pt x="16" y="27"/>
                    <a:pt x="17" y="21"/>
                  </a:cubicBezTo>
                  <a:cubicBezTo>
                    <a:pt x="23" y="0"/>
                    <a:pt x="23" y="0"/>
                    <a:pt x="23" y="0"/>
                  </a:cubicBezTo>
                  <a:cubicBezTo>
                    <a:pt x="29" y="0"/>
                    <a:pt x="29" y="0"/>
                    <a:pt x="29" y="0"/>
                  </a:cubicBezTo>
                  <a:cubicBezTo>
                    <a:pt x="34" y="21"/>
                    <a:pt x="34" y="21"/>
                    <a:pt x="34" y="21"/>
                  </a:cubicBezTo>
                  <a:cubicBezTo>
                    <a:pt x="35" y="26"/>
                    <a:pt x="36" y="31"/>
                    <a:pt x="37" y="36"/>
                  </a:cubicBezTo>
                  <a:cubicBezTo>
                    <a:pt x="37" y="36"/>
                    <a:pt x="37" y="36"/>
                    <a:pt x="37" y="36"/>
                  </a:cubicBezTo>
                  <a:cubicBezTo>
                    <a:pt x="38" y="31"/>
                    <a:pt x="39" y="27"/>
                    <a:pt x="41" y="21"/>
                  </a:cubicBezTo>
                  <a:cubicBezTo>
                    <a:pt x="46" y="0"/>
                    <a:pt x="46" y="0"/>
                    <a:pt x="46" y="0"/>
                  </a:cubicBezTo>
                  <a:cubicBezTo>
                    <a:pt x="52" y="0"/>
                    <a:pt x="52" y="0"/>
                    <a:pt x="52" y="0"/>
                  </a:cubicBezTo>
                  <a:cubicBezTo>
                    <a:pt x="40" y="42"/>
                    <a:pt x="40" y="42"/>
                    <a:pt x="40" y="42"/>
                  </a:cubicBezTo>
                  <a:cubicBezTo>
                    <a:pt x="34" y="42"/>
                    <a:pt x="34" y="42"/>
                    <a:pt x="34" y="42"/>
                  </a:cubicBezTo>
                  <a:cubicBezTo>
                    <a:pt x="29" y="20"/>
                    <a:pt x="29" y="20"/>
                    <a:pt x="29" y="20"/>
                  </a:cubicBezTo>
                  <a:cubicBezTo>
                    <a:pt x="27" y="15"/>
                    <a:pt x="26" y="11"/>
                    <a:pt x="26" y="6"/>
                  </a:cubicBezTo>
                  <a:cubicBezTo>
                    <a:pt x="26" y="6"/>
                    <a:pt x="26" y="6"/>
                    <a:pt x="26" y="6"/>
                  </a:cubicBezTo>
                  <a:cubicBezTo>
                    <a:pt x="25" y="10"/>
                    <a:pt x="24" y="15"/>
                    <a:pt x="22" y="20"/>
                  </a:cubicBezTo>
                  <a:cubicBezTo>
                    <a:pt x="16" y="42"/>
                    <a:pt x="16" y="42"/>
                    <a:pt x="16" y="42"/>
                  </a:cubicBezTo>
                  <a:lnTo>
                    <a:pt x="11"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97" name="Freeform 97"/>
            <p:cNvSpPr>
              <a:spLocks/>
            </p:cNvSpPr>
            <p:nvPr/>
          </p:nvSpPr>
          <p:spPr bwMode="auto">
            <a:xfrm>
              <a:off x="1984" y="1121"/>
              <a:ext cx="76" cy="62"/>
            </a:xfrm>
            <a:custGeom>
              <a:avLst/>
              <a:gdLst>
                <a:gd name="T0" fmla="*/ 11 w 52"/>
                <a:gd name="T1" fmla="*/ 42 h 42"/>
                <a:gd name="T2" fmla="*/ 0 w 52"/>
                <a:gd name="T3" fmla="*/ 0 h 42"/>
                <a:gd name="T4" fmla="*/ 6 w 52"/>
                <a:gd name="T5" fmla="*/ 0 h 42"/>
                <a:gd name="T6" fmla="*/ 11 w 52"/>
                <a:gd name="T7" fmla="*/ 21 h 42"/>
                <a:gd name="T8" fmla="*/ 14 w 52"/>
                <a:gd name="T9" fmla="*/ 36 h 42"/>
                <a:gd name="T10" fmla="*/ 15 w 52"/>
                <a:gd name="T11" fmla="*/ 36 h 42"/>
                <a:gd name="T12" fmla="*/ 18 w 52"/>
                <a:gd name="T13" fmla="*/ 21 h 42"/>
                <a:gd name="T14" fmla="*/ 24 w 52"/>
                <a:gd name="T15" fmla="*/ 0 h 42"/>
                <a:gd name="T16" fmla="*/ 29 w 52"/>
                <a:gd name="T17" fmla="*/ 0 h 42"/>
                <a:gd name="T18" fmla="*/ 35 w 52"/>
                <a:gd name="T19" fmla="*/ 21 h 42"/>
                <a:gd name="T20" fmla="*/ 38 w 52"/>
                <a:gd name="T21" fmla="*/ 36 h 42"/>
                <a:gd name="T22" fmla="*/ 38 w 52"/>
                <a:gd name="T23" fmla="*/ 36 h 42"/>
                <a:gd name="T24" fmla="*/ 41 w 52"/>
                <a:gd name="T25" fmla="*/ 21 h 42"/>
                <a:gd name="T26" fmla="*/ 47 w 52"/>
                <a:gd name="T27" fmla="*/ 0 h 42"/>
                <a:gd name="T28" fmla="*/ 52 w 52"/>
                <a:gd name="T29" fmla="*/ 0 h 42"/>
                <a:gd name="T30" fmla="*/ 40 w 52"/>
                <a:gd name="T31" fmla="*/ 42 h 42"/>
                <a:gd name="T32" fmla="*/ 35 w 52"/>
                <a:gd name="T33" fmla="*/ 42 h 42"/>
                <a:gd name="T34" fmla="*/ 29 w 52"/>
                <a:gd name="T35" fmla="*/ 20 h 42"/>
                <a:gd name="T36" fmla="*/ 26 w 52"/>
                <a:gd name="T37" fmla="*/ 6 h 42"/>
                <a:gd name="T38" fmla="*/ 26 w 52"/>
                <a:gd name="T39" fmla="*/ 6 h 42"/>
                <a:gd name="T40" fmla="*/ 23 w 52"/>
                <a:gd name="T41" fmla="*/ 20 h 42"/>
                <a:gd name="T42" fmla="*/ 17 w 52"/>
                <a:gd name="T43" fmla="*/ 42 h 42"/>
                <a:gd name="T44" fmla="*/ 11 w 52"/>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2">
                  <a:moveTo>
                    <a:pt x="11" y="42"/>
                  </a:moveTo>
                  <a:cubicBezTo>
                    <a:pt x="0" y="0"/>
                    <a:pt x="0" y="0"/>
                    <a:pt x="0" y="0"/>
                  </a:cubicBezTo>
                  <a:cubicBezTo>
                    <a:pt x="6" y="0"/>
                    <a:pt x="6" y="0"/>
                    <a:pt x="6" y="0"/>
                  </a:cubicBezTo>
                  <a:cubicBezTo>
                    <a:pt x="11" y="21"/>
                    <a:pt x="11" y="21"/>
                    <a:pt x="11" y="21"/>
                  </a:cubicBezTo>
                  <a:cubicBezTo>
                    <a:pt x="12" y="27"/>
                    <a:pt x="14" y="32"/>
                    <a:pt x="14" y="36"/>
                  </a:cubicBezTo>
                  <a:cubicBezTo>
                    <a:pt x="15" y="36"/>
                    <a:pt x="15" y="36"/>
                    <a:pt x="15" y="36"/>
                  </a:cubicBezTo>
                  <a:cubicBezTo>
                    <a:pt x="15" y="32"/>
                    <a:pt x="17" y="27"/>
                    <a:pt x="18" y="21"/>
                  </a:cubicBezTo>
                  <a:cubicBezTo>
                    <a:pt x="24" y="0"/>
                    <a:pt x="24" y="0"/>
                    <a:pt x="24" y="0"/>
                  </a:cubicBezTo>
                  <a:cubicBezTo>
                    <a:pt x="29" y="0"/>
                    <a:pt x="29" y="0"/>
                    <a:pt x="29" y="0"/>
                  </a:cubicBezTo>
                  <a:cubicBezTo>
                    <a:pt x="35" y="21"/>
                    <a:pt x="35" y="21"/>
                    <a:pt x="35" y="21"/>
                  </a:cubicBezTo>
                  <a:cubicBezTo>
                    <a:pt x="36" y="26"/>
                    <a:pt x="37" y="31"/>
                    <a:pt x="38" y="36"/>
                  </a:cubicBezTo>
                  <a:cubicBezTo>
                    <a:pt x="38" y="36"/>
                    <a:pt x="38" y="36"/>
                    <a:pt x="38" y="36"/>
                  </a:cubicBezTo>
                  <a:cubicBezTo>
                    <a:pt x="39" y="31"/>
                    <a:pt x="40" y="27"/>
                    <a:pt x="41" y="21"/>
                  </a:cubicBezTo>
                  <a:cubicBezTo>
                    <a:pt x="47" y="0"/>
                    <a:pt x="47" y="0"/>
                    <a:pt x="47" y="0"/>
                  </a:cubicBezTo>
                  <a:cubicBezTo>
                    <a:pt x="52" y="0"/>
                    <a:pt x="52" y="0"/>
                    <a:pt x="52" y="0"/>
                  </a:cubicBezTo>
                  <a:cubicBezTo>
                    <a:pt x="40" y="42"/>
                    <a:pt x="40" y="42"/>
                    <a:pt x="40" y="42"/>
                  </a:cubicBezTo>
                  <a:cubicBezTo>
                    <a:pt x="35" y="42"/>
                    <a:pt x="35" y="42"/>
                    <a:pt x="35" y="42"/>
                  </a:cubicBezTo>
                  <a:cubicBezTo>
                    <a:pt x="29" y="20"/>
                    <a:pt x="29" y="20"/>
                    <a:pt x="29" y="20"/>
                  </a:cubicBezTo>
                  <a:cubicBezTo>
                    <a:pt x="28" y="15"/>
                    <a:pt x="27" y="11"/>
                    <a:pt x="26" y="6"/>
                  </a:cubicBezTo>
                  <a:cubicBezTo>
                    <a:pt x="26" y="6"/>
                    <a:pt x="26" y="6"/>
                    <a:pt x="26" y="6"/>
                  </a:cubicBezTo>
                  <a:cubicBezTo>
                    <a:pt x="26" y="10"/>
                    <a:pt x="25" y="15"/>
                    <a:pt x="23" y="20"/>
                  </a:cubicBezTo>
                  <a:cubicBezTo>
                    <a:pt x="17" y="42"/>
                    <a:pt x="17" y="42"/>
                    <a:pt x="17" y="42"/>
                  </a:cubicBezTo>
                  <a:lnTo>
                    <a:pt x="11"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98" name="Freeform 98"/>
            <p:cNvSpPr>
              <a:spLocks/>
            </p:cNvSpPr>
            <p:nvPr/>
          </p:nvSpPr>
          <p:spPr bwMode="auto">
            <a:xfrm>
              <a:off x="1550" y="3092"/>
              <a:ext cx="16" cy="33"/>
            </a:xfrm>
            <a:custGeom>
              <a:avLst/>
              <a:gdLst>
                <a:gd name="T0" fmla="*/ 5 w 11"/>
                <a:gd name="T1" fmla="*/ 18 h 23"/>
                <a:gd name="T2" fmla="*/ 0 w 11"/>
                <a:gd name="T3" fmla="*/ 9 h 23"/>
                <a:gd name="T4" fmla="*/ 0 w 11"/>
                <a:gd name="T5" fmla="*/ 15 h 23"/>
                <a:gd name="T6" fmla="*/ 1 w 11"/>
                <a:gd name="T7" fmla="*/ 23 h 23"/>
                <a:gd name="T8" fmla="*/ 5 w 11"/>
                <a:gd name="T9" fmla="*/ 18 h 23"/>
              </a:gdLst>
              <a:ahLst/>
              <a:cxnLst>
                <a:cxn ang="0">
                  <a:pos x="T0" y="T1"/>
                </a:cxn>
                <a:cxn ang="0">
                  <a:pos x="T2" y="T3"/>
                </a:cxn>
                <a:cxn ang="0">
                  <a:pos x="T4" y="T5"/>
                </a:cxn>
                <a:cxn ang="0">
                  <a:pos x="T6" y="T7"/>
                </a:cxn>
                <a:cxn ang="0">
                  <a:pos x="T8" y="T9"/>
                </a:cxn>
              </a:cxnLst>
              <a:rect l="0" t="0" r="r" b="b"/>
              <a:pathLst>
                <a:path w="11" h="23">
                  <a:moveTo>
                    <a:pt x="5" y="18"/>
                  </a:moveTo>
                  <a:cubicBezTo>
                    <a:pt x="11" y="4"/>
                    <a:pt x="1" y="0"/>
                    <a:pt x="0" y="9"/>
                  </a:cubicBezTo>
                  <a:cubicBezTo>
                    <a:pt x="0" y="11"/>
                    <a:pt x="0" y="13"/>
                    <a:pt x="0" y="15"/>
                  </a:cubicBezTo>
                  <a:cubicBezTo>
                    <a:pt x="0" y="18"/>
                    <a:pt x="1" y="20"/>
                    <a:pt x="1" y="23"/>
                  </a:cubicBezTo>
                  <a:cubicBezTo>
                    <a:pt x="3" y="21"/>
                    <a:pt x="4" y="20"/>
                    <a:pt x="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99" name="Freeform 99"/>
            <p:cNvSpPr>
              <a:spLocks/>
            </p:cNvSpPr>
            <p:nvPr/>
          </p:nvSpPr>
          <p:spPr bwMode="auto">
            <a:xfrm>
              <a:off x="1509" y="3112"/>
              <a:ext cx="12" cy="16"/>
            </a:xfrm>
            <a:custGeom>
              <a:avLst/>
              <a:gdLst>
                <a:gd name="T0" fmla="*/ 4 w 8"/>
                <a:gd name="T1" fmla="*/ 8 h 11"/>
                <a:gd name="T2" fmla="*/ 8 w 8"/>
                <a:gd name="T3" fmla="*/ 11 h 11"/>
                <a:gd name="T4" fmla="*/ 1 w 8"/>
                <a:gd name="T5" fmla="*/ 0 h 11"/>
                <a:gd name="T6" fmla="*/ 4 w 8"/>
                <a:gd name="T7" fmla="*/ 8 h 11"/>
              </a:gdLst>
              <a:ahLst/>
              <a:cxnLst>
                <a:cxn ang="0">
                  <a:pos x="T0" y="T1"/>
                </a:cxn>
                <a:cxn ang="0">
                  <a:pos x="T2" y="T3"/>
                </a:cxn>
                <a:cxn ang="0">
                  <a:pos x="T4" y="T5"/>
                </a:cxn>
                <a:cxn ang="0">
                  <a:pos x="T6" y="T7"/>
                </a:cxn>
              </a:cxnLst>
              <a:rect l="0" t="0" r="r" b="b"/>
              <a:pathLst>
                <a:path w="8" h="11">
                  <a:moveTo>
                    <a:pt x="4" y="8"/>
                  </a:moveTo>
                  <a:cubicBezTo>
                    <a:pt x="5" y="9"/>
                    <a:pt x="7" y="10"/>
                    <a:pt x="8" y="11"/>
                  </a:cubicBezTo>
                  <a:cubicBezTo>
                    <a:pt x="6" y="7"/>
                    <a:pt x="4" y="3"/>
                    <a:pt x="1" y="0"/>
                  </a:cubicBezTo>
                  <a:cubicBezTo>
                    <a:pt x="0" y="4"/>
                    <a:pt x="1" y="7"/>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00" name="Freeform 100"/>
            <p:cNvSpPr>
              <a:spLocks/>
            </p:cNvSpPr>
            <p:nvPr/>
          </p:nvSpPr>
          <p:spPr bwMode="auto">
            <a:xfrm>
              <a:off x="1577" y="3133"/>
              <a:ext cx="27" cy="19"/>
            </a:xfrm>
            <a:custGeom>
              <a:avLst/>
              <a:gdLst>
                <a:gd name="T0" fmla="*/ 5 w 19"/>
                <a:gd name="T1" fmla="*/ 13 h 13"/>
                <a:gd name="T2" fmla="*/ 11 w 19"/>
                <a:gd name="T3" fmla="*/ 12 h 13"/>
                <a:gd name="T4" fmla="*/ 13 w 19"/>
                <a:gd name="T5" fmla="*/ 0 h 13"/>
                <a:gd name="T6" fmla="*/ 0 w 19"/>
                <a:gd name="T7" fmla="*/ 13 h 13"/>
                <a:gd name="T8" fmla="*/ 5 w 19"/>
                <a:gd name="T9" fmla="*/ 13 h 13"/>
              </a:gdLst>
              <a:ahLst/>
              <a:cxnLst>
                <a:cxn ang="0">
                  <a:pos x="T0" y="T1"/>
                </a:cxn>
                <a:cxn ang="0">
                  <a:pos x="T2" y="T3"/>
                </a:cxn>
                <a:cxn ang="0">
                  <a:pos x="T4" y="T5"/>
                </a:cxn>
                <a:cxn ang="0">
                  <a:pos x="T6" y="T7"/>
                </a:cxn>
                <a:cxn ang="0">
                  <a:pos x="T8" y="T9"/>
                </a:cxn>
              </a:cxnLst>
              <a:rect l="0" t="0" r="r" b="b"/>
              <a:pathLst>
                <a:path w="19" h="13">
                  <a:moveTo>
                    <a:pt x="5" y="13"/>
                  </a:moveTo>
                  <a:cubicBezTo>
                    <a:pt x="7" y="13"/>
                    <a:pt x="9" y="13"/>
                    <a:pt x="11" y="12"/>
                  </a:cubicBezTo>
                  <a:cubicBezTo>
                    <a:pt x="18" y="8"/>
                    <a:pt x="19" y="4"/>
                    <a:pt x="13" y="0"/>
                  </a:cubicBezTo>
                  <a:cubicBezTo>
                    <a:pt x="7" y="0"/>
                    <a:pt x="3" y="6"/>
                    <a:pt x="0" y="13"/>
                  </a:cubicBezTo>
                  <a:cubicBezTo>
                    <a:pt x="1" y="13"/>
                    <a:pt x="3"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01" name="Freeform 101"/>
            <p:cNvSpPr>
              <a:spLocks/>
            </p:cNvSpPr>
            <p:nvPr/>
          </p:nvSpPr>
          <p:spPr bwMode="auto">
            <a:xfrm>
              <a:off x="1534" y="3135"/>
              <a:ext cx="34" cy="84"/>
            </a:xfrm>
            <a:custGeom>
              <a:avLst/>
              <a:gdLst>
                <a:gd name="T0" fmla="*/ 23 w 23"/>
                <a:gd name="T1" fmla="*/ 14 h 57"/>
                <a:gd name="T2" fmla="*/ 13 w 23"/>
                <a:gd name="T3" fmla="*/ 7 h 57"/>
                <a:gd name="T4" fmla="*/ 9 w 23"/>
                <a:gd name="T5" fmla="*/ 0 h 57"/>
                <a:gd name="T6" fmla="*/ 0 w 23"/>
                <a:gd name="T7" fmla="*/ 3 h 57"/>
                <a:gd name="T8" fmla="*/ 8 w 23"/>
                <a:gd name="T9" fmla="*/ 55 h 57"/>
                <a:gd name="T10" fmla="*/ 7 w 23"/>
                <a:gd name="T11" fmla="*/ 57 h 57"/>
                <a:gd name="T12" fmla="*/ 14 w 23"/>
                <a:gd name="T13" fmla="*/ 57 h 57"/>
                <a:gd name="T14" fmla="*/ 23 w 23"/>
                <a:gd name="T15" fmla="*/ 57 h 57"/>
                <a:gd name="T16" fmla="*/ 23 w 23"/>
                <a:gd name="T17"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4"/>
                  </a:moveTo>
                  <a:cubicBezTo>
                    <a:pt x="19" y="12"/>
                    <a:pt x="16" y="10"/>
                    <a:pt x="13" y="7"/>
                  </a:cubicBezTo>
                  <a:cubicBezTo>
                    <a:pt x="12" y="6"/>
                    <a:pt x="10" y="3"/>
                    <a:pt x="9" y="0"/>
                  </a:cubicBezTo>
                  <a:cubicBezTo>
                    <a:pt x="6" y="2"/>
                    <a:pt x="3" y="3"/>
                    <a:pt x="0" y="3"/>
                  </a:cubicBezTo>
                  <a:cubicBezTo>
                    <a:pt x="5" y="20"/>
                    <a:pt x="7" y="38"/>
                    <a:pt x="8" y="55"/>
                  </a:cubicBezTo>
                  <a:cubicBezTo>
                    <a:pt x="8" y="56"/>
                    <a:pt x="8" y="57"/>
                    <a:pt x="7" y="57"/>
                  </a:cubicBezTo>
                  <a:cubicBezTo>
                    <a:pt x="14" y="57"/>
                    <a:pt x="14" y="57"/>
                    <a:pt x="14" y="57"/>
                  </a:cubicBezTo>
                  <a:cubicBezTo>
                    <a:pt x="23" y="57"/>
                    <a:pt x="23" y="57"/>
                    <a:pt x="23" y="57"/>
                  </a:cubicBezTo>
                  <a:cubicBezTo>
                    <a:pt x="19" y="43"/>
                    <a:pt x="18" y="28"/>
                    <a:pt x="2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02" name="Freeform 102"/>
            <p:cNvSpPr>
              <a:spLocks/>
            </p:cNvSpPr>
            <p:nvPr/>
          </p:nvSpPr>
          <p:spPr bwMode="auto">
            <a:xfrm>
              <a:off x="1439" y="3017"/>
              <a:ext cx="233" cy="203"/>
            </a:xfrm>
            <a:custGeom>
              <a:avLst/>
              <a:gdLst>
                <a:gd name="T0" fmla="*/ 120 w 159"/>
                <a:gd name="T1" fmla="*/ 16 h 139"/>
                <a:gd name="T2" fmla="*/ 79 w 159"/>
                <a:gd name="T3" fmla="*/ 0 h 139"/>
                <a:gd name="T4" fmla="*/ 38 w 159"/>
                <a:gd name="T5" fmla="*/ 16 h 139"/>
                <a:gd name="T6" fmla="*/ 32 w 159"/>
                <a:gd name="T7" fmla="*/ 99 h 139"/>
                <a:gd name="T8" fmla="*/ 42 w 159"/>
                <a:gd name="T9" fmla="*/ 129 h 139"/>
                <a:gd name="T10" fmla="*/ 47 w 159"/>
                <a:gd name="T11" fmla="*/ 138 h 139"/>
                <a:gd name="T12" fmla="*/ 67 w 159"/>
                <a:gd name="T13" fmla="*/ 138 h 139"/>
                <a:gd name="T14" fmla="*/ 59 w 159"/>
                <a:gd name="T15" fmla="*/ 85 h 139"/>
                <a:gd name="T16" fmla="*/ 59 w 159"/>
                <a:gd name="T17" fmla="*/ 83 h 139"/>
                <a:gd name="T18" fmla="*/ 51 w 159"/>
                <a:gd name="T19" fmla="*/ 80 h 139"/>
                <a:gd name="T20" fmla="*/ 42 w 159"/>
                <a:gd name="T21" fmla="*/ 66 h 139"/>
                <a:gd name="T22" fmla="*/ 62 w 159"/>
                <a:gd name="T23" fmla="*/ 75 h 139"/>
                <a:gd name="T24" fmla="*/ 63 w 159"/>
                <a:gd name="T25" fmla="*/ 78 h 139"/>
                <a:gd name="T26" fmla="*/ 72 w 159"/>
                <a:gd name="T27" fmla="*/ 77 h 139"/>
                <a:gd name="T28" fmla="*/ 77 w 159"/>
                <a:gd name="T29" fmla="*/ 49 h 139"/>
                <a:gd name="T30" fmla="*/ 88 w 159"/>
                <a:gd name="T31" fmla="*/ 60 h 139"/>
                <a:gd name="T32" fmla="*/ 79 w 159"/>
                <a:gd name="T33" fmla="*/ 78 h 139"/>
                <a:gd name="T34" fmla="*/ 81 w 159"/>
                <a:gd name="T35" fmla="*/ 81 h 139"/>
                <a:gd name="T36" fmla="*/ 90 w 159"/>
                <a:gd name="T37" fmla="*/ 90 h 139"/>
                <a:gd name="T38" fmla="*/ 94 w 159"/>
                <a:gd name="T39" fmla="*/ 83 h 139"/>
                <a:gd name="T40" fmla="*/ 108 w 159"/>
                <a:gd name="T41" fmla="*/ 74 h 139"/>
                <a:gd name="T42" fmla="*/ 117 w 159"/>
                <a:gd name="T43" fmla="*/ 86 h 139"/>
                <a:gd name="T44" fmla="*/ 92 w 159"/>
                <a:gd name="T45" fmla="*/ 96 h 139"/>
                <a:gd name="T46" fmla="*/ 91 w 159"/>
                <a:gd name="T47" fmla="*/ 102 h 139"/>
                <a:gd name="T48" fmla="*/ 94 w 159"/>
                <a:gd name="T49" fmla="*/ 136 h 139"/>
                <a:gd name="T50" fmla="*/ 94 w 159"/>
                <a:gd name="T51" fmla="*/ 138 h 139"/>
                <a:gd name="T52" fmla="*/ 111 w 159"/>
                <a:gd name="T53" fmla="*/ 138 h 139"/>
                <a:gd name="T54" fmla="*/ 116 w 159"/>
                <a:gd name="T55" fmla="*/ 129 h 139"/>
                <a:gd name="T56" fmla="*/ 127 w 159"/>
                <a:gd name="T57" fmla="*/ 99 h 139"/>
                <a:gd name="T58" fmla="*/ 120 w 159"/>
                <a:gd name="T59"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39">
                  <a:moveTo>
                    <a:pt x="120" y="16"/>
                  </a:moveTo>
                  <a:cubicBezTo>
                    <a:pt x="113" y="8"/>
                    <a:pt x="103" y="0"/>
                    <a:pt x="79" y="0"/>
                  </a:cubicBezTo>
                  <a:cubicBezTo>
                    <a:pt x="56" y="0"/>
                    <a:pt x="46" y="8"/>
                    <a:pt x="38" y="16"/>
                  </a:cubicBezTo>
                  <a:cubicBezTo>
                    <a:pt x="0" y="54"/>
                    <a:pt x="29" y="94"/>
                    <a:pt x="32" y="99"/>
                  </a:cubicBezTo>
                  <a:cubicBezTo>
                    <a:pt x="35" y="104"/>
                    <a:pt x="41" y="119"/>
                    <a:pt x="42" y="129"/>
                  </a:cubicBezTo>
                  <a:cubicBezTo>
                    <a:pt x="43" y="139"/>
                    <a:pt x="47" y="138"/>
                    <a:pt x="47" y="138"/>
                  </a:cubicBezTo>
                  <a:cubicBezTo>
                    <a:pt x="67" y="138"/>
                    <a:pt x="67" y="138"/>
                    <a:pt x="67" y="138"/>
                  </a:cubicBezTo>
                  <a:cubicBezTo>
                    <a:pt x="66" y="121"/>
                    <a:pt x="65" y="101"/>
                    <a:pt x="59" y="85"/>
                  </a:cubicBezTo>
                  <a:cubicBezTo>
                    <a:pt x="59" y="84"/>
                    <a:pt x="59" y="84"/>
                    <a:pt x="59" y="83"/>
                  </a:cubicBezTo>
                  <a:cubicBezTo>
                    <a:pt x="56" y="83"/>
                    <a:pt x="53" y="82"/>
                    <a:pt x="51" y="80"/>
                  </a:cubicBezTo>
                  <a:cubicBezTo>
                    <a:pt x="46" y="78"/>
                    <a:pt x="40" y="72"/>
                    <a:pt x="42" y="66"/>
                  </a:cubicBezTo>
                  <a:cubicBezTo>
                    <a:pt x="47" y="49"/>
                    <a:pt x="58" y="66"/>
                    <a:pt x="62" y="75"/>
                  </a:cubicBezTo>
                  <a:cubicBezTo>
                    <a:pt x="62" y="76"/>
                    <a:pt x="63" y="77"/>
                    <a:pt x="63" y="78"/>
                  </a:cubicBezTo>
                  <a:cubicBezTo>
                    <a:pt x="66" y="78"/>
                    <a:pt x="69" y="78"/>
                    <a:pt x="72" y="77"/>
                  </a:cubicBezTo>
                  <a:cubicBezTo>
                    <a:pt x="69" y="66"/>
                    <a:pt x="68" y="52"/>
                    <a:pt x="77" y="49"/>
                  </a:cubicBezTo>
                  <a:cubicBezTo>
                    <a:pt x="83" y="47"/>
                    <a:pt x="88" y="55"/>
                    <a:pt x="88" y="60"/>
                  </a:cubicBezTo>
                  <a:cubicBezTo>
                    <a:pt x="88" y="67"/>
                    <a:pt x="85" y="73"/>
                    <a:pt x="79" y="78"/>
                  </a:cubicBezTo>
                  <a:cubicBezTo>
                    <a:pt x="80" y="79"/>
                    <a:pt x="80" y="80"/>
                    <a:pt x="81" y="81"/>
                  </a:cubicBezTo>
                  <a:cubicBezTo>
                    <a:pt x="83" y="84"/>
                    <a:pt x="86" y="88"/>
                    <a:pt x="90" y="90"/>
                  </a:cubicBezTo>
                  <a:cubicBezTo>
                    <a:pt x="91" y="88"/>
                    <a:pt x="92" y="85"/>
                    <a:pt x="94" y="83"/>
                  </a:cubicBezTo>
                  <a:cubicBezTo>
                    <a:pt x="97" y="79"/>
                    <a:pt x="102" y="73"/>
                    <a:pt x="108" y="74"/>
                  </a:cubicBezTo>
                  <a:cubicBezTo>
                    <a:pt x="113" y="74"/>
                    <a:pt x="118" y="80"/>
                    <a:pt x="117" y="86"/>
                  </a:cubicBezTo>
                  <a:cubicBezTo>
                    <a:pt x="114" y="97"/>
                    <a:pt x="102" y="99"/>
                    <a:pt x="92" y="96"/>
                  </a:cubicBezTo>
                  <a:cubicBezTo>
                    <a:pt x="91" y="99"/>
                    <a:pt x="91" y="101"/>
                    <a:pt x="91" y="102"/>
                  </a:cubicBezTo>
                  <a:cubicBezTo>
                    <a:pt x="89" y="113"/>
                    <a:pt x="90" y="125"/>
                    <a:pt x="94" y="136"/>
                  </a:cubicBezTo>
                  <a:cubicBezTo>
                    <a:pt x="94" y="137"/>
                    <a:pt x="94" y="138"/>
                    <a:pt x="94" y="138"/>
                  </a:cubicBezTo>
                  <a:cubicBezTo>
                    <a:pt x="111" y="138"/>
                    <a:pt x="111" y="138"/>
                    <a:pt x="111" y="138"/>
                  </a:cubicBezTo>
                  <a:cubicBezTo>
                    <a:pt x="111" y="138"/>
                    <a:pt x="115" y="139"/>
                    <a:pt x="116" y="129"/>
                  </a:cubicBezTo>
                  <a:cubicBezTo>
                    <a:pt x="118" y="119"/>
                    <a:pt x="124" y="104"/>
                    <a:pt x="127" y="99"/>
                  </a:cubicBezTo>
                  <a:cubicBezTo>
                    <a:pt x="130" y="94"/>
                    <a:pt x="159" y="54"/>
                    <a:pt x="12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03" name="Freeform 103"/>
            <p:cNvSpPr>
              <a:spLocks/>
            </p:cNvSpPr>
            <p:nvPr/>
          </p:nvSpPr>
          <p:spPr bwMode="auto">
            <a:xfrm>
              <a:off x="1507" y="3229"/>
              <a:ext cx="100" cy="17"/>
            </a:xfrm>
            <a:custGeom>
              <a:avLst/>
              <a:gdLst>
                <a:gd name="T0" fmla="*/ 63 w 69"/>
                <a:gd name="T1" fmla="*/ 0 h 12"/>
                <a:gd name="T2" fmla="*/ 6 w 69"/>
                <a:gd name="T3" fmla="*/ 0 h 12"/>
                <a:gd name="T4" fmla="*/ 0 w 69"/>
                <a:gd name="T5" fmla="*/ 6 h 12"/>
                <a:gd name="T6" fmla="*/ 6 w 69"/>
                <a:gd name="T7" fmla="*/ 12 h 12"/>
                <a:gd name="T8" fmla="*/ 63 w 69"/>
                <a:gd name="T9" fmla="*/ 12 h 12"/>
                <a:gd name="T10" fmla="*/ 69 w 69"/>
                <a:gd name="T11" fmla="*/ 6 h 12"/>
                <a:gd name="T12" fmla="*/ 63 w 6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9" h="12">
                  <a:moveTo>
                    <a:pt x="63" y="0"/>
                  </a:moveTo>
                  <a:cubicBezTo>
                    <a:pt x="6" y="0"/>
                    <a:pt x="6" y="0"/>
                    <a:pt x="6" y="0"/>
                  </a:cubicBezTo>
                  <a:cubicBezTo>
                    <a:pt x="2" y="0"/>
                    <a:pt x="0" y="2"/>
                    <a:pt x="0" y="6"/>
                  </a:cubicBezTo>
                  <a:cubicBezTo>
                    <a:pt x="0" y="9"/>
                    <a:pt x="2" y="12"/>
                    <a:pt x="6" y="12"/>
                  </a:cubicBezTo>
                  <a:cubicBezTo>
                    <a:pt x="63" y="12"/>
                    <a:pt x="63" y="12"/>
                    <a:pt x="63" y="12"/>
                  </a:cubicBezTo>
                  <a:cubicBezTo>
                    <a:pt x="67" y="12"/>
                    <a:pt x="69" y="9"/>
                    <a:pt x="69" y="6"/>
                  </a:cubicBezTo>
                  <a:cubicBezTo>
                    <a:pt x="69" y="2"/>
                    <a:pt x="67"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04" name="Freeform 104"/>
            <p:cNvSpPr>
              <a:spLocks/>
            </p:cNvSpPr>
            <p:nvPr/>
          </p:nvSpPr>
          <p:spPr bwMode="auto">
            <a:xfrm>
              <a:off x="1508" y="3251"/>
              <a:ext cx="98" cy="16"/>
            </a:xfrm>
            <a:custGeom>
              <a:avLst/>
              <a:gdLst>
                <a:gd name="T0" fmla="*/ 61 w 67"/>
                <a:gd name="T1" fmla="*/ 0 h 11"/>
                <a:gd name="T2" fmla="*/ 6 w 67"/>
                <a:gd name="T3" fmla="*/ 0 h 11"/>
                <a:gd name="T4" fmla="*/ 0 w 67"/>
                <a:gd name="T5" fmla="*/ 5 h 11"/>
                <a:gd name="T6" fmla="*/ 6 w 67"/>
                <a:gd name="T7" fmla="*/ 11 h 11"/>
                <a:gd name="T8" fmla="*/ 61 w 67"/>
                <a:gd name="T9" fmla="*/ 11 h 11"/>
                <a:gd name="T10" fmla="*/ 67 w 67"/>
                <a:gd name="T11" fmla="*/ 5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6" y="0"/>
                    <a:pt x="6" y="0"/>
                    <a:pt x="6" y="0"/>
                  </a:cubicBezTo>
                  <a:cubicBezTo>
                    <a:pt x="3" y="0"/>
                    <a:pt x="0" y="2"/>
                    <a:pt x="0" y="5"/>
                  </a:cubicBezTo>
                  <a:cubicBezTo>
                    <a:pt x="0" y="8"/>
                    <a:pt x="3" y="11"/>
                    <a:pt x="6" y="11"/>
                  </a:cubicBezTo>
                  <a:cubicBezTo>
                    <a:pt x="61" y="11"/>
                    <a:pt x="61" y="11"/>
                    <a:pt x="61" y="11"/>
                  </a:cubicBezTo>
                  <a:cubicBezTo>
                    <a:pt x="64" y="11"/>
                    <a:pt x="67" y="8"/>
                    <a:pt x="67" y="5"/>
                  </a:cubicBezTo>
                  <a:cubicBezTo>
                    <a:pt x="67" y="2"/>
                    <a:pt x="64"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05" name="Freeform 105"/>
            <p:cNvSpPr>
              <a:spLocks/>
            </p:cNvSpPr>
            <p:nvPr/>
          </p:nvSpPr>
          <p:spPr bwMode="auto">
            <a:xfrm>
              <a:off x="1530" y="3270"/>
              <a:ext cx="54" cy="13"/>
            </a:xfrm>
            <a:custGeom>
              <a:avLst/>
              <a:gdLst>
                <a:gd name="T0" fmla="*/ 32 w 37"/>
                <a:gd name="T1" fmla="*/ 0 h 9"/>
                <a:gd name="T2" fmla="*/ 5 w 37"/>
                <a:gd name="T3" fmla="*/ 0 h 9"/>
                <a:gd name="T4" fmla="*/ 0 w 37"/>
                <a:gd name="T5" fmla="*/ 5 h 9"/>
                <a:gd name="T6" fmla="*/ 5 w 37"/>
                <a:gd name="T7" fmla="*/ 9 h 9"/>
                <a:gd name="T8" fmla="*/ 32 w 37"/>
                <a:gd name="T9" fmla="*/ 9 h 9"/>
                <a:gd name="T10" fmla="*/ 37 w 37"/>
                <a:gd name="T11" fmla="*/ 5 h 9"/>
                <a:gd name="T12" fmla="*/ 32 w 3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32" y="0"/>
                  </a:moveTo>
                  <a:cubicBezTo>
                    <a:pt x="5" y="0"/>
                    <a:pt x="5" y="0"/>
                    <a:pt x="5" y="0"/>
                  </a:cubicBezTo>
                  <a:cubicBezTo>
                    <a:pt x="2" y="0"/>
                    <a:pt x="0" y="2"/>
                    <a:pt x="0" y="5"/>
                  </a:cubicBezTo>
                  <a:cubicBezTo>
                    <a:pt x="0" y="7"/>
                    <a:pt x="2" y="9"/>
                    <a:pt x="5" y="9"/>
                  </a:cubicBezTo>
                  <a:cubicBezTo>
                    <a:pt x="32" y="9"/>
                    <a:pt x="32" y="9"/>
                    <a:pt x="32" y="9"/>
                  </a:cubicBezTo>
                  <a:cubicBezTo>
                    <a:pt x="35" y="9"/>
                    <a:pt x="37" y="7"/>
                    <a:pt x="37" y="5"/>
                  </a:cubicBezTo>
                  <a:cubicBezTo>
                    <a:pt x="37" y="2"/>
                    <a:pt x="35"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06" name="Freeform 106"/>
            <p:cNvSpPr>
              <a:spLocks noEditPoints="1"/>
            </p:cNvSpPr>
            <p:nvPr/>
          </p:nvSpPr>
          <p:spPr bwMode="auto">
            <a:xfrm>
              <a:off x="1509" y="1365"/>
              <a:ext cx="161" cy="208"/>
            </a:xfrm>
            <a:custGeom>
              <a:avLst/>
              <a:gdLst>
                <a:gd name="T0" fmla="*/ 157 w 161"/>
                <a:gd name="T1" fmla="*/ 187 h 208"/>
                <a:gd name="T2" fmla="*/ 88 w 161"/>
                <a:gd name="T3" fmla="*/ 157 h 208"/>
                <a:gd name="T4" fmla="*/ 144 w 161"/>
                <a:gd name="T5" fmla="*/ 28 h 208"/>
                <a:gd name="T6" fmla="*/ 60 w 161"/>
                <a:gd name="T7" fmla="*/ 145 h 208"/>
                <a:gd name="T8" fmla="*/ 0 w 161"/>
                <a:gd name="T9" fmla="*/ 119 h 208"/>
                <a:gd name="T10" fmla="*/ 161 w 161"/>
                <a:gd name="T11" fmla="*/ 0 h 208"/>
                <a:gd name="T12" fmla="*/ 157 w 161"/>
                <a:gd name="T13" fmla="*/ 187 h 208"/>
                <a:gd name="T14" fmla="*/ 68 w 161"/>
                <a:gd name="T15" fmla="*/ 208 h 208"/>
                <a:gd name="T16" fmla="*/ 57 w 161"/>
                <a:gd name="T17" fmla="*/ 164 h 208"/>
                <a:gd name="T18" fmla="*/ 97 w 161"/>
                <a:gd name="T19" fmla="*/ 178 h 208"/>
                <a:gd name="T20" fmla="*/ 68 w 161"/>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208">
                  <a:moveTo>
                    <a:pt x="157" y="187"/>
                  </a:moveTo>
                  <a:lnTo>
                    <a:pt x="88" y="157"/>
                  </a:lnTo>
                  <a:lnTo>
                    <a:pt x="144" y="28"/>
                  </a:lnTo>
                  <a:lnTo>
                    <a:pt x="60" y="145"/>
                  </a:lnTo>
                  <a:lnTo>
                    <a:pt x="0" y="119"/>
                  </a:lnTo>
                  <a:lnTo>
                    <a:pt x="161" y="0"/>
                  </a:lnTo>
                  <a:lnTo>
                    <a:pt x="157" y="187"/>
                  </a:lnTo>
                  <a:close/>
                  <a:moveTo>
                    <a:pt x="68" y="208"/>
                  </a:moveTo>
                  <a:lnTo>
                    <a:pt x="57" y="164"/>
                  </a:lnTo>
                  <a:lnTo>
                    <a:pt x="97" y="178"/>
                  </a:lnTo>
                  <a:lnTo>
                    <a:pt x="68"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07" name="Freeform 107"/>
            <p:cNvSpPr>
              <a:spLocks noEditPoints="1"/>
            </p:cNvSpPr>
            <p:nvPr/>
          </p:nvSpPr>
          <p:spPr bwMode="auto">
            <a:xfrm>
              <a:off x="2351" y="1295"/>
              <a:ext cx="148" cy="149"/>
            </a:xfrm>
            <a:custGeom>
              <a:avLst/>
              <a:gdLst>
                <a:gd name="T0" fmla="*/ 15 w 101"/>
                <a:gd name="T1" fmla="*/ 76 h 102"/>
                <a:gd name="T2" fmla="*/ 10 w 101"/>
                <a:gd name="T3" fmla="*/ 82 h 102"/>
                <a:gd name="T4" fmla="*/ 21 w 101"/>
                <a:gd name="T5" fmla="*/ 93 h 102"/>
                <a:gd name="T6" fmla="*/ 26 w 101"/>
                <a:gd name="T7" fmla="*/ 87 h 102"/>
                <a:gd name="T8" fmla="*/ 43 w 101"/>
                <a:gd name="T9" fmla="*/ 94 h 102"/>
                <a:gd name="T10" fmla="*/ 43 w 101"/>
                <a:gd name="T11" fmla="*/ 102 h 102"/>
                <a:gd name="T12" fmla="*/ 59 w 101"/>
                <a:gd name="T13" fmla="*/ 101 h 102"/>
                <a:gd name="T14" fmla="*/ 59 w 101"/>
                <a:gd name="T15" fmla="*/ 94 h 102"/>
                <a:gd name="T16" fmla="*/ 76 w 101"/>
                <a:gd name="T17" fmla="*/ 87 h 102"/>
                <a:gd name="T18" fmla="*/ 81 w 101"/>
                <a:gd name="T19" fmla="*/ 92 h 102"/>
                <a:gd name="T20" fmla="*/ 92 w 101"/>
                <a:gd name="T21" fmla="*/ 80 h 102"/>
                <a:gd name="T22" fmla="*/ 87 w 101"/>
                <a:gd name="T23" fmla="*/ 75 h 102"/>
                <a:gd name="T24" fmla="*/ 94 w 101"/>
                <a:gd name="T25" fmla="*/ 58 h 102"/>
                <a:gd name="T26" fmla="*/ 101 w 101"/>
                <a:gd name="T27" fmla="*/ 58 h 102"/>
                <a:gd name="T28" fmla="*/ 101 w 101"/>
                <a:gd name="T29" fmla="*/ 42 h 102"/>
                <a:gd name="T30" fmla="*/ 93 w 101"/>
                <a:gd name="T31" fmla="*/ 42 h 102"/>
                <a:gd name="T32" fmla="*/ 86 w 101"/>
                <a:gd name="T33" fmla="*/ 26 h 102"/>
                <a:gd name="T34" fmla="*/ 91 w 101"/>
                <a:gd name="T35" fmla="*/ 20 h 102"/>
                <a:gd name="T36" fmla="*/ 80 w 101"/>
                <a:gd name="T37" fmla="*/ 9 h 102"/>
                <a:gd name="T38" fmla="*/ 75 w 101"/>
                <a:gd name="T39" fmla="*/ 15 h 102"/>
                <a:gd name="T40" fmla="*/ 58 w 101"/>
                <a:gd name="T41" fmla="*/ 8 h 102"/>
                <a:gd name="T42" fmla="*/ 58 w 101"/>
                <a:gd name="T43" fmla="*/ 0 h 102"/>
                <a:gd name="T44" fmla="*/ 42 w 101"/>
                <a:gd name="T45" fmla="*/ 1 h 102"/>
                <a:gd name="T46" fmla="*/ 42 w 101"/>
                <a:gd name="T47" fmla="*/ 8 h 102"/>
                <a:gd name="T48" fmla="*/ 25 w 101"/>
                <a:gd name="T49" fmla="*/ 15 h 102"/>
                <a:gd name="T50" fmla="*/ 20 w 101"/>
                <a:gd name="T51" fmla="*/ 10 h 102"/>
                <a:gd name="T52" fmla="*/ 9 w 101"/>
                <a:gd name="T53" fmla="*/ 21 h 102"/>
                <a:gd name="T54" fmla="*/ 14 w 101"/>
                <a:gd name="T55" fmla="*/ 27 h 102"/>
                <a:gd name="T56" fmla="*/ 7 w 101"/>
                <a:gd name="T57" fmla="*/ 44 h 102"/>
                <a:gd name="T58" fmla="*/ 0 w 101"/>
                <a:gd name="T59" fmla="*/ 44 h 102"/>
                <a:gd name="T60" fmla="*/ 0 w 101"/>
                <a:gd name="T61" fmla="*/ 60 h 102"/>
                <a:gd name="T62" fmla="*/ 8 w 101"/>
                <a:gd name="T63" fmla="*/ 60 h 102"/>
                <a:gd name="T64" fmla="*/ 15 w 101"/>
                <a:gd name="T65" fmla="*/ 76 h 102"/>
                <a:gd name="T66" fmla="*/ 50 w 101"/>
                <a:gd name="T67" fmla="*/ 19 h 102"/>
                <a:gd name="T68" fmla="*/ 83 w 101"/>
                <a:gd name="T69" fmla="*/ 50 h 102"/>
                <a:gd name="T70" fmla="*/ 51 w 101"/>
                <a:gd name="T71" fmla="*/ 83 h 102"/>
                <a:gd name="T72" fmla="*/ 18 w 101"/>
                <a:gd name="T73" fmla="*/ 51 h 102"/>
                <a:gd name="T74" fmla="*/ 50 w 101"/>
                <a:gd name="T75" fmla="*/ 1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2">
                  <a:moveTo>
                    <a:pt x="15" y="76"/>
                  </a:moveTo>
                  <a:cubicBezTo>
                    <a:pt x="10" y="82"/>
                    <a:pt x="10" y="82"/>
                    <a:pt x="10" y="82"/>
                  </a:cubicBezTo>
                  <a:cubicBezTo>
                    <a:pt x="21" y="93"/>
                    <a:pt x="21" y="93"/>
                    <a:pt x="21" y="93"/>
                  </a:cubicBezTo>
                  <a:cubicBezTo>
                    <a:pt x="26" y="87"/>
                    <a:pt x="26" y="87"/>
                    <a:pt x="26" y="87"/>
                  </a:cubicBezTo>
                  <a:cubicBezTo>
                    <a:pt x="31" y="91"/>
                    <a:pt x="37" y="93"/>
                    <a:pt x="43" y="94"/>
                  </a:cubicBezTo>
                  <a:cubicBezTo>
                    <a:pt x="43" y="102"/>
                    <a:pt x="43" y="102"/>
                    <a:pt x="43" y="102"/>
                  </a:cubicBezTo>
                  <a:cubicBezTo>
                    <a:pt x="59" y="101"/>
                    <a:pt x="59" y="101"/>
                    <a:pt x="59" y="101"/>
                  </a:cubicBezTo>
                  <a:cubicBezTo>
                    <a:pt x="59" y="94"/>
                    <a:pt x="59" y="94"/>
                    <a:pt x="59" y="94"/>
                  </a:cubicBezTo>
                  <a:cubicBezTo>
                    <a:pt x="65" y="93"/>
                    <a:pt x="71" y="90"/>
                    <a:pt x="76" y="87"/>
                  </a:cubicBezTo>
                  <a:cubicBezTo>
                    <a:pt x="81" y="92"/>
                    <a:pt x="81" y="92"/>
                    <a:pt x="81" y="92"/>
                  </a:cubicBezTo>
                  <a:cubicBezTo>
                    <a:pt x="92" y="80"/>
                    <a:pt x="92" y="80"/>
                    <a:pt x="92" y="80"/>
                  </a:cubicBezTo>
                  <a:cubicBezTo>
                    <a:pt x="87" y="75"/>
                    <a:pt x="87" y="75"/>
                    <a:pt x="87" y="75"/>
                  </a:cubicBezTo>
                  <a:cubicBezTo>
                    <a:pt x="90" y="70"/>
                    <a:pt x="93" y="64"/>
                    <a:pt x="94" y="58"/>
                  </a:cubicBezTo>
                  <a:cubicBezTo>
                    <a:pt x="101" y="58"/>
                    <a:pt x="101" y="58"/>
                    <a:pt x="101" y="58"/>
                  </a:cubicBezTo>
                  <a:cubicBezTo>
                    <a:pt x="101" y="42"/>
                    <a:pt x="101" y="42"/>
                    <a:pt x="101" y="42"/>
                  </a:cubicBezTo>
                  <a:cubicBezTo>
                    <a:pt x="93" y="42"/>
                    <a:pt x="93" y="42"/>
                    <a:pt x="93" y="42"/>
                  </a:cubicBezTo>
                  <a:cubicBezTo>
                    <a:pt x="92" y="36"/>
                    <a:pt x="90" y="31"/>
                    <a:pt x="86" y="26"/>
                  </a:cubicBezTo>
                  <a:cubicBezTo>
                    <a:pt x="91" y="20"/>
                    <a:pt x="91" y="20"/>
                    <a:pt x="91" y="20"/>
                  </a:cubicBezTo>
                  <a:cubicBezTo>
                    <a:pt x="80" y="9"/>
                    <a:pt x="80" y="9"/>
                    <a:pt x="80" y="9"/>
                  </a:cubicBezTo>
                  <a:cubicBezTo>
                    <a:pt x="75" y="15"/>
                    <a:pt x="75" y="15"/>
                    <a:pt x="75" y="15"/>
                  </a:cubicBezTo>
                  <a:cubicBezTo>
                    <a:pt x="70" y="11"/>
                    <a:pt x="64" y="9"/>
                    <a:pt x="58" y="8"/>
                  </a:cubicBezTo>
                  <a:cubicBezTo>
                    <a:pt x="58" y="0"/>
                    <a:pt x="58" y="0"/>
                    <a:pt x="58" y="0"/>
                  </a:cubicBezTo>
                  <a:cubicBezTo>
                    <a:pt x="42" y="1"/>
                    <a:pt x="42" y="1"/>
                    <a:pt x="42" y="1"/>
                  </a:cubicBezTo>
                  <a:cubicBezTo>
                    <a:pt x="42" y="8"/>
                    <a:pt x="42" y="8"/>
                    <a:pt x="42" y="8"/>
                  </a:cubicBezTo>
                  <a:cubicBezTo>
                    <a:pt x="36" y="9"/>
                    <a:pt x="30" y="12"/>
                    <a:pt x="25" y="15"/>
                  </a:cubicBezTo>
                  <a:cubicBezTo>
                    <a:pt x="20" y="10"/>
                    <a:pt x="20" y="10"/>
                    <a:pt x="20" y="10"/>
                  </a:cubicBezTo>
                  <a:cubicBezTo>
                    <a:pt x="9" y="21"/>
                    <a:pt x="9" y="21"/>
                    <a:pt x="9" y="21"/>
                  </a:cubicBezTo>
                  <a:cubicBezTo>
                    <a:pt x="14" y="27"/>
                    <a:pt x="14" y="27"/>
                    <a:pt x="14" y="27"/>
                  </a:cubicBezTo>
                  <a:cubicBezTo>
                    <a:pt x="11" y="32"/>
                    <a:pt x="8" y="37"/>
                    <a:pt x="7" y="44"/>
                  </a:cubicBezTo>
                  <a:cubicBezTo>
                    <a:pt x="0" y="44"/>
                    <a:pt x="0" y="44"/>
                    <a:pt x="0" y="44"/>
                  </a:cubicBezTo>
                  <a:cubicBezTo>
                    <a:pt x="0" y="60"/>
                    <a:pt x="0" y="60"/>
                    <a:pt x="0" y="60"/>
                  </a:cubicBezTo>
                  <a:cubicBezTo>
                    <a:pt x="8" y="60"/>
                    <a:pt x="8" y="60"/>
                    <a:pt x="8" y="60"/>
                  </a:cubicBezTo>
                  <a:cubicBezTo>
                    <a:pt x="9" y="66"/>
                    <a:pt x="11" y="71"/>
                    <a:pt x="15" y="76"/>
                  </a:cubicBezTo>
                  <a:moveTo>
                    <a:pt x="50" y="19"/>
                  </a:moveTo>
                  <a:cubicBezTo>
                    <a:pt x="68" y="18"/>
                    <a:pt x="82" y="33"/>
                    <a:pt x="83" y="50"/>
                  </a:cubicBezTo>
                  <a:cubicBezTo>
                    <a:pt x="83" y="68"/>
                    <a:pt x="69" y="83"/>
                    <a:pt x="51" y="83"/>
                  </a:cubicBezTo>
                  <a:cubicBezTo>
                    <a:pt x="33" y="83"/>
                    <a:pt x="19" y="69"/>
                    <a:pt x="18" y="51"/>
                  </a:cubicBezTo>
                  <a:cubicBezTo>
                    <a:pt x="18" y="34"/>
                    <a:pt x="32" y="19"/>
                    <a:pt x="5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08" name="Freeform 108"/>
            <p:cNvSpPr>
              <a:spLocks noEditPoints="1"/>
            </p:cNvSpPr>
            <p:nvPr/>
          </p:nvSpPr>
          <p:spPr bwMode="auto">
            <a:xfrm>
              <a:off x="2464" y="1228"/>
              <a:ext cx="99" cy="99"/>
            </a:xfrm>
            <a:custGeom>
              <a:avLst/>
              <a:gdLst>
                <a:gd name="T0" fmla="*/ 63 w 68"/>
                <a:gd name="T1" fmla="*/ 28 h 68"/>
                <a:gd name="T2" fmla="*/ 68 w 68"/>
                <a:gd name="T3" fmla="*/ 26 h 68"/>
                <a:gd name="T4" fmla="*/ 63 w 68"/>
                <a:gd name="T5" fmla="*/ 14 h 68"/>
                <a:gd name="T6" fmla="*/ 58 w 68"/>
                <a:gd name="T7" fmla="*/ 16 h 68"/>
                <a:gd name="T8" fmla="*/ 50 w 68"/>
                <a:gd name="T9" fmla="*/ 9 h 68"/>
                <a:gd name="T10" fmla="*/ 52 w 68"/>
                <a:gd name="T11" fmla="*/ 4 h 68"/>
                <a:gd name="T12" fmla="*/ 40 w 68"/>
                <a:gd name="T13" fmla="*/ 0 h 68"/>
                <a:gd name="T14" fmla="*/ 38 w 68"/>
                <a:gd name="T15" fmla="*/ 5 h 68"/>
                <a:gd name="T16" fmla="*/ 28 w 68"/>
                <a:gd name="T17" fmla="*/ 5 h 68"/>
                <a:gd name="T18" fmla="*/ 26 w 68"/>
                <a:gd name="T19" fmla="*/ 0 h 68"/>
                <a:gd name="T20" fmla="*/ 14 w 68"/>
                <a:gd name="T21" fmla="*/ 5 h 68"/>
                <a:gd name="T22" fmla="*/ 16 w 68"/>
                <a:gd name="T23" fmla="*/ 10 h 68"/>
                <a:gd name="T24" fmla="*/ 9 w 68"/>
                <a:gd name="T25" fmla="*/ 18 h 68"/>
                <a:gd name="T26" fmla="*/ 4 w 68"/>
                <a:gd name="T27" fmla="*/ 16 h 68"/>
                <a:gd name="T28" fmla="*/ 0 w 68"/>
                <a:gd name="T29" fmla="*/ 28 h 68"/>
                <a:gd name="T30" fmla="*/ 4 w 68"/>
                <a:gd name="T31" fmla="*/ 29 h 68"/>
                <a:gd name="T32" fmla="*/ 5 w 68"/>
                <a:gd name="T33" fmla="*/ 40 h 68"/>
                <a:gd name="T34" fmla="*/ 0 w 68"/>
                <a:gd name="T35" fmla="*/ 42 h 68"/>
                <a:gd name="T36" fmla="*/ 5 w 68"/>
                <a:gd name="T37" fmla="*/ 54 h 68"/>
                <a:gd name="T38" fmla="*/ 10 w 68"/>
                <a:gd name="T39" fmla="*/ 52 h 68"/>
                <a:gd name="T40" fmla="*/ 17 w 68"/>
                <a:gd name="T41" fmla="*/ 59 h 68"/>
                <a:gd name="T42" fmla="*/ 16 w 68"/>
                <a:gd name="T43" fmla="*/ 64 h 68"/>
                <a:gd name="T44" fmla="*/ 28 w 68"/>
                <a:gd name="T45" fmla="*/ 68 h 68"/>
                <a:gd name="T46" fmla="*/ 29 w 68"/>
                <a:gd name="T47" fmla="*/ 63 h 68"/>
                <a:gd name="T48" fmla="*/ 40 w 68"/>
                <a:gd name="T49" fmla="*/ 63 h 68"/>
                <a:gd name="T50" fmla="*/ 42 w 68"/>
                <a:gd name="T51" fmla="*/ 68 h 68"/>
                <a:gd name="T52" fmla="*/ 54 w 68"/>
                <a:gd name="T53" fmla="*/ 63 h 68"/>
                <a:gd name="T54" fmla="*/ 52 w 68"/>
                <a:gd name="T55" fmla="*/ 58 h 68"/>
                <a:gd name="T56" fmla="*/ 59 w 68"/>
                <a:gd name="T57" fmla="*/ 50 h 68"/>
                <a:gd name="T58" fmla="*/ 64 w 68"/>
                <a:gd name="T59" fmla="*/ 52 h 68"/>
                <a:gd name="T60" fmla="*/ 68 w 68"/>
                <a:gd name="T61" fmla="*/ 40 h 68"/>
                <a:gd name="T62" fmla="*/ 63 w 68"/>
                <a:gd name="T63" fmla="*/ 38 h 68"/>
                <a:gd name="T64" fmla="*/ 63 w 68"/>
                <a:gd name="T65" fmla="*/ 28 h 68"/>
                <a:gd name="T66" fmla="*/ 42 w 68"/>
                <a:gd name="T67" fmla="*/ 52 h 68"/>
                <a:gd name="T68" fmla="*/ 34 w 68"/>
                <a:gd name="T69" fmla="*/ 54 h 68"/>
                <a:gd name="T70" fmla="*/ 16 w 68"/>
                <a:gd name="T71" fmla="*/ 42 h 68"/>
                <a:gd name="T72" fmla="*/ 26 w 68"/>
                <a:gd name="T73" fmla="*/ 16 h 68"/>
                <a:gd name="T74" fmla="*/ 34 w 68"/>
                <a:gd name="T75" fmla="*/ 14 h 68"/>
                <a:gd name="T76" fmla="*/ 52 w 68"/>
                <a:gd name="T77" fmla="*/ 26 h 68"/>
                <a:gd name="T78" fmla="*/ 42 w 68"/>
                <a:gd name="T79"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8">
                  <a:moveTo>
                    <a:pt x="63" y="28"/>
                  </a:moveTo>
                  <a:cubicBezTo>
                    <a:pt x="68" y="26"/>
                    <a:pt x="68" y="26"/>
                    <a:pt x="68" y="26"/>
                  </a:cubicBezTo>
                  <a:cubicBezTo>
                    <a:pt x="63" y="14"/>
                    <a:pt x="63" y="14"/>
                    <a:pt x="63" y="14"/>
                  </a:cubicBezTo>
                  <a:cubicBezTo>
                    <a:pt x="58" y="16"/>
                    <a:pt x="58" y="16"/>
                    <a:pt x="58" y="16"/>
                  </a:cubicBezTo>
                  <a:cubicBezTo>
                    <a:pt x="56" y="13"/>
                    <a:pt x="53" y="11"/>
                    <a:pt x="50" y="9"/>
                  </a:cubicBezTo>
                  <a:cubicBezTo>
                    <a:pt x="52" y="4"/>
                    <a:pt x="52" y="4"/>
                    <a:pt x="52" y="4"/>
                  </a:cubicBezTo>
                  <a:cubicBezTo>
                    <a:pt x="40" y="0"/>
                    <a:pt x="40" y="0"/>
                    <a:pt x="40" y="0"/>
                  </a:cubicBezTo>
                  <a:cubicBezTo>
                    <a:pt x="38" y="5"/>
                    <a:pt x="38" y="5"/>
                    <a:pt x="38" y="5"/>
                  </a:cubicBezTo>
                  <a:cubicBezTo>
                    <a:pt x="35" y="4"/>
                    <a:pt x="31" y="4"/>
                    <a:pt x="28" y="5"/>
                  </a:cubicBezTo>
                  <a:cubicBezTo>
                    <a:pt x="26" y="0"/>
                    <a:pt x="26" y="0"/>
                    <a:pt x="26" y="0"/>
                  </a:cubicBezTo>
                  <a:cubicBezTo>
                    <a:pt x="14" y="5"/>
                    <a:pt x="14" y="5"/>
                    <a:pt x="14" y="5"/>
                  </a:cubicBezTo>
                  <a:cubicBezTo>
                    <a:pt x="16" y="10"/>
                    <a:pt x="16" y="10"/>
                    <a:pt x="16" y="10"/>
                  </a:cubicBezTo>
                  <a:cubicBezTo>
                    <a:pt x="13" y="12"/>
                    <a:pt x="11" y="15"/>
                    <a:pt x="9" y="18"/>
                  </a:cubicBezTo>
                  <a:cubicBezTo>
                    <a:pt x="4" y="16"/>
                    <a:pt x="4" y="16"/>
                    <a:pt x="4" y="16"/>
                  </a:cubicBezTo>
                  <a:cubicBezTo>
                    <a:pt x="0" y="28"/>
                    <a:pt x="0" y="28"/>
                    <a:pt x="0" y="28"/>
                  </a:cubicBezTo>
                  <a:cubicBezTo>
                    <a:pt x="4" y="29"/>
                    <a:pt x="4" y="29"/>
                    <a:pt x="4" y="29"/>
                  </a:cubicBezTo>
                  <a:cubicBezTo>
                    <a:pt x="4" y="33"/>
                    <a:pt x="4" y="37"/>
                    <a:pt x="5" y="40"/>
                  </a:cubicBezTo>
                  <a:cubicBezTo>
                    <a:pt x="0" y="42"/>
                    <a:pt x="0" y="42"/>
                    <a:pt x="0" y="42"/>
                  </a:cubicBezTo>
                  <a:cubicBezTo>
                    <a:pt x="5" y="54"/>
                    <a:pt x="5" y="54"/>
                    <a:pt x="5" y="54"/>
                  </a:cubicBezTo>
                  <a:cubicBezTo>
                    <a:pt x="10" y="52"/>
                    <a:pt x="10" y="52"/>
                    <a:pt x="10" y="52"/>
                  </a:cubicBezTo>
                  <a:cubicBezTo>
                    <a:pt x="12" y="55"/>
                    <a:pt x="14" y="57"/>
                    <a:pt x="17" y="59"/>
                  </a:cubicBezTo>
                  <a:cubicBezTo>
                    <a:pt x="16" y="64"/>
                    <a:pt x="16" y="64"/>
                    <a:pt x="16" y="64"/>
                  </a:cubicBezTo>
                  <a:cubicBezTo>
                    <a:pt x="28" y="68"/>
                    <a:pt x="28" y="68"/>
                    <a:pt x="28" y="68"/>
                  </a:cubicBezTo>
                  <a:cubicBezTo>
                    <a:pt x="29" y="63"/>
                    <a:pt x="29" y="63"/>
                    <a:pt x="29" y="63"/>
                  </a:cubicBezTo>
                  <a:cubicBezTo>
                    <a:pt x="33" y="64"/>
                    <a:pt x="36" y="64"/>
                    <a:pt x="40" y="63"/>
                  </a:cubicBezTo>
                  <a:cubicBezTo>
                    <a:pt x="42" y="68"/>
                    <a:pt x="42" y="68"/>
                    <a:pt x="42" y="68"/>
                  </a:cubicBezTo>
                  <a:cubicBezTo>
                    <a:pt x="54" y="63"/>
                    <a:pt x="54" y="63"/>
                    <a:pt x="54" y="63"/>
                  </a:cubicBezTo>
                  <a:cubicBezTo>
                    <a:pt x="52" y="58"/>
                    <a:pt x="52" y="58"/>
                    <a:pt x="52" y="58"/>
                  </a:cubicBezTo>
                  <a:cubicBezTo>
                    <a:pt x="54" y="56"/>
                    <a:pt x="57" y="53"/>
                    <a:pt x="59" y="50"/>
                  </a:cubicBezTo>
                  <a:cubicBezTo>
                    <a:pt x="64" y="52"/>
                    <a:pt x="64" y="52"/>
                    <a:pt x="64" y="52"/>
                  </a:cubicBezTo>
                  <a:cubicBezTo>
                    <a:pt x="68" y="40"/>
                    <a:pt x="68" y="40"/>
                    <a:pt x="68" y="40"/>
                  </a:cubicBezTo>
                  <a:cubicBezTo>
                    <a:pt x="63" y="38"/>
                    <a:pt x="63" y="38"/>
                    <a:pt x="63" y="38"/>
                  </a:cubicBezTo>
                  <a:cubicBezTo>
                    <a:pt x="64" y="35"/>
                    <a:pt x="64" y="31"/>
                    <a:pt x="63" y="28"/>
                  </a:cubicBezTo>
                  <a:moveTo>
                    <a:pt x="42" y="52"/>
                  </a:moveTo>
                  <a:cubicBezTo>
                    <a:pt x="39" y="53"/>
                    <a:pt x="37" y="54"/>
                    <a:pt x="34" y="54"/>
                  </a:cubicBezTo>
                  <a:cubicBezTo>
                    <a:pt x="26" y="54"/>
                    <a:pt x="19" y="49"/>
                    <a:pt x="16" y="42"/>
                  </a:cubicBezTo>
                  <a:cubicBezTo>
                    <a:pt x="11" y="32"/>
                    <a:pt x="16" y="20"/>
                    <a:pt x="26" y="16"/>
                  </a:cubicBezTo>
                  <a:cubicBezTo>
                    <a:pt x="28" y="15"/>
                    <a:pt x="31" y="14"/>
                    <a:pt x="34" y="14"/>
                  </a:cubicBezTo>
                  <a:cubicBezTo>
                    <a:pt x="42" y="14"/>
                    <a:pt x="49" y="19"/>
                    <a:pt x="52" y="26"/>
                  </a:cubicBezTo>
                  <a:cubicBezTo>
                    <a:pt x="57" y="36"/>
                    <a:pt x="52" y="48"/>
                    <a:pt x="42"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09" name="Freeform 109"/>
            <p:cNvSpPr>
              <a:spLocks/>
            </p:cNvSpPr>
            <p:nvPr/>
          </p:nvSpPr>
          <p:spPr bwMode="auto">
            <a:xfrm>
              <a:off x="2269" y="3026"/>
              <a:ext cx="163" cy="190"/>
            </a:xfrm>
            <a:custGeom>
              <a:avLst/>
              <a:gdLst>
                <a:gd name="T0" fmla="*/ 71 w 111"/>
                <a:gd name="T1" fmla="*/ 113 h 130"/>
                <a:gd name="T2" fmla="*/ 102 w 111"/>
                <a:gd name="T3" fmla="*/ 55 h 130"/>
                <a:gd name="T4" fmla="*/ 92 w 111"/>
                <a:gd name="T5" fmla="*/ 14 h 130"/>
                <a:gd name="T6" fmla="*/ 80 w 111"/>
                <a:gd name="T7" fmla="*/ 8 h 130"/>
                <a:gd name="T8" fmla="*/ 41 w 111"/>
                <a:gd name="T9" fmla="*/ 23 h 130"/>
                <a:gd name="T10" fmla="*/ 7 w 111"/>
                <a:gd name="T11" fmla="*/ 87 h 130"/>
                <a:gd name="T12" fmla="*/ 18 w 111"/>
                <a:gd name="T13" fmla="*/ 123 h 130"/>
                <a:gd name="T14" fmla="*/ 18 w 111"/>
                <a:gd name="T15" fmla="*/ 124 h 130"/>
                <a:gd name="T16" fmla="*/ 54 w 111"/>
                <a:gd name="T17" fmla="*/ 113 h 130"/>
                <a:gd name="T18" fmla="*/ 78 w 111"/>
                <a:gd name="T19" fmla="*/ 68 h 130"/>
                <a:gd name="T20" fmla="*/ 71 w 111"/>
                <a:gd name="T21" fmla="*/ 43 h 130"/>
                <a:gd name="T22" fmla="*/ 69 w 111"/>
                <a:gd name="T23" fmla="*/ 42 h 130"/>
                <a:gd name="T24" fmla="*/ 44 w 111"/>
                <a:gd name="T25" fmla="*/ 50 h 130"/>
                <a:gd name="T26" fmla="*/ 24 w 111"/>
                <a:gd name="T27" fmla="*/ 88 h 130"/>
                <a:gd name="T28" fmla="*/ 33 w 111"/>
                <a:gd name="T29" fmla="*/ 92 h 130"/>
                <a:gd name="T30" fmla="*/ 53 w 111"/>
                <a:gd name="T31" fmla="*/ 55 h 130"/>
                <a:gd name="T32" fmla="*/ 64 w 111"/>
                <a:gd name="T33" fmla="*/ 50 h 130"/>
                <a:gd name="T34" fmla="*/ 66 w 111"/>
                <a:gd name="T35" fmla="*/ 51 h 130"/>
                <a:gd name="T36" fmla="*/ 69 w 111"/>
                <a:gd name="T37" fmla="*/ 63 h 130"/>
                <a:gd name="T38" fmla="*/ 46 w 111"/>
                <a:gd name="T39" fmla="*/ 108 h 130"/>
                <a:gd name="T40" fmla="*/ 23 w 111"/>
                <a:gd name="T41" fmla="*/ 115 h 130"/>
                <a:gd name="T42" fmla="*/ 14 w 111"/>
                <a:gd name="T43" fmla="*/ 104 h 130"/>
                <a:gd name="T44" fmla="*/ 18 w 111"/>
                <a:gd name="T45" fmla="*/ 88 h 130"/>
                <a:gd name="T46" fmla="*/ 50 w 111"/>
                <a:gd name="T47" fmla="*/ 28 h 130"/>
                <a:gd name="T48" fmla="*/ 76 w 111"/>
                <a:gd name="T49" fmla="*/ 17 h 130"/>
                <a:gd name="T50" fmla="*/ 87 w 111"/>
                <a:gd name="T51" fmla="*/ 23 h 130"/>
                <a:gd name="T52" fmla="*/ 93 w 111"/>
                <a:gd name="T53" fmla="*/ 50 h 130"/>
                <a:gd name="T54" fmla="*/ 62 w 111"/>
                <a:gd name="T55" fmla="*/ 108 h 130"/>
                <a:gd name="T56" fmla="*/ 71 w 111"/>
                <a:gd name="T57" fmla="*/ 11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130">
                  <a:moveTo>
                    <a:pt x="71" y="113"/>
                  </a:moveTo>
                  <a:cubicBezTo>
                    <a:pt x="102" y="55"/>
                    <a:pt x="102" y="55"/>
                    <a:pt x="102" y="55"/>
                  </a:cubicBezTo>
                  <a:cubicBezTo>
                    <a:pt x="111" y="39"/>
                    <a:pt x="106" y="22"/>
                    <a:pt x="92" y="14"/>
                  </a:cubicBezTo>
                  <a:cubicBezTo>
                    <a:pt x="80" y="8"/>
                    <a:pt x="80" y="8"/>
                    <a:pt x="80" y="8"/>
                  </a:cubicBezTo>
                  <a:cubicBezTo>
                    <a:pt x="66" y="0"/>
                    <a:pt x="50" y="6"/>
                    <a:pt x="41" y="23"/>
                  </a:cubicBezTo>
                  <a:cubicBezTo>
                    <a:pt x="7" y="87"/>
                    <a:pt x="7" y="87"/>
                    <a:pt x="7" y="87"/>
                  </a:cubicBezTo>
                  <a:cubicBezTo>
                    <a:pt x="0" y="100"/>
                    <a:pt x="5" y="116"/>
                    <a:pt x="18" y="123"/>
                  </a:cubicBezTo>
                  <a:cubicBezTo>
                    <a:pt x="18" y="123"/>
                    <a:pt x="18" y="123"/>
                    <a:pt x="18" y="124"/>
                  </a:cubicBezTo>
                  <a:cubicBezTo>
                    <a:pt x="31" y="130"/>
                    <a:pt x="47" y="126"/>
                    <a:pt x="54" y="113"/>
                  </a:cubicBezTo>
                  <a:cubicBezTo>
                    <a:pt x="78" y="68"/>
                    <a:pt x="78" y="68"/>
                    <a:pt x="78" y="68"/>
                  </a:cubicBezTo>
                  <a:cubicBezTo>
                    <a:pt x="83" y="59"/>
                    <a:pt x="80" y="47"/>
                    <a:pt x="71" y="43"/>
                  </a:cubicBezTo>
                  <a:cubicBezTo>
                    <a:pt x="69" y="42"/>
                    <a:pt x="69" y="42"/>
                    <a:pt x="69" y="42"/>
                  </a:cubicBezTo>
                  <a:cubicBezTo>
                    <a:pt x="60" y="37"/>
                    <a:pt x="49" y="41"/>
                    <a:pt x="44" y="50"/>
                  </a:cubicBezTo>
                  <a:cubicBezTo>
                    <a:pt x="24" y="88"/>
                    <a:pt x="24" y="88"/>
                    <a:pt x="24" y="88"/>
                  </a:cubicBezTo>
                  <a:cubicBezTo>
                    <a:pt x="33" y="92"/>
                    <a:pt x="33" y="92"/>
                    <a:pt x="33" y="92"/>
                  </a:cubicBezTo>
                  <a:cubicBezTo>
                    <a:pt x="53" y="55"/>
                    <a:pt x="53" y="55"/>
                    <a:pt x="53" y="55"/>
                  </a:cubicBezTo>
                  <a:cubicBezTo>
                    <a:pt x="55" y="51"/>
                    <a:pt x="59" y="48"/>
                    <a:pt x="64" y="50"/>
                  </a:cubicBezTo>
                  <a:cubicBezTo>
                    <a:pt x="66" y="51"/>
                    <a:pt x="66" y="51"/>
                    <a:pt x="66" y="51"/>
                  </a:cubicBezTo>
                  <a:cubicBezTo>
                    <a:pt x="70" y="54"/>
                    <a:pt x="72" y="59"/>
                    <a:pt x="69" y="63"/>
                  </a:cubicBezTo>
                  <a:cubicBezTo>
                    <a:pt x="46" y="108"/>
                    <a:pt x="46" y="108"/>
                    <a:pt x="46" y="108"/>
                  </a:cubicBezTo>
                  <a:cubicBezTo>
                    <a:pt x="41" y="116"/>
                    <a:pt x="31" y="119"/>
                    <a:pt x="23" y="115"/>
                  </a:cubicBezTo>
                  <a:cubicBezTo>
                    <a:pt x="18" y="112"/>
                    <a:pt x="15" y="108"/>
                    <a:pt x="14" y="104"/>
                  </a:cubicBezTo>
                  <a:cubicBezTo>
                    <a:pt x="14" y="100"/>
                    <a:pt x="14" y="95"/>
                    <a:pt x="18" y="88"/>
                  </a:cubicBezTo>
                  <a:cubicBezTo>
                    <a:pt x="50" y="28"/>
                    <a:pt x="50" y="28"/>
                    <a:pt x="50" y="28"/>
                  </a:cubicBezTo>
                  <a:cubicBezTo>
                    <a:pt x="58" y="13"/>
                    <a:pt x="68" y="13"/>
                    <a:pt x="76" y="17"/>
                  </a:cubicBezTo>
                  <a:cubicBezTo>
                    <a:pt x="87" y="23"/>
                    <a:pt x="87" y="23"/>
                    <a:pt x="87" y="23"/>
                  </a:cubicBezTo>
                  <a:cubicBezTo>
                    <a:pt x="98" y="29"/>
                    <a:pt x="98" y="41"/>
                    <a:pt x="93" y="50"/>
                  </a:cubicBezTo>
                  <a:cubicBezTo>
                    <a:pt x="62" y="108"/>
                    <a:pt x="62" y="108"/>
                    <a:pt x="62" y="108"/>
                  </a:cubicBezTo>
                  <a:lnTo>
                    <a:pt x="7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10" name="Oval 110"/>
            <p:cNvSpPr>
              <a:spLocks noChangeArrowheads="1"/>
            </p:cNvSpPr>
            <p:nvPr/>
          </p:nvSpPr>
          <p:spPr bwMode="auto">
            <a:xfrm>
              <a:off x="1128" y="1508"/>
              <a:ext cx="422" cy="422"/>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11" name="Oval 111"/>
            <p:cNvSpPr>
              <a:spLocks noChangeArrowheads="1"/>
            </p:cNvSpPr>
            <p:nvPr/>
          </p:nvSpPr>
          <p:spPr bwMode="auto">
            <a:xfrm>
              <a:off x="1305" y="1773"/>
              <a:ext cx="6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12" name="Freeform 112"/>
            <p:cNvSpPr>
              <a:spLocks/>
            </p:cNvSpPr>
            <p:nvPr/>
          </p:nvSpPr>
          <p:spPr bwMode="auto">
            <a:xfrm>
              <a:off x="1243" y="1681"/>
              <a:ext cx="192" cy="93"/>
            </a:xfrm>
            <a:custGeom>
              <a:avLst/>
              <a:gdLst>
                <a:gd name="T0" fmla="*/ 121 w 131"/>
                <a:gd name="T1" fmla="*/ 30 h 64"/>
                <a:gd name="T2" fmla="*/ 120 w 131"/>
                <a:gd name="T3" fmla="*/ 29 h 64"/>
                <a:gd name="T4" fmla="*/ 119 w 131"/>
                <a:gd name="T5" fmla="*/ 28 h 64"/>
                <a:gd name="T6" fmla="*/ 119 w 131"/>
                <a:gd name="T7" fmla="*/ 27 h 64"/>
                <a:gd name="T8" fmla="*/ 14 w 131"/>
                <a:gd name="T9" fmla="*/ 30 h 64"/>
                <a:gd name="T10" fmla="*/ 10 w 131"/>
                <a:gd name="T11" fmla="*/ 33 h 64"/>
                <a:gd name="T12" fmla="*/ 6 w 131"/>
                <a:gd name="T13" fmla="*/ 38 h 64"/>
                <a:gd name="T14" fmla="*/ 6 w 131"/>
                <a:gd name="T15" fmla="*/ 58 h 64"/>
                <a:gd name="T16" fmla="*/ 26 w 131"/>
                <a:gd name="T17" fmla="*/ 58 h 64"/>
                <a:gd name="T18" fmla="*/ 34 w 131"/>
                <a:gd name="T19" fmla="*/ 50 h 64"/>
                <a:gd name="T20" fmla="*/ 101 w 131"/>
                <a:gd name="T21" fmla="*/ 50 h 64"/>
                <a:gd name="T22" fmla="*/ 106 w 131"/>
                <a:gd name="T23" fmla="*/ 56 h 64"/>
                <a:gd name="T24" fmla="*/ 127 w 131"/>
                <a:gd name="T25" fmla="*/ 56 h 64"/>
                <a:gd name="T26" fmla="*/ 131 w 131"/>
                <a:gd name="T27" fmla="*/ 46 h 64"/>
                <a:gd name="T28" fmla="*/ 127 w 131"/>
                <a:gd name="T29" fmla="*/ 36 h 64"/>
                <a:gd name="T30" fmla="*/ 121 w 131"/>
                <a:gd name="T31"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64">
                  <a:moveTo>
                    <a:pt x="121" y="30"/>
                  </a:moveTo>
                  <a:cubicBezTo>
                    <a:pt x="121" y="29"/>
                    <a:pt x="121" y="29"/>
                    <a:pt x="120" y="29"/>
                  </a:cubicBezTo>
                  <a:cubicBezTo>
                    <a:pt x="119" y="28"/>
                    <a:pt x="119" y="28"/>
                    <a:pt x="119" y="28"/>
                  </a:cubicBezTo>
                  <a:cubicBezTo>
                    <a:pt x="119" y="28"/>
                    <a:pt x="119" y="27"/>
                    <a:pt x="119" y="27"/>
                  </a:cubicBezTo>
                  <a:cubicBezTo>
                    <a:pt x="88" y="0"/>
                    <a:pt x="42" y="1"/>
                    <a:pt x="14" y="30"/>
                  </a:cubicBezTo>
                  <a:cubicBezTo>
                    <a:pt x="10" y="33"/>
                    <a:pt x="10" y="33"/>
                    <a:pt x="10" y="33"/>
                  </a:cubicBezTo>
                  <a:cubicBezTo>
                    <a:pt x="6" y="38"/>
                    <a:pt x="6" y="38"/>
                    <a:pt x="6" y="38"/>
                  </a:cubicBezTo>
                  <a:cubicBezTo>
                    <a:pt x="0" y="43"/>
                    <a:pt x="0" y="53"/>
                    <a:pt x="6" y="58"/>
                  </a:cubicBezTo>
                  <a:cubicBezTo>
                    <a:pt x="11" y="64"/>
                    <a:pt x="21" y="64"/>
                    <a:pt x="26" y="58"/>
                  </a:cubicBezTo>
                  <a:cubicBezTo>
                    <a:pt x="34" y="50"/>
                    <a:pt x="34" y="50"/>
                    <a:pt x="34" y="50"/>
                  </a:cubicBezTo>
                  <a:cubicBezTo>
                    <a:pt x="53" y="32"/>
                    <a:pt x="82" y="32"/>
                    <a:pt x="101" y="50"/>
                  </a:cubicBezTo>
                  <a:cubicBezTo>
                    <a:pt x="106" y="56"/>
                    <a:pt x="106" y="56"/>
                    <a:pt x="106" y="56"/>
                  </a:cubicBezTo>
                  <a:cubicBezTo>
                    <a:pt x="112" y="62"/>
                    <a:pt x="121" y="62"/>
                    <a:pt x="127" y="56"/>
                  </a:cubicBezTo>
                  <a:cubicBezTo>
                    <a:pt x="130" y="53"/>
                    <a:pt x="131" y="50"/>
                    <a:pt x="131" y="46"/>
                  </a:cubicBezTo>
                  <a:cubicBezTo>
                    <a:pt x="131" y="42"/>
                    <a:pt x="130" y="38"/>
                    <a:pt x="127" y="36"/>
                  </a:cubicBezTo>
                  <a:lnTo>
                    <a:pt x="12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13" name="Freeform 113"/>
            <p:cNvSpPr>
              <a:spLocks/>
            </p:cNvSpPr>
            <p:nvPr/>
          </p:nvSpPr>
          <p:spPr bwMode="auto">
            <a:xfrm>
              <a:off x="1191" y="1603"/>
              <a:ext cx="295" cy="119"/>
            </a:xfrm>
            <a:custGeom>
              <a:avLst/>
              <a:gdLst>
                <a:gd name="T0" fmla="*/ 197 w 202"/>
                <a:gd name="T1" fmla="*/ 54 h 81"/>
                <a:gd name="T2" fmla="*/ 192 w 202"/>
                <a:gd name="T3" fmla="*/ 49 h 81"/>
                <a:gd name="T4" fmla="*/ 192 w 202"/>
                <a:gd name="T5" fmla="*/ 49 h 81"/>
                <a:gd name="T6" fmla="*/ 188 w 202"/>
                <a:gd name="T7" fmla="*/ 45 h 81"/>
                <a:gd name="T8" fmla="*/ 186 w 202"/>
                <a:gd name="T9" fmla="*/ 44 h 81"/>
                <a:gd name="T10" fmla="*/ 15 w 202"/>
                <a:gd name="T11" fmla="*/ 47 h 81"/>
                <a:gd name="T12" fmla="*/ 14 w 202"/>
                <a:gd name="T13" fmla="*/ 48 h 81"/>
                <a:gd name="T14" fmla="*/ 5 w 202"/>
                <a:gd name="T15" fmla="*/ 57 h 81"/>
                <a:gd name="T16" fmla="*/ 6 w 202"/>
                <a:gd name="T17" fmla="*/ 76 h 81"/>
                <a:gd name="T18" fmla="*/ 24 w 202"/>
                <a:gd name="T19" fmla="*/ 76 h 81"/>
                <a:gd name="T20" fmla="*/ 33 w 202"/>
                <a:gd name="T21" fmla="*/ 67 h 81"/>
                <a:gd name="T22" fmla="*/ 33 w 202"/>
                <a:gd name="T23" fmla="*/ 67 h 81"/>
                <a:gd name="T24" fmla="*/ 171 w 202"/>
                <a:gd name="T25" fmla="*/ 66 h 81"/>
                <a:gd name="T26" fmla="*/ 178 w 202"/>
                <a:gd name="T27" fmla="*/ 73 h 81"/>
                <a:gd name="T28" fmla="*/ 197 w 202"/>
                <a:gd name="T29" fmla="*/ 73 h 81"/>
                <a:gd name="T30" fmla="*/ 197 w 202"/>
                <a:gd name="T31"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81">
                  <a:moveTo>
                    <a:pt x="197" y="54"/>
                  </a:moveTo>
                  <a:cubicBezTo>
                    <a:pt x="192" y="49"/>
                    <a:pt x="192" y="49"/>
                    <a:pt x="192" y="49"/>
                  </a:cubicBezTo>
                  <a:cubicBezTo>
                    <a:pt x="192" y="49"/>
                    <a:pt x="192" y="49"/>
                    <a:pt x="192" y="49"/>
                  </a:cubicBezTo>
                  <a:cubicBezTo>
                    <a:pt x="188" y="45"/>
                    <a:pt x="188" y="45"/>
                    <a:pt x="188" y="45"/>
                  </a:cubicBezTo>
                  <a:cubicBezTo>
                    <a:pt x="188" y="45"/>
                    <a:pt x="187" y="44"/>
                    <a:pt x="186" y="44"/>
                  </a:cubicBezTo>
                  <a:cubicBezTo>
                    <a:pt x="137" y="0"/>
                    <a:pt x="62" y="2"/>
                    <a:pt x="15" y="47"/>
                  </a:cubicBezTo>
                  <a:cubicBezTo>
                    <a:pt x="15" y="48"/>
                    <a:pt x="14" y="48"/>
                    <a:pt x="14" y="48"/>
                  </a:cubicBezTo>
                  <a:cubicBezTo>
                    <a:pt x="5" y="57"/>
                    <a:pt x="5" y="57"/>
                    <a:pt x="5" y="57"/>
                  </a:cubicBezTo>
                  <a:cubicBezTo>
                    <a:pt x="0" y="62"/>
                    <a:pt x="0" y="70"/>
                    <a:pt x="6" y="76"/>
                  </a:cubicBezTo>
                  <a:cubicBezTo>
                    <a:pt x="11" y="81"/>
                    <a:pt x="19" y="81"/>
                    <a:pt x="24" y="76"/>
                  </a:cubicBezTo>
                  <a:cubicBezTo>
                    <a:pt x="33" y="67"/>
                    <a:pt x="33" y="67"/>
                    <a:pt x="33" y="67"/>
                  </a:cubicBezTo>
                  <a:cubicBezTo>
                    <a:pt x="33" y="67"/>
                    <a:pt x="33" y="67"/>
                    <a:pt x="33" y="67"/>
                  </a:cubicBezTo>
                  <a:cubicBezTo>
                    <a:pt x="72" y="30"/>
                    <a:pt x="133" y="29"/>
                    <a:pt x="171" y="66"/>
                  </a:cubicBezTo>
                  <a:cubicBezTo>
                    <a:pt x="178" y="73"/>
                    <a:pt x="178" y="73"/>
                    <a:pt x="178" y="73"/>
                  </a:cubicBezTo>
                  <a:cubicBezTo>
                    <a:pt x="183" y="78"/>
                    <a:pt x="192" y="78"/>
                    <a:pt x="197" y="73"/>
                  </a:cubicBezTo>
                  <a:cubicBezTo>
                    <a:pt x="202" y="68"/>
                    <a:pt x="202" y="59"/>
                    <a:pt x="197"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14" name="Oval 114"/>
            <p:cNvSpPr>
              <a:spLocks noChangeArrowheads="1"/>
            </p:cNvSpPr>
            <p:nvPr/>
          </p:nvSpPr>
          <p:spPr bwMode="auto">
            <a:xfrm>
              <a:off x="2492" y="2024"/>
              <a:ext cx="451" cy="451"/>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15" name="Freeform 115"/>
            <p:cNvSpPr>
              <a:spLocks noEditPoints="1"/>
            </p:cNvSpPr>
            <p:nvPr/>
          </p:nvSpPr>
          <p:spPr bwMode="auto">
            <a:xfrm>
              <a:off x="2573" y="2107"/>
              <a:ext cx="288" cy="286"/>
            </a:xfrm>
            <a:custGeom>
              <a:avLst/>
              <a:gdLst>
                <a:gd name="T0" fmla="*/ 99 w 197"/>
                <a:gd name="T1" fmla="*/ 196 h 196"/>
                <a:gd name="T2" fmla="*/ 197 w 197"/>
                <a:gd name="T3" fmla="*/ 98 h 196"/>
                <a:gd name="T4" fmla="*/ 99 w 197"/>
                <a:gd name="T5" fmla="*/ 0 h 196"/>
                <a:gd name="T6" fmla="*/ 0 w 197"/>
                <a:gd name="T7" fmla="*/ 98 h 196"/>
                <a:gd name="T8" fmla="*/ 99 w 197"/>
                <a:gd name="T9" fmla="*/ 196 h 196"/>
                <a:gd name="T10" fmla="*/ 39 w 197"/>
                <a:gd name="T11" fmla="*/ 165 h 196"/>
                <a:gd name="T12" fmla="*/ 31 w 197"/>
                <a:gd name="T13" fmla="*/ 157 h 196"/>
                <a:gd name="T14" fmla="*/ 50 w 197"/>
                <a:gd name="T15" fmla="*/ 139 h 196"/>
                <a:gd name="T16" fmla="*/ 58 w 197"/>
                <a:gd name="T17" fmla="*/ 147 h 196"/>
                <a:gd name="T18" fmla="*/ 39 w 197"/>
                <a:gd name="T19" fmla="*/ 165 h 196"/>
                <a:gd name="T20" fmla="*/ 104 w 197"/>
                <a:gd name="T21" fmla="*/ 188 h 196"/>
                <a:gd name="T22" fmla="*/ 93 w 197"/>
                <a:gd name="T23" fmla="*/ 188 h 196"/>
                <a:gd name="T24" fmla="*/ 93 w 197"/>
                <a:gd name="T25" fmla="*/ 162 h 196"/>
                <a:gd name="T26" fmla="*/ 104 w 197"/>
                <a:gd name="T27" fmla="*/ 162 h 196"/>
                <a:gd name="T28" fmla="*/ 104 w 197"/>
                <a:gd name="T29" fmla="*/ 188 h 196"/>
                <a:gd name="T30" fmla="*/ 188 w 197"/>
                <a:gd name="T31" fmla="*/ 103 h 196"/>
                <a:gd name="T32" fmla="*/ 162 w 197"/>
                <a:gd name="T33" fmla="*/ 103 h 196"/>
                <a:gd name="T34" fmla="*/ 162 w 197"/>
                <a:gd name="T35" fmla="*/ 92 h 196"/>
                <a:gd name="T36" fmla="*/ 188 w 197"/>
                <a:gd name="T37" fmla="*/ 92 h 196"/>
                <a:gd name="T38" fmla="*/ 188 w 197"/>
                <a:gd name="T39" fmla="*/ 103 h 196"/>
                <a:gd name="T40" fmla="*/ 158 w 197"/>
                <a:gd name="T41" fmla="*/ 30 h 196"/>
                <a:gd name="T42" fmla="*/ 166 w 197"/>
                <a:gd name="T43" fmla="*/ 38 h 196"/>
                <a:gd name="T44" fmla="*/ 148 w 197"/>
                <a:gd name="T45" fmla="*/ 57 h 196"/>
                <a:gd name="T46" fmla="*/ 140 w 197"/>
                <a:gd name="T47" fmla="*/ 49 h 196"/>
                <a:gd name="T48" fmla="*/ 158 w 197"/>
                <a:gd name="T49" fmla="*/ 30 h 196"/>
                <a:gd name="T50" fmla="*/ 148 w 197"/>
                <a:gd name="T51" fmla="*/ 139 h 196"/>
                <a:gd name="T52" fmla="*/ 166 w 197"/>
                <a:gd name="T53" fmla="*/ 157 h 196"/>
                <a:gd name="T54" fmla="*/ 158 w 197"/>
                <a:gd name="T55" fmla="*/ 165 h 196"/>
                <a:gd name="T56" fmla="*/ 140 w 197"/>
                <a:gd name="T57" fmla="*/ 147 h 196"/>
                <a:gd name="T58" fmla="*/ 148 w 197"/>
                <a:gd name="T59" fmla="*/ 139 h 196"/>
                <a:gd name="T60" fmla="*/ 93 w 197"/>
                <a:gd name="T61" fmla="*/ 8 h 196"/>
                <a:gd name="T62" fmla="*/ 104 w 197"/>
                <a:gd name="T63" fmla="*/ 8 h 196"/>
                <a:gd name="T64" fmla="*/ 104 w 197"/>
                <a:gd name="T65" fmla="*/ 34 h 196"/>
                <a:gd name="T66" fmla="*/ 93 w 197"/>
                <a:gd name="T67" fmla="*/ 34 h 196"/>
                <a:gd name="T68" fmla="*/ 93 w 197"/>
                <a:gd name="T69" fmla="*/ 8 h 196"/>
                <a:gd name="T70" fmla="*/ 83 w 197"/>
                <a:gd name="T71" fmla="*/ 75 h 196"/>
                <a:gd name="T72" fmla="*/ 100 w 197"/>
                <a:gd name="T73" fmla="*/ 91 h 196"/>
                <a:gd name="T74" fmla="*/ 130 w 197"/>
                <a:gd name="T75" fmla="*/ 61 h 196"/>
                <a:gd name="T76" fmla="*/ 138 w 197"/>
                <a:gd name="T77" fmla="*/ 69 h 196"/>
                <a:gd name="T78" fmla="*/ 100 w 197"/>
                <a:gd name="T79" fmla="*/ 107 h 196"/>
                <a:gd name="T80" fmla="*/ 75 w 197"/>
                <a:gd name="T81" fmla="*/ 83 h 196"/>
                <a:gd name="T82" fmla="*/ 83 w 197"/>
                <a:gd name="T83" fmla="*/ 75 h 196"/>
                <a:gd name="T84" fmla="*/ 39 w 197"/>
                <a:gd name="T85" fmla="*/ 30 h 196"/>
                <a:gd name="T86" fmla="*/ 58 w 197"/>
                <a:gd name="T87" fmla="*/ 49 h 196"/>
                <a:gd name="T88" fmla="*/ 50 w 197"/>
                <a:gd name="T89" fmla="*/ 57 h 196"/>
                <a:gd name="T90" fmla="*/ 31 w 197"/>
                <a:gd name="T91" fmla="*/ 38 h 196"/>
                <a:gd name="T92" fmla="*/ 39 w 197"/>
                <a:gd name="T93" fmla="*/ 30 h 196"/>
                <a:gd name="T94" fmla="*/ 35 w 197"/>
                <a:gd name="T95" fmla="*/ 103 h 196"/>
                <a:gd name="T96" fmla="*/ 9 w 197"/>
                <a:gd name="T97" fmla="*/ 103 h 196"/>
                <a:gd name="T98" fmla="*/ 9 w 197"/>
                <a:gd name="T99" fmla="*/ 92 h 196"/>
                <a:gd name="T100" fmla="*/ 35 w 197"/>
                <a:gd name="T101" fmla="*/ 92 h 196"/>
                <a:gd name="T102" fmla="*/ 35 w 197"/>
                <a:gd name="T103" fmla="*/ 10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 h="196">
                  <a:moveTo>
                    <a:pt x="99" y="196"/>
                  </a:moveTo>
                  <a:cubicBezTo>
                    <a:pt x="153" y="196"/>
                    <a:pt x="197" y="152"/>
                    <a:pt x="197" y="98"/>
                  </a:cubicBezTo>
                  <a:cubicBezTo>
                    <a:pt x="197" y="44"/>
                    <a:pt x="153" y="0"/>
                    <a:pt x="99" y="0"/>
                  </a:cubicBezTo>
                  <a:cubicBezTo>
                    <a:pt x="44" y="0"/>
                    <a:pt x="0" y="44"/>
                    <a:pt x="0" y="98"/>
                  </a:cubicBezTo>
                  <a:cubicBezTo>
                    <a:pt x="0" y="152"/>
                    <a:pt x="44" y="196"/>
                    <a:pt x="99" y="196"/>
                  </a:cubicBezTo>
                  <a:moveTo>
                    <a:pt x="39" y="165"/>
                  </a:moveTo>
                  <a:cubicBezTo>
                    <a:pt x="31" y="157"/>
                    <a:pt x="31" y="157"/>
                    <a:pt x="31" y="157"/>
                  </a:cubicBezTo>
                  <a:cubicBezTo>
                    <a:pt x="50" y="139"/>
                    <a:pt x="50" y="139"/>
                    <a:pt x="50" y="139"/>
                  </a:cubicBezTo>
                  <a:cubicBezTo>
                    <a:pt x="58" y="147"/>
                    <a:pt x="58" y="147"/>
                    <a:pt x="58" y="147"/>
                  </a:cubicBezTo>
                  <a:lnTo>
                    <a:pt x="39" y="165"/>
                  </a:lnTo>
                  <a:close/>
                  <a:moveTo>
                    <a:pt x="104" y="188"/>
                  </a:moveTo>
                  <a:cubicBezTo>
                    <a:pt x="93" y="188"/>
                    <a:pt x="93" y="188"/>
                    <a:pt x="93" y="188"/>
                  </a:cubicBezTo>
                  <a:cubicBezTo>
                    <a:pt x="93" y="162"/>
                    <a:pt x="93" y="162"/>
                    <a:pt x="93" y="162"/>
                  </a:cubicBezTo>
                  <a:cubicBezTo>
                    <a:pt x="104" y="162"/>
                    <a:pt x="104" y="162"/>
                    <a:pt x="104" y="162"/>
                  </a:cubicBezTo>
                  <a:lnTo>
                    <a:pt x="104" y="188"/>
                  </a:lnTo>
                  <a:close/>
                  <a:moveTo>
                    <a:pt x="188" y="103"/>
                  </a:moveTo>
                  <a:cubicBezTo>
                    <a:pt x="162" y="103"/>
                    <a:pt x="162" y="103"/>
                    <a:pt x="162" y="103"/>
                  </a:cubicBezTo>
                  <a:cubicBezTo>
                    <a:pt x="162" y="92"/>
                    <a:pt x="162" y="92"/>
                    <a:pt x="162" y="92"/>
                  </a:cubicBezTo>
                  <a:cubicBezTo>
                    <a:pt x="188" y="92"/>
                    <a:pt x="188" y="92"/>
                    <a:pt x="188" y="92"/>
                  </a:cubicBezTo>
                  <a:lnTo>
                    <a:pt x="188" y="103"/>
                  </a:lnTo>
                  <a:close/>
                  <a:moveTo>
                    <a:pt x="158" y="30"/>
                  </a:moveTo>
                  <a:cubicBezTo>
                    <a:pt x="166" y="38"/>
                    <a:pt x="166" y="38"/>
                    <a:pt x="166" y="38"/>
                  </a:cubicBezTo>
                  <a:cubicBezTo>
                    <a:pt x="148" y="57"/>
                    <a:pt x="148" y="57"/>
                    <a:pt x="148" y="57"/>
                  </a:cubicBezTo>
                  <a:cubicBezTo>
                    <a:pt x="140" y="49"/>
                    <a:pt x="140" y="49"/>
                    <a:pt x="140" y="49"/>
                  </a:cubicBezTo>
                  <a:lnTo>
                    <a:pt x="158" y="30"/>
                  </a:lnTo>
                  <a:close/>
                  <a:moveTo>
                    <a:pt x="148" y="139"/>
                  </a:moveTo>
                  <a:cubicBezTo>
                    <a:pt x="166" y="157"/>
                    <a:pt x="166" y="157"/>
                    <a:pt x="166" y="157"/>
                  </a:cubicBezTo>
                  <a:cubicBezTo>
                    <a:pt x="158" y="165"/>
                    <a:pt x="158" y="165"/>
                    <a:pt x="158" y="165"/>
                  </a:cubicBezTo>
                  <a:cubicBezTo>
                    <a:pt x="140" y="147"/>
                    <a:pt x="140" y="147"/>
                    <a:pt x="140" y="147"/>
                  </a:cubicBezTo>
                  <a:lnTo>
                    <a:pt x="148" y="139"/>
                  </a:lnTo>
                  <a:close/>
                  <a:moveTo>
                    <a:pt x="93" y="8"/>
                  </a:moveTo>
                  <a:cubicBezTo>
                    <a:pt x="104" y="8"/>
                    <a:pt x="104" y="8"/>
                    <a:pt x="104" y="8"/>
                  </a:cubicBezTo>
                  <a:cubicBezTo>
                    <a:pt x="104" y="34"/>
                    <a:pt x="104" y="34"/>
                    <a:pt x="104" y="34"/>
                  </a:cubicBezTo>
                  <a:cubicBezTo>
                    <a:pt x="93" y="34"/>
                    <a:pt x="93" y="34"/>
                    <a:pt x="93" y="34"/>
                  </a:cubicBezTo>
                  <a:lnTo>
                    <a:pt x="93" y="8"/>
                  </a:lnTo>
                  <a:close/>
                  <a:moveTo>
                    <a:pt x="83" y="75"/>
                  </a:moveTo>
                  <a:cubicBezTo>
                    <a:pt x="100" y="91"/>
                    <a:pt x="100" y="91"/>
                    <a:pt x="100" y="91"/>
                  </a:cubicBezTo>
                  <a:cubicBezTo>
                    <a:pt x="130" y="61"/>
                    <a:pt x="130" y="61"/>
                    <a:pt x="130" y="61"/>
                  </a:cubicBezTo>
                  <a:cubicBezTo>
                    <a:pt x="138" y="69"/>
                    <a:pt x="138" y="69"/>
                    <a:pt x="138" y="69"/>
                  </a:cubicBezTo>
                  <a:cubicBezTo>
                    <a:pt x="100" y="107"/>
                    <a:pt x="100" y="107"/>
                    <a:pt x="100" y="107"/>
                  </a:cubicBezTo>
                  <a:cubicBezTo>
                    <a:pt x="75" y="83"/>
                    <a:pt x="75" y="83"/>
                    <a:pt x="75" y="83"/>
                  </a:cubicBezTo>
                  <a:lnTo>
                    <a:pt x="83" y="75"/>
                  </a:lnTo>
                  <a:close/>
                  <a:moveTo>
                    <a:pt x="39" y="30"/>
                  </a:moveTo>
                  <a:cubicBezTo>
                    <a:pt x="58" y="49"/>
                    <a:pt x="58" y="49"/>
                    <a:pt x="58" y="49"/>
                  </a:cubicBezTo>
                  <a:cubicBezTo>
                    <a:pt x="50" y="57"/>
                    <a:pt x="50" y="57"/>
                    <a:pt x="50" y="57"/>
                  </a:cubicBezTo>
                  <a:cubicBezTo>
                    <a:pt x="31" y="38"/>
                    <a:pt x="31" y="38"/>
                    <a:pt x="31" y="38"/>
                  </a:cubicBezTo>
                  <a:lnTo>
                    <a:pt x="39" y="30"/>
                  </a:lnTo>
                  <a:close/>
                  <a:moveTo>
                    <a:pt x="35" y="103"/>
                  </a:moveTo>
                  <a:cubicBezTo>
                    <a:pt x="9" y="103"/>
                    <a:pt x="9" y="103"/>
                    <a:pt x="9" y="103"/>
                  </a:cubicBezTo>
                  <a:cubicBezTo>
                    <a:pt x="9" y="92"/>
                    <a:pt x="9" y="92"/>
                    <a:pt x="9" y="92"/>
                  </a:cubicBezTo>
                  <a:cubicBezTo>
                    <a:pt x="35" y="92"/>
                    <a:pt x="35" y="92"/>
                    <a:pt x="35" y="92"/>
                  </a:cubicBezTo>
                  <a:lnTo>
                    <a:pt x="35"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16" name="Oval 116"/>
            <p:cNvSpPr>
              <a:spLocks noChangeArrowheads="1"/>
            </p:cNvSpPr>
            <p:nvPr/>
          </p:nvSpPr>
          <p:spPr bwMode="auto">
            <a:xfrm>
              <a:off x="2252" y="2531"/>
              <a:ext cx="450" cy="45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17" name="Freeform 117"/>
            <p:cNvSpPr>
              <a:spLocks noEditPoints="1"/>
            </p:cNvSpPr>
            <p:nvPr/>
          </p:nvSpPr>
          <p:spPr bwMode="auto">
            <a:xfrm>
              <a:off x="2343" y="2744"/>
              <a:ext cx="298" cy="148"/>
            </a:xfrm>
            <a:custGeom>
              <a:avLst/>
              <a:gdLst>
                <a:gd name="T0" fmla="*/ 85 w 204"/>
                <a:gd name="T1" fmla="*/ 101 h 101"/>
                <a:gd name="T2" fmla="*/ 153 w 204"/>
                <a:gd name="T3" fmla="*/ 69 h 101"/>
                <a:gd name="T4" fmla="*/ 168 w 204"/>
                <a:gd name="T5" fmla="*/ 72 h 101"/>
                <a:gd name="T6" fmla="*/ 204 w 204"/>
                <a:gd name="T7" fmla="*/ 36 h 101"/>
                <a:gd name="T8" fmla="*/ 170 w 204"/>
                <a:gd name="T9" fmla="*/ 0 h 101"/>
                <a:gd name="T10" fmla="*/ 170 w 204"/>
                <a:gd name="T11" fmla="*/ 0 h 101"/>
                <a:gd name="T12" fmla="*/ 1 w 204"/>
                <a:gd name="T13" fmla="*/ 0 h 101"/>
                <a:gd name="T14" fmla="*/ 0 w 204"/>
                <a:gd name="T15" fmla="*/ 16 h 101"/>
                <a:gd name="T16" fmla="*/ 85 w 204"/>
                <a:gd name="T17" fmla="*/ 101 h 101"/>
                <a:gd name="T18" fmla="*/ 171 w 204"/>
                <a:gd name="T19" fmla="*/ 16 h 101"/>
                <a:gd name="T20" fmla="*/ 171 w 204"/>
                <a:gd name="T21" fmla="*/ 16 h 101"/>
                <a:gd name="T22" fmla="*/ 189 w 204"/>
                <a:gd name="T23" fmla="*/ 36 h 101"/>
                <a:gd name="T24" fmla="*/ 168 w 204"/>
                <a:gd name="T25" fmla="*/ 56 h 101"/>
                <a:gd name="T26" fmla="*/ 162 w 204"/>
                <a:gd name="T27" fmla="*/ 55 h 101"/>
                <a:gd name="T28" fmla="*/ 171 w 204"/>
                <a:gd name="T29"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101">
                  <a:moveTo>
                    <a:pt x="85" y="101"/>
                  </a:moveTo>
                  <a:cubicBezTo>
                    <a:pt x="113" y="101"/>
                    <a:pt x="137" y="89"/>
                    <a:pt x="153" y="69"/>
                  </a:cubicBezTo>
                  <a:cubicBezTo>
                    <a:pt x="157" y="71"/>
                    <a:pt x="163" y="72"/>
                    <a:pt x="168" y="72"/>
                  </a:cubicBezTo>
                  <a:cubicBezTo>
                    <a:pt x="188" y="72"/>
                    <a:pt x="204" y="56"/>
                    <a:pt x="204" y="36"/>
                  </a:cubicBezTo>
                  <a:cubicBezTo>
                    <a:pt x="204" y="16"/>
                    <a:pt x="189" y="1"/>
                    <a:pt x="170" y="0"/>
                  </a:cubicBezTo>
                  <a:cubicBezTo>
                    <a:pt x="170" y="0"/>
                    <a:pt x="170" y="0"/>
                    <a:pt x="170" y="0"/>
                  </a:cubicBezTo>
                  <a:cubicBezTo>
                    <a:pt x="1" y="0"/>
                    <a:pt x="1" y="0"/>
                    <a:pt x="1" y="0"/>
                  </a:cubicBezTo>
                  <a:cubicBezTo>
                    <a:pt x="0" y="5"/>
                    <a:pt x="0" y="10"/>
                    <a:pt x="0" y="16"/>
                  </a:cubicBezTo>
                  <a:cubicBezTo>
                    <a:pt x="0" y="63"/>
                    <a:pt x="38" y="101"/>
                    <a:pt x="85" y="101"/>
                  </a:cubicBezTo>
                  <a:moveTo>
                    <a:pt x="171" y="16"/>
                  </a:moveTo>
                  <a:cubicBezTo>
                    <a:pt x="171" y="16"/>
                    <a:pt x="171" y="16"/>
                    <a:pt x="171" y="16"/>
                  </a:cubicBezTo>
                  <a:cubicBezTo>
                    <a:pt x="181" y="17"/>
                    <a:pt x="189" y="26"/>
                    <a:pt x="189" y="36"/>
                  </a:cubicBezTo>
                  <a:cubicBezTo>
                    <a:pt x="189" y="47"/>
                    <a:pt x="179" y="56"/>
                    <a:pt x="168" y="56"/>
                  </a:cubicBezTo>
                  <a:cubicBezTo>
                    <a:pt x="166" y="56"/>
                    <a:pt x="164" y="56"/>
                    <a:pt x="162" y="55"/>
                  </a:cubicBezTo>
                  <a:cubicBezTo>
                    <a:pt x="168" y="43"/>
                    <a:pt x="171" y="30"/>
                    <a:pt x="171"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18" name="Freeform 118"/>
            <p:cNvSpPr>
              <a:spLocks/>
            </p:cNvSpPr>
            <p:nvPr/>
          </p:nvSpPr>
          <p:spPr bwMode="auto">
            <a:xfrm>
              <a:off x="2404" y="2613"/>
              <a:ext cx="48" cy="122"/>
            </a:xfrm>
            <a:custGeom>
              <a:avLst/>
              <a:gdLst>
                <a:gd name="T0" fmla="*/ 12 w 33"/>
                <a:gd name="T1" fmla="*/ 64 h 84"/>
                <a:gd name="T2" fmla="*/ 16 w 33"/>
                <a:gd name="T3" fmla="*/ 80 h 84"/>
                <a:gd name="T4" fmla="*/ 30 w 33"/>
                <a:gd name="T5" fmla="*/ 51 h 84"/>
                <a:gd name="T6" fmla="*/ 22 w 33"/>
                <a:gd name="T7" fmla="*/ 34 h 84"/>
                <a:gd name="T8" fmla="*/ 21 w 33"/>
                <a:gd name="T9" fmla="*/ 21 h 84"/>
                <a:gd name="T10" fmla="*/ 13 w 33"/>
                <a:gd name="T11" fmla="*/ 6 h 84"/>
                <a:gd name="T12" fmla="*/ 4 w 33"/>
                <a:gd name="T13" fmla="*/ 35 h 84"/>
                <a:gd name="T14" fmla="*/ 12 w 33"/>
                <a:gd name="T15" fmla="*/ 6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4">
                  <a:moveTo>
                    <a:pt x="12" y="64"/>
                  </a:moveTo>
                  <a:cubicBezTo>
                    <a:pt x="1" y="67"/>
                    <a:pt x="6" y="84"/>
                    <a:pt x="16" y="80"/>
                  </a:cubicBezTo>
                  <a:cubicBezTo>
                    <a:pt x="29" y="76"/>
                    <a:pt x="33" y="63"/>
                    <a:pt x="30" y="51"/>
                  </a:cubicBezTo>
                  <a:cubicBezTo>
                    <a:pt x="29" y="45"/>
                    <a:pt x="25" y="39"/>
                    <a:pt x="22" y="34"/>
                  </a:cubicBezTo>
                  <a:cubicBezTo>
                    <a:pt x="20" y="30"/>
                    <a:pt x="17" y="23"/>
                    <a:pt x="21" y="21"/>
                  </a:cubicBezTo>
                  <a:cubicBezTo>
                    <a:pt x="31" y="15"/>
                    <a:pt x="22" y="0"/>
                    <a:pt x="13" y="6"/>
                  </a:cubicBezTo>
                  <a:cubicBezTo>
                    <a:pt x="2" y="12"/>
                    <a:pt x="0" y="24"/>
                    <a:pt x="4" y="35"/>
                  </a:cubicBezTo>
                  <a:cubicBezTo>
                    <a:pt x="5" y="39"/>
                    <a:pt x="20" y="61"/>
                    <a:pt x="12"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19" name="Freeform 119"/>
            <p:cNvSpPr>
              <a:spLocks/>
            </p:cNvSpPr>
            <p:nvPr/>
          </p:nvSpPr>
          <p:spPr bwMode="auto">
            <a:xfrm>
              <a:off x="2474" y="2613"/>
              <a:ext cx="48" cy="122"/>
            </a:xfrm>
            <a:custGeom>
              <a:avLst/>
              <a:gdLst>
                <a:gd name="T0" fmla="*/ 12 w 33"/>
                <a:gd name="T1" fmla="*/ 64 h 84"/>
                <a:gd name="T2" fmla="*/ 17 w 33"/>
                <a:gd name="T3" fmla="*/ 80 h 84"/>
                <a:gd name="T4" fmla="*/ 30 w 33"/>
                <a:gd name="T5" fmla="*/ 51 h 84"/>
                <a:gd name="T6" fmla="*/ 22 w 33"/>
                <a:gd name="T7" fmla="*/ 34 h 84"/>
                <a:gd name="T8" fmla="*/ 22 w 33"/>
                <a:gd name="T9" fmla="*/ 21 h 84"/>
                <a:gd name="T10" fmla="*/ 13 w 33"/>
                <a:gd name="T11" fmla="*/ 6 h 84"/>
                <a:gd name="T12" fmla="*/ 4 w 33"/>
                <a:gd name="T13" fmla="*/ 35 h 84"/>
                <a:gd name="T14" fmla="*/ 12 w 33"/>
                <a:gd name="T15" fmla="*/ 6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4">
                  <a:moveTo>
                    <a:pt x="12" y="64"/>
                  </a:moveTo>
                  <a:cubicBezTo>
                    <a:pt x="1" y="67"/>
                    <a:pt x="6" y="84"/>
                    <a:pt x="17" y="80"/>
                  </a:cubicBezTo>
                  <a:cubicBezTo>
                    <a:pt x="29" y="76"/>
                    <a:pt x="33" y="63"/>
                    <a:pt x="30" y="51"/>
                  </a:cubicBezTo>
                  <a:cubicBezTo>
                    <a:pt x="29" y="45"/>
                    <a:pt x="25" y="39"/>
                    <a:pt x="22" y="34"/>
                  </a:cubicBezTo>
                  <a:cubicBezTo>
                    <a:pt x="20" y="30"/>
                    <a:pt x="17" y="23"/>
                    <a:pt x="22" y="21"/>
                  </a:cubicBezTo>
                  <a:cubicBezTo>
                    <a:pt x="31" y="15"/>
                    <a:pt x="22" y="0"/>
                    <a:pt x="13" y="6"/>
                  </a:cubicBezTo>
                  <a:cubicBezTo>
                    <a:pt x="2" y="12"/>
                    <a:pt x="0" y="24"/>
                    <a:pt x="4" y="35"/>
                  </a:cubicBezTo>
                  <a:cubicBezTo>
                    <a:pt x="5" y="39"/>
                    <a:pt x="20" y="61"/>
                    <a:pt x="12"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20" name="Oval 120"/>
            <p:cNvSpPr>
              <a:spLocks noChangeArrowheads="1"/>
            </p:cNvSpPr>
            <p:nvPr/>
          </p:nvSpPr>
          <p:spPr bwMode="auto">
            <a:xfrm>
              <a:off x="1162" y="2518"/>
              <a:ext cx="454" cy="452"/>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21" name="Freeform 121"/>
            <p:cNvSpPr>
              <a:spLocks/>
            </p:cNvSpPr>
            <p:nvPr/>
          </p:nvSpPr>
          <p:spPr bwMode="auto">
            <a:xfrm>
              <a:off x="1378" y="2637"/>
              <a:ext cx="22" cy="38"/>
            </a:xfrm>
            <a:custGeom>
              <a:avLst/>
              <a:gdLst>
                <a:gd name="T0" fmla="*/ 15 w 15"/>
                <a:gd name="T1" fmla="*/ 10 h 26"/>
                <a:gd name="T2" fmla="*/ 0 w 15"/>
                <a:gd name="T3" fmla="*/ 10 h 26"/>
                <a:gd name="T4" fmla="*/ 0 w 15"/>
                <a:gd name="T5" fmla="*/ 26 h 26"/>
                <a:gd name="T6" fmla="*/ 15 w 15"/>
                <a:gd name="T7" fmla="*/ 26 h 26"/>
                <a:gd name="T8" fmla="*/ 15 w 15"/>
                <a:gd name="T9" fmla="*/ 10 h 26"/>
              </a:gdLst>
              <a:ahLst/>
              <a:cxnLst>
                <a:cxn ang="0">
                  <a:pos x="T0" y="T1"/>
                </a:cxn>
                <a:cxn ang="0">
                  <a:pos x="T2" y="T3"/>
                </a:cxn>
                <a:cxn ang="0">
                  <a:pos x="T4" y="T5"/>
                </a:cxn>
                <a:cxn ang="0">
                  <a:pos x="T6" y="T7"/>
                </a:cxn>
                <a:cxn ang="0">
                  <a:pos x="T8" y="T9"/>
                </a:cxn>
              </a:cxnLst>
              <a:rect l="0" t="0" r="r" b="b"/>
              <a:pathLst>
                <a:path w="15" h="26">
                  <a:moveTo>
                    <a:pt x="15" y="10"/>
                  </a:moveTo>
                  <a:cubicBezTo>
                    <a:pt x="15" y="0"/>
                    <a:pt x="0" y="0"/>
                    <a:pt x="0" y="10"/>
                  </a:cubicBezTo>
                  <a:cubicBezTo>
                    <a:pt x="0" y="26"/>
                    <a:pt x="0" y="26"/>
                    <a:pt x="0" y="26"/>
                  </a:cubicBezTo>
                  <a:cubicBezTo>
                    <a:pt x="15" y="26"/>
                    <a:pt x="15" y="26"/>
                    <a:pt x="15" y="26"/>
                  </a:cubicBezTo>
                  <a:lnTo>
                    <a:pt x="1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22" name="Freeform 122"/>
            <p:cNvSpPr>
              <a:spLocks noEditPoints="1"/>
            </p:cNvSpPr>
            <p:nvPr/>
          </p:nvSpPr>
          <p:spPr bwMode="auto">
            <a:xfrm>
              <a:off x="1404" y="2611"/>
              <a:ext cx="111" cy="64"/>
            </a:xfrm>
            <a:custGeom>
              <a:avLst/>
              <a:gdLst>
                <a:gd name="T0" fmla="*/ 61 w 76"/>
                <a:gd name="T1" fmla="*/ 3 h 44"/>
                <a:gd name="T2" fmla="*/ 42 w 76"/>
                <a:gd name="T3" fmla="*/ 1 h 44"/>
                <a:gd name="T4" fmla="*/ 21 w 76"/>
                <a:gd name="T5" fmla="*/ 9 h 44"/>
                <a:gd name="T6" fmla="*/ 0 w 76"/>
                <a:gd name="T7" fmla="*/ 44 h 44"/>
                <a:gd name="T8" fmla="*/ 42 w 76"/>
                <a:gd name="T9" fmla="*/ 44 h 44"/>
                <a:gd name="T10" fmla="*/ 51 w 76"/>
                <a:gd name="T11" fmla="*/ 38 h 44"/>
                <a:gd name="T12" fmla="*/ 61 w 76"/>
                <a:gd name="T13" fmla="*/ 3 h 44"/>
                <a:gd name="T14" fmla="*/ 49 w 76"/>
                <a:gd name="T15" fmla="*/ 20 h 44"/>
                <a:gd name="T16" fmla="*/ 39 w 76"/>
                <a:gd name="T17" fmla="*/ 29 h 44"/>
                <a:gd name="T18" fmla="*/ 17 w 76"/>
                <a:gd name="T19" fmla="*/ 37 h 44"/>
                <a:gd name="T20" fmla="*/ 51 w 76"/>
                <a:gd name="T21" fmla="*/ 15 h 44"/>
                <a:gd name="T22" fmla="*/ 53 w 76"/>
                <a:gd name="T23" fmla="*/ 16 h 44"/>
                <a:gd name="T24" fmla="*/ 49 w 76"/>
                <a:gd name="T2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4">
                  <a:moveTo>
                    <a:pt x="61" y="3"/>
                  </a:moveTo>
                  <a:cubicBezTo>
                    <a:pt x="56" y="0"/>
                    <a:pt x="48" y="0"/>
                    <a:pt x="42" y="1"/>
                  </a:cubicBezTo>
                  <a:cubicBezTo>
                    <a:pt x="34" y="2"/>
                    <a:pt x="27" y="4"/>
                    <a:pt x="21" y="9"/>
                  </a:cubicBezTo>
                  <a:cubicBezTo>
                    <a:pt x="9" y="16"/>
                    <a:pt x="2" y="30"/>
                    <a:pt x="0" y="44"/>
                  </a:cubicBezTo>
                  <a:cubicBezTo>
                    <a:pt x="42" y="44"/>
                    <a:pt x="42" y="44"/>
                    <a:pt x="42" y="44"/>
                  </a:cubicBezTo>
                  <a:cubicBezTo>
                    <a:pt x="45" y="42"/>
                    <a:pt x="48" y="40"/>
                    <a:pt x="51" y="38"/>
                  </a:cubicBezTo>
                  <a:cubicBezTo>
                    <a:pt x="61" y="30"/>
                    <a:pt x="76" y="14"/>
                    <a:pt x="61" y="3"/>
                  </a:cubicBezTo>
                  <a:moveTo>
                    <a:pt x="49" y="20"/>
                  </a:moveTo>
                  <a:cubicBezTo>
                    <a:pt x="46" y="24"/>
                    <a:pt x="42" y="26"/>
                    <a:pt x="39" y="29"/>
                  </a:cubicBezTo>
                  <a:cubicBezTo>
                    <a:pt x="32" y="33"/>
                    <a:pt x="25" y="36"/>
                    <a:pt x="17" y="37"/>
                  </a:cubicBezTo>
                  <a:cubicBezTo>
                    <a:pt x="22" y="23"/>
                    <a:pt x="36" y="14"/>
                    <a:pt x="51" y="15"/>
                  </a:cubicBezTo>
                  <a:cubicBezTo>
                    <a:pt x="52" y="15"/>
                    <a:pt x="52" y="16"/>
                    <a:pt x="53" y="16"/>
                  </a:cubicBezTo>
                  <a:cubicBezTo>
                    <a:pt x="52" y="17"/>
                    <a:pt x="49" y="20"/>
                    <a:pt x="49"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23" name="Freeform 123"/>
            <p:cNvSpPr>
              <a:spLocks noEditPoints="1"/>
            </p:cNvSpPr>
            <p:nvPr/>
          </p:nvSpPr>
          <p:spPr bwMode="auto">
            <a:xfrm>
              <a:off x="1260" y="2611"/>
              <a:ext cx="111" cy="64"/>
            </a:xfrm>
            <a:custGeom>
              <a:avLst/>
              <a:gdLst>
                <a:gd name="T0" fmla="*/ 35 w 76"/>
                <a:gd name="T1" fmla="*/ 44 h 44"/>
                <a:gd name="T2" fmla="*/ 76 w 76"/>
                <a:gd name="T3" fmla="*/ 44 h 44"/>
                <a:gd name="T4" fmla="*/ 56 w 76"/>
                <a:gd name="T5" fmla="*/ 9 h 44"/>
                <a:gd name="T6" fmla="*/ 35 w 76"/>
                <a:gd name="T7" fmla="*/ 1 h 44"/>
                <a:gd name="T8" fmla="*/ 16 w 76"/>
                <a:gd name="T9" fmla="*/ 3 h 44"/>
                <a:gd name="T10" fmla="*/ 25 w 76"/>
                <a:gd name="T11" fmla="*/ 38 h 44"/>
                <a:gd name="T12" fmla="*/ 35 w 76"/>
                <a:gd name="T13" fmla="*/ 44 h 44"/>
                <a:gd name="T14" fmla="*/ 24 w 76"/>
                <a:gd name="T15" fmla="*/ 16 h 44"/>
                <a:gd name="T16" fmla="*/ 26 w 76"/>
                <a:gd name="T17" fmla="*/ 15 h 44"/>
                <a:gd name="T18" fmla="*/ 60 w 76"/>
                <a:gd name="T19" fmla="*/ 37 h 44"/>
                <a:gd name="T20" fmla="*/ 38 w 76"/>
                <a:gd name="T21" fmla="*/ 29 h 44"/>
                <a:gd name="T22" fmla="*/ 28 w 76"/>
                <a:gd name="T23" fmla="*/ 20 h 44"/>
                <a:gd name="T24" fmla="*/ 24 w 76"/>
                <a:gd name="T25"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4">
                  <a:moveTo>
                    <a:pt x="35" y="44"/>
                  </a:moveTo>
                  <a:cubicBezTo>
                    <a:pt x="76" y="44"/>
                    <a:pt x="76" y="44"/>
                    <a:pt x="76" y="44"/>
                  </a:cubicBezTo>
                  <a:cubicBezTo>
                    <a:pt x="75" y="30"/>
                    <a:pt x="68" y="16"/>
                    <a:pt x="56" y="9"/>
                  </a:cubicBezTo>
                  <a:cubicBezTo>
                    <a:pt x="49" y="4"/>
                    <a:pt x="42" y="2"/>
                    <a:pt x="35" y="1"/>
                  </a:cubicBezTo>
                  <a:cubicBezTo>
                    <a:pt x="29" y="0"/>
                    <a:pt x="21" y="0"/>
                    <a:pt x="16" y="3"/>
                  </a:cubicBezTo>
                  <a:cubicBezTo>
                    <a:pt x="0" y="14"/>
                    <a:pt x="15" y="30"/>
                    <a:pt x="25" y="38"/>
                  </a:cubicBezTo>
                  <a:cubicBezTo>
                    <a:pt x="29" y="40"/>
                    <a:pt x="32" y="42"/>
                    <a:pt x="35" y="44"/>
                  </a:cubicBezTo>
                  <a:moveTo>
                    <a:pt x="24" y="16"/>
                  </a:moveTo>
                  <a:cubicBezTo>
                    <a:pt x="25" y="16"/>
                    <a:pt x="25" y="15"/>
                    <a:pt x="26" y="15"/>
                  </a:cubicBezTo>
                  <a:cubicBezTo>
                    <a:pt x="41" y="14"/>
                    <a:pt x="55" y="23"/>
                    <a:pt x="60" y="37"/>
                  </a:cubicBezTo>
                  <a:cubicBezTo>
                    <a:pt x="52" y="36"/>
                    <a:pt x="45" y="33"/>
                    <a:pt x="38" y="29"/>
                  </a:cubicBezTo>
                  <a:cubicBezTo>
                    <a:pt x="34" y="26"/>
                    <a:pt x="31" y="24"/>
                    <a:pt x="28" y="20"/>
                  </a:cubicBezTo>
                  <a:cubicBezTo>
                    <a:pt x="27" y="20"/>
                    <a:pt x="25" y="17"/>
                    <a:pt x="24"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24" name="Freeform 124"/>
            <p:cNvSpPr>
              <a:spLocks/>
            </p:cNvSpPr>
            <p:nvPr/>
          </p:nvSpPr>
          <p:spPr bwMode="auto">
            <a:xfrm>
              <a:off x="1268" y="2684"/>
              <a:ext cx="241" cy="191"/>
            </a:xfrm>
            <a:custGeom>
              <a:avLst/>
              <a:gdLst>
                <a:gd name="T0" fmla="*/ 149 w 241"/>
                <a:gd name="T1" fmla="*/ 0 h 191"/>
                <a:gd name="T2" fmla="*/ 149 w 241"/>
                <a:gd name="T3" fmla="*/ 5 h 191"/>
                <a:gd name="T4" fmla="*/ 149 w 241"/>
                <a:gd name="T5" fmla="*/ 101 h 191"/>
                <a:gd name="T6" fmla="*/ 122 w 241"/>
                <a:gd name="T7" fmla="*/ 78 h 191"/>
                <a:gd name="T8" fmla="*/ 94 w 241"/>
                <a:gd name="T9" fmla="*/ 101 h 191"/>
                <a:gd name="T10" fmla="*/ 94 w 241"/>
                <a:gd name="T11" fmla="*/ 6 h 191"/>
                <a:gd name="T12" fmla="*/ 94 w 241"/>
                <a:gd name="T13" fmla="*/ 0 h 191"/>
                <a:gd name="T14" fmla="*/ 63 w 241"/>
                <a:gd name="T15" fmla="*/ 0 h 191"/>
                <a:gd name="T16" fmla="*/ 0 w 241"/>
                <a:gd name="T17" fmla="*/ 0 h 191"/>
                <a:gd name="T18" fmla="*/ 0 w 241"/>
                <a:gd name="T19" fmla="*/ 191 h 191"/>
                <a:gd name="T20" fmla="*/ 241 w 241"/>
                <a:gd name="T21" fmla="*/ 191 h 191"/>
                <a:gd name="T22" fmla="*/ 241 w 241"/>
                <a:gd name="T23" fmla="*/ 0 h 191"/>
                <a:gd name="T24" fmla="*/ 177 w 241"/>
                <a:gd name="T25" fmla="*/ 0 h 191"/>
                <a:gd name="T26" fmla="*/ 149 w 241"/>
                <a:gd name="T2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91">
                  <a:moveTo>
                    <a:pt x="149" y="0"/>
                  </a:moveTo>
                  <a:lnTo>
                    <a:pt x="149" y="5"/>
                  </a:lnTo>
                  <a:lnTo>
                    <a:pt x="149" y="101"/>
                  </a:lnTo>
                  <a:lnTo>
                    <a:pt x="122" y="78"/>
                  </a:lnTo>
                  <a:lnTo>
                    <a:pt x="94" y="101"/>
                  </a:lnTo>
                  <a:lnTo>
                    <a:pt x="94" y="6"/>
                  </a:lnTo>
                  <a:lnTo>
                    <a:pt x="94" y="0"/>
                  </a:lnTo>
                  <a:lnTo>
                    <a:pt x="63" y="0"/>
                  </a:lnTo>
                  <a:lnTo>
                    <a:pt x="0" y="0"/>
                  </a:lnTo>
                  <a:lnTo>
                    <a:pt x="0" y="191"/>
                  </a:lnTo>
                  <a:lnTo>
                    <a:pt x="241" y="191"/>
                  </a:lnTo>
                  <a:lnTo>
                    <a:pt x="241" y="0"/>
                  </a:lnTo>
                  <a:lnTo>
                    <a:pt x="177" y="0"/>
                  </a:lnTo>
                  <a:lnTo>
                    <a:pt x="1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25" name="Freeform 125"/>
            <p:cNvSpPr>
              <a:spLocks/>
            </p:cNvSpPr>
            <p:nvPr/>
          </p:nvSpPr>
          <p:spPr bwMode="auto">
            <a:xfrm>
              <a:off x="967" y="1806"/>
              <a:ext cx="70" cy="200"/>
            </a:xfrm>
            <a:custGeom>
              <a:avLst/>
              <a:gdLst>
                <a:gd name="T0" fmla="*/ 6 w 48"/>
                <a:gd name="T1" fmla="*/ 16 h 137"/>
                <a:gd name="T2" fmla="*/ 1 w 48"/>
                <a:gd name="T3" fmla="*/ 33 h 137"/>
                <a:gd name="T4" fmla="*/ 4 w 48"/>
                <a:gd name="T5" fmla="*/ 48 h 137"/>
                <a:gd name="T6" fmla="*/ 18 w 48"/>
                <a:gd name="T7" fmla="*/ 63 h 137"/>
                <a:gd name="T8" fmla="*/ 18 w 48"/>
                <a:gd name="T9" fmla="*/ 137 h 137"/>
                <a:gd name="T10" fmla="*/ 31 w 48"/>
                <a:gd name="T11" fmla="*/ 137 h 137"/>
                <a:gd name="T12" fmla="*/ 31 w 48"/>
                <a:gd name="T13" fmla="*/ 63 h 137"/>
                <a:gd name="T14" fmla="*/ 44 w 48"/>
                <a:gd name="T15" fmla="*/ 48 h 137"/>
                <a:gd name="T16" fmla="*/ 47 w 48"/>
                <a:gd name="T17" fmla="*/ 33 h 137"/>
                <a:gd name="T18" fmla="*/ 42 w 48"/>
                <a:gd name="T19" fmla="*/ 16 h 137"/>
                <a:gd name="T20" fmla="*/ 32 w 48"/>
                <a:gd name="T21" fmla="*/ 0 h 137"/>
                <a:gd name="T22" fmla="*/ 35 w 48"/>
                <a:gd name="T23" fmla="*/ 32 h 137"/>
                <a:gd name="T24" fmla="*/ 31 w 48"/>
                <a:gd name="T25" fmla="*/ 32 h 137"/>
                <a:gd name="T26" fmla="*/ 28 w 48"/>
                <a:gd name="T27" fmla="*/ 0 h 137"/>
                <a:gd name="T28" fmla="*/ 24 w 48"/>
                <a:gd name="T29" fmla="*/ 0 h 137"/>
                <a:gd name="T30" fmla="*/ 21 w 48"/>
                <a:gd name="T31" fmla="*/ 0 h 137"/>
                <a:gd name="T32" fmla="*/ 17 w 48"/>
                <a:gd name="T33" fmla="*/ 32 h 137"/>
                <a:gd name="T34" fmla="*/ 13 w 48"/>
                <a:gd name="T35" fmla="*/ 32 h 137"/>
                <a:gd name="T36" fmla="*/ 16 w 48"/>
                <a:gd name="T37" fmla="*/ 0 h 137"/>
                <a:gd name="T38" fmla="*/ 6 w 48"/>
                <a:gd name="T39" fmla="*/ 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7">
                  <a:moveTo>
                    <a:pt x="6" y="16"/>
                  </a:moveTo>
                  <a:cubicBezTo>
                    <a:pt x="4" y="22"/>
                    <a:pt x="2" y="27"/>
                    <a:pt x="1" y="33"/>
                  </a:cubicBezTo>
                  <a:cubicBezTo>
                    <a:pt x="0" y="39"/>
                    <a:pt x="2" y="43"/>
                    <a:pt x="4" y="48"/>
                  </a:cubicBezTo>
                  <a:cubicBezTo>
                    <a:pt x="7" y="52"/>
                    <a:pt x="12" y="59"/>
                    <a:pt x="18" y="63"/>
                  </a:cubicBezTo>
                  <a:cubicBezTo>
                    <a:pt x="18" y="137"/>
                    <a:pt x="18" y="137"/>
                    <a:pt x="18" y="137"/>
                  </a:cubicBezTo>
                  <a:cubicBezTo>
                    <a:pt x="31" y="137"/>
                    <a:pt x="31" y="137"/>
                    <a:pt x="31" y="137"/>
                  </a:cubicBezTo>
                  <a:cubicBezTo>
                    <a:pt x="31" y="63"/>
                    <a:pt x="31" y="63"/>
                    <a:pt x="31" y="63"/>
                  </a:cubicBezTo>
                  <a:cubicBezTo>
                    <a:pt x="36" y="59"/>
                    <a:pt x="41" y="52"/>
                    <a:pt x="44" y="48"/>
                  </a:cubicBezTo>
                  <a:cubicBezTo>
                    <a:pt x="47" y="43"/>
                    <a:pt x="48" y="39"/>
                    <a:pt x="47" y="33"/>
                  </a:cubicBezTo>
                  <a:cubicBezTo>
                    <a:pt x="47" y="27"/>
                    <a:pt x="44" y="22"/>
                    <a:pt x="42" y="16"/>
                  </a:cubicBezTo>
                  <a:cubicBezTo>
                    <a:pt x="41" y="12"/>
                    <a:pt x="38" y="1"/>
                    <a:pt x="32" y="0"/>
                  </a:cubicBezTo>
                  <a:cubicBezTo>
                    <a:pt x="35" y="32"/>
                    <a:pt x="35" y="32"/>
                    <a:pt x="35" y="32"/>
                  </a:cubicBezTo>
                  <a:cubicBezTo>
                    <a:pt x="31" y="32"/>
                    <a:pt x="31" y="32"/>
                    <a:pt x="31" y="32"/>
                  </a:cubicBezTo>
                  <a:cubicBezTo>
                    <a:pt x="28" y="0"/>
                    <a:pt x="28" y="0"/>
                    <a:pt x="28" y="0"/>
                  </a:cubicBezTo>
                  <a:cubicBezTo>
                    <a:pt x="24" y="0"/>
                    <a:pt x="24" y="0"/>
                    <a:pt x="24" y="0"/>
                  </a:cubicBezTo>
                  <a:cubicBezTo>
                    <a:pt x="21" y="0"/>
                    <a:pt x="21" y="0"/>
                    <a:pt x="21" y="0"/>
                  </a:cubicBezTo>
                  <a:cubicBezTo>
                    <a:pt x="17" y="32"/>
                    <a:pt x="17" y="32"/>
                    <a:pt x="17" y="32"/>
                  </a:cubicBezTo>
                  <a:cubicBezTo>
                    <a:pt x="13" y="32"/>
                    <a:pt x="13" y="32"/>
                    <a:pt x="13" y="32"/>
                  </a:cubicBezTo>
                  <a:cubicBezTo>
                    <a:pt x="16" y="0"/>
                    <a:pt x="16" y="0"/>
                    <a:pt x="16" y="0"/>
                  </a:cubicBezTo>
                  <a:cubicBezTo>
                    <a:pt x="11" y="1"/>
                    <a:pt x="7" y="12"/>
                    <a:pt x="6"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26" name="Freeform 126"/>
            <p:cNvSpPr>
              <a:spLocks/>
            </p:cNvSpPr>
            <p:nvPr/>
          </p:nvSpPr>
          <p:spPr bwMode="auto">
            <a:xfrm>
              <a:off x="1068" y="1806"/>
              <a:ext cx="45" cy="200"/>
            </a:xfrm>
            <a:custGeom>
              <a:avLst/>
              <a:gdLst>
                <a:gd name="T0" fmla="*/ 0 w 31"/>
                <a:gd name="T1" fmla="*/ 38 h 137"/>
                <a:gd name="T2" fmla="*/ 18 w 31"/>
                <a:gd name="T3" fmla="*/ 77 h 137"/>
                <a:gd name="T4" fmla="*/ 18 w 31"/>
                <a:gd name="T5" fmla="*/ 137 h 137"/>
                <a:gd name="T6" fmla="*/ 31 w 31"/>
                <a:gd name="T7" fmla="*/ 137 h 137"/>
                <a:gd name="T8" fmla="*/ 31 w 31"/>
                <a:gd name="T9" fmla="*/ 0 h 137"/>
                <a:gd name="T10" fmla="*/ 18 w 31"/>
                <a:gd name="T11" fmla="*/ 0 h 137"/>
                <a:gd name="T12" fmla="*/ 0 w 31"/>
                <a:gd name="T13" fmla="*/ 38 h 137"/>
              </a:gdLst>
              <a:ahLst/>
              <a:cxnLst>
                <a:cxn ang="0">
                  <a:pos x="T0" y="T1"/>
                </a:cxn>
                <a:cxn ang="0">
                  <a:pos x="T2" y="T3"/>
                </a:cxn>
                <a:cxn ang="0">
                  <a:pos x="T4" y="T5"/>
                </a:cxn>
                <a:cxn ang="0">
                  <a:pos x="T6" y="T7"/>
                </a:cxn>
                <a:cxn ang="0">
                  <a:pos x="T8" y="T9"/>
                </a:cxn>
                <a:cxn ang="0">
                  <a:pos x="T10" y="T11"/>
                </a:cxn>
                <a:cxn ang="0">
                  <a:pos x="T12" y="T13"/>
                </a:cxn>
              </a:cxnLst>
              <a:rect l="0" t="0" r="r" b="b"/>
              <a:pathLst>
                <a:path w="31" h="137">
                  <a:moveTo>
                    <a:pt x="0" y="38"/>
                  </a:moveTo>
                  <a:cubicBezTo>
                    <a:pt x="0" y="73"/>
                    <a:pt x="14" y="76"/>
                    <a:pt x="18" y="77"/>
                  </a:cubicBezTo>
                  <a:cubicBezTo>
                    <a:pt x="18" y="137"/>
                    <a:pt x="18" y="137"/>
                    <a:pt x="18" y="137"/>
                  </a:cubicBezTo>
                  <a:cubicBezTo>
                    <a:pt x="31" y="137"/>
                    <a:pt x="31" y="137"/>
                    <a:pt x="31" y="137"/>
                  </a:cubicBezTo>
                  <a:cubicBezTo>
                    <a:pt x="31" y="0"/>
                    <a:pt x="31" y="0"/>
                    <a:pt x="31" y="0"/>
                  </a:cubicBezTo>
                  <a:cubicBezTo>
                    <a:pt x="18" y="0"/>
                    <a:pt x="18" y="0"/>
                    <a:pt x="18" y="0"/>
                  </a:cubicBezTo>
                  <a:cubicBezTo>
                    <a:pt x="18" y="0"/>
                    <a:pt x="0" y="0"/>
                    <a:pt x="0"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27" name="Freeform 127"/>
            <p:cNvSpPr>
              <a:spLocks/>
            </p:cNvSpPr>
            <p:nvPr/>
          </p:nvSpPr>
          <p:spPr bwMode="auto">
            <a:xfrm>
              <a:off x="2164" y="1453"/>
              <a:ext cx="192" cy="117"/>
            </a:xfrm>
            <a:custGeom>
              <a:avLst/>
              <a:gdLst>
                <a:gd name="T0" fmla="*/ 131 w 131"/>
                <a:gd name="T1" fmla="*/ 66 h 80"/>
                <a:gd name="T2" fmla="*/ 117 w 131"/>
                <a:gd name="T3" fmla="*/ 52 h 80"/>
                <a:gd name="T4" fmla="*/ 119 w 131"/>
                <a:gd name="T5" fmla="*/ 40 h 80"/>
                <a:gd name="T6" fmla="*/ 78 w 131"/>
                <a:gd name="T7" fmla="*/ 0 h 80"/>
                <a:gd name="T8" fmla="*/ 38 w 131"/>
                <a:gd name="T9" fmla="*/ 39 h 80"/>
                <a:gd name="T10" fmla="*/ 23 w 131"/>
                <a:gd name="T11" fmla="*/ 34 h 80"/>
                <a:gd name="T12" fmla="*/ 0 w 131"/>
                <a:gd name="T13" fmla="*/ 57 h 80"/>
                <a:gd name="T14" fmla="*/ 23 w 131"/>
                <a:gd name="T15" fmla="*/ 80 h 80"/>
                <a:gd name="T16" fmla="*/ 77 w 131"/>
                <a:gd name="T17" fmla="*/ 80 h 80"/>
                <a:gd name="T18" fmla="*/ 78 w 131"/>
                <a:gd name="T19" fmla="*/ 80 h 80"/>
                <a:gd name="T20" fmla="*/ 116 w 131"/>
                <a:gd name="T21" fmla="*/ 80 h 80"/>
                <a:gd name="T22" fmla="*/ 131 w 131"/>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80">
                  <a:moveTo>
                    <a:pt x="131" y="66"/>
                  </a:moveTo>
                  <a:cubicBezTo>
                    <a:pt x="131" y="58"/>
                    <a:pt x="124" y="52"/>
                    <a:pt x="117" y="52"/>
                  </a:cubicBezTo>
                  <a:cubicBezTo>
                    <a:pt x="118" y="48"/>
                    <a:pt x="119" y="44"/>
                    <a:pt x="119" y="40"/>
                  </a:cubicBezTo>
                  <a:cubicBezTo>
                    <a:pt x="119" y="18"/>
                    <a:pt x="101" y="0"/>
                    <a:pt x="78" y="0"/>
                  </a:cubicBezTo>
                  <a:cubicBezTo>
                    <a:pt x="57" y="0"/>
                    <a:pt x="39" y="17"/>
                    <a:pt x="38" y="39"/>
                  </a:cubicBezTo>
                  <a:cubicBezTo>
                    <a:pt x="34" y="36"/>
                    <a:pt x="29" y="34"/>
                    <a:pt x="23" y="34"/>
                  </a:cubicBezTo>
                  <a:cubicBezTo>
                    <a:pt x="11" y="34"/>
                    <a:pt x="0" y="44"/>
                    <a:pt x="0" y="57"/>
                  </a:cubicBezTo>
                  <a:cubicBezTo>
                    <a:pt x="0" y="69"/>
                    <a:pt x="11" y="80"/>
                    <a:pt x="23" y="80"/>
                  </a:cubicBezTo>
                  <a:cubicBezTo>
                    <a:pt x="77" y="80"/>
                    <a:pt x="77" y="80"/>
                    <a:pt x="77" y="80"/>
                  </a:cubicBezTo>
                  <a:cubicBezTo>
                    <a:pt x="78" y="80"/>
                    <a:pt x="78" y="80"/>
                    <a:pt x="78" y="80"/>
                  </a:cubicBezTo>
                  <a:cubicBezTo>
                    <a:pt x="116" y="80"/>
                    <a:pt x="116" y="80"/>
                    <a:pt x="116" y="80"/>
                  </a:cubicBezTo>
                  <a:cubicBezTo>
                    <a:pt x="124" y="80"/>
                    <a:pt x="131" y="74"/>
                    <a:pt x="131"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28" name="Rectangle 128"/>
            <p:cNvSpPr>
              <a:spLocks noChangeArrowheads="1"/>
            </p:cNvSpPr>
            <p:nvPr/>
          </p:nvSpPr>
          <p:spPr bwMode="auto">
            <a:xfrm>
              <a:off x="2192" y="1580"/>
              <a:ext cx="16"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29" name="Rectangle 129"/>
            <p:cNvSpPr>
              <a:spLocks noChangeArrowheads="1"/>
            </p:cNvSpPr>
            <p:nvPr/>
          </p:nvSpPr>
          <p:spPr bwMode="auto">
            <a:xfrm>
              <a:off x="2231" y="1600"/>
              <a:ext cx="17" cy="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30" name="Rectangle 130"/>
            <p:cNvSpPr>
              <a:spLocks noChangeArrowheads="1"/>
            </p:cNvSpPr>
            <p:nvPr/>
          </p:nvSpPr>
          <p:spPr bwMode="auto">
            <a:xfrm>
              <a:off x="2271" y="1580"/>
              <a:ext cx="17"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31" name="Rectangle 131"/>
            <p:cNvSpPr>
              <a:spLocks noChangeArrowheads="1"/>
            </p:cNvSpPr>
            <p:nvPr/>
          </p:nvSpPr>
          <p:spPr bwMode="auto">
            <a:xfrm>
              <a:off x="2312" y="1600"/>
              <a:ext cx="16" cy="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32" name="Freeform 132"/>
            <p:cNvSpPr>
              <a:spLocks/>
            </p:cNvSpPr>
            <p:nvPr/>
          </p:nvSpPr>
          <p:spPr bwMode="auto">
            <a:xfrm>
              <a:off x="2799" y="1571"/>
              <a:ext cx="150" cy="124"/>
            </a:xfrm>
            <a:custGeom>
              <a:avLst/>
              <a:gdLst>
                <a:gd name="T0" fmla="*/ 122 w 150"/>
                <a:gd name="T1" fmla="*/ 0 h 124"/>
                <a:gd name="T2" fmla="*/ 52 w 150"/>
                <a:gd name="T3" fmla="*/ 69 h 124"/>
                <a:gd name="T4" fmla="*/ 26 w 150"/>
                <a:gd name="T5" fmla="*/ 43 h 124"/>
                <a:gd name="T6" fmla="*/ 0 w 150"/>
                <a:gd name="T7" fmla="*/ 70 h 124"/>
                <a:gd name="T8" fmla="*/ 26 w 150"/>
                <a:gd name="T9" fmla="*/ 97 h 124"/>
                <a:gd name="T10" fmla="*/ 52 w 150"/>
                <a:gd name="T11" fmla="*/ 124 h 124"/>
                <a:gd name="T12" fmla="*/ 80 w 150"/>
                <a:gd name="T13" fmla="*/ 97 h 124"/>
                <a:gd name="T14" fmla="*/ 150 w 150"/>
                <a:gd name="T15" fmla="*/ 26 h 124"/>
                <a:gd name="T16" fmla="*/ 122 w 150"/>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24">
                  <a:moveTo>
                    <a:pt x="122" y="0"/>
                  </a:moveTo>
                  <a:lnTo>
                    <a:pt x="52" y="69"/>
                  </a:lnTo>
                  <a:lnTo>
                    <a:pt x="26" y="43"/>
                  </a:lnTo>
                  <a:lnTo>
                    <a:pt x="0" y="70"/>
                  </a:lnTo>
                  <a:lnTo>
                    <a:pt x="26" y="97"/>
                  </a:lnTo>
                  <a:lnTo>
                    <a:pt x="52" y="124"/>
                  </a:lnTo>
                  <a:lnTo>
                    <a:pt x="80" y="97"/>
                  </a:lnTo>
                  <a:lnTo>
                    <a:pt x="150" y="26"/>
                  </a:lnTo>
                  <a:lnTo>
                    <a:pt x="1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33" name="Freeform 133"/>
            <p:cNvSpPr>
              <a:spLocks/>
            </p:cNvSpPr>
            <p:nvPr/>
          </p:nvSpPr>
          <p:spPr bwMode="auto">
            <a:xfrm>
              <a:off x="2891" y="2433"/>
              <a:ext cx="134" cy="130"/>
            </a:xfrm>
            <a:custGeom>
              <a:avLst/>
              <a:gdLst>
                <a:gd name="T0" fmla="*/ 46 w 92"/>
                <a:gd name="T1" fmla="*/ 89 h 89"/>
                <a:gd name="T2" fmla="*/ 92 w 92"/>
                <a:gd name="T3" fmla="*/ 42 h 89"/>
                <a:gd name="T4" fmla="*/ 64 w 92"/>
                <a:gd name="T5" fmla="*/ 0 h 89"/>
                <a:gd name="T6" fmla="*/ 57 w 92"/>
                <a:gd name="T7" fmla="*/ 8 h 89"/>
                <a:gd name="T8" fmla="*/ 82 w 92"/>
                <a:gd name="T9" fmla="*/ 42 h 89"/>
                <a:gd name="T10" fmla="*/ 46 w 92"/>
                <a:gd name="T11" fmla="*/ 78 h 89"/>
                <a:gd name="T12" fmla="*/ 10 w 92"/>
                <a:gd name="T13" fmla="*/ 42 h 89"/>
                <a:gd name="T14" fmla="*/ 35 w 92"/>
                <a:gd name="T15" fmla="*/ 8 h 89"/>
                <a:gd name="T16" fmla="*/ 29 w 92"/>
                <a:gd name="T17" fmla="*/ 0 h 89"/>
                <a:gd name="T18" fmla="*/ 0 w 92"/>
                <a:gd name="T19" fmla="*/ 42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2" y="89"/>
                    <a:pt x="92" y="68"/>
                    <a:pt x="92" y="42"/>
                  </a:cubicBezTo>
                  <a:cubicBezTo>
                    <a:pt x="92" y="23"/>
                    <a:pt x="80" y="7"/>
                    <a:pt x="64" y="0"/>
                  </a:cubicBezTo>
                  <a:cubicBezTo>
                    <a:pt x="57" y="8"/>
                    <a:pt x="57" y="8"/>
                    <a:pt x="57" y="8"/>
                  </a:cubicBezTo>
                  <a:cubicBezTo>
                    <a:pt x="72" y="13"/>
                    <a:pt x="82" y="26"/>
                    <a:pt x="82" y="42"/>
                  </a:cubicBezTo>
                  <a:cubicBezTo>
                    <a:pt x="82" y="62"/>
                    <a:pt x="66" y="78"/>
                    <a:pt x="46" y="78"/>
                  </a:cubicBezTo>
                  <a:cubicBezTo>
                    <a:pt x="26" y="78"/>
                    <a:pt x="10" y="62"/>
                    <a:pt x="10" y="42"/>
                  </a:cubicBezTo>
                  <a:cubicBezTo>
                    <a:pt x="10" y="26"/>
                    <a:pt x="20" y="13"/>
                    <a:pt x="35" y="8"/>
                  </a:cubicBezTo>
                  <a:cubicBezTo>
                    <a:pt x="29" y="0"/>
                    <a:pt x="29" y="0"/>
                    <a:pt x="29" y="0"/>
                  </a:cubicBezTo>
                  <a:cubicBezTo>
                    <a:pt x="12" y="7"/>
                    <a:pt x="0" y="23"/>
                    <a:pt x="0" y="42"/>
                  </a:cubicBezTo>
                  <a:cubicBezTo>
                    <a:pt x="0" y="68"/>
                    <a:pt x="21" y="89"/>
                    <a:pt x="46"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34" name="Freeform 134"/>
            <p:cNvSpPr>
              <a:spLocks/>
            </p:cNvSpPr>
            <p:nvPr/>
          </p:nvSpPr>
          <p:spPr bwMode="auto">
            <a:xfrm>
              <a:off x="2927" y="2404"/>
              <a:ext cx="63" cy="46"/>
            </a:xfrm>
            <a:custGeom>
              <a:avLst/>
              <a:gdLst>
                <a:gd name="T0" fmla="*/ 19 w 63"/>
                <a:gd name="T1" fmla="*/ 39 h 46"/>
                <a:gd name="T2" fmla="*/ 25 w 63"/>
                <a:gd name="T3" fmla="*/ 46 h 46"/>
                <a:gd name="T4" fmla="*/ 31 w 63"/>
                <a:gd name="T5" fmla="*/ 45 h 46"/>
                <a:gd name="T6" fmla="*/ 38 w 63"/>
                <a:gd name="T7" fmla="*/ 46 h 46"/>
                <a:gd name="T8" fmla="*/ 43 w 63"/>
                <a:gd name="T9" fmla="*/ 39 h 46"/>
                <a:gd name="T10" fmla="*/ 51 w 63"/>
                <a:gd name="T11" fmla="*/ 26 h 46"/>
                <a:gd name="T12" fmla="*/ 63 w 63"/>
                <a:gd name="T13" fmla="*/ 11 h 46"/>
                <a:gd name="T14" fmla="*/ 53 w 63"/>
                <a:gd name="T15" fmla="*/ 0 h 46"/>
                <a:gd name="T16" fmla="*/ 31 w 63"/>
                <a:gd name="T17" fmla="*/ 0 h 46"/>
                <a:gd name="T18" fmla="*/ 9 w 63"/>
                <a:gd name="T19" fmla="*/ 0 h 46"/>
                <a:gd name="T20" fmla="*/ 0 w 63"/>
                <a:gd name="T21" fmla="*/ 11 h 46"/>
                <a:gd name="T22" fmla="*/ 10 w 63"/>
                <a:gd name="T23" fmla="*/ 26 h 46"/>
                <a:gd name="T24" fmla="*/ 19 w 63"/>
                <a:gd name="T25"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46">
                  <a:moveTo>
                    <a:pt x="19" y="39"/>
                  </a:moveTo>
                  <a:lnTo>
                    <a:pt x="25" y="46"/>
                  </a:lnTo>
                  <a:lnTo>
                    <a:pt x="31" y="45"/>
                  </a:lnTo>
                  <a:lnTo>
                    <a:pt x="38" y="46"/>
                  </a:lnTo>
                  <a:lnTo>
                    <a:pt x="43" y="39"/>
                  </a:lnTo>
                  <a:lnTo>
                    <a:pt x="51" y="26"/>
                  </a:lnTo>
                  <a:lnTo>
                    <a:pt x="63" y="11"/>
                  </a:lnTo>
                  <a:lnTo>
                    <a:pt x="53" y="0"/>
                  </a:lnTo>
                  <a:lnTo>
                    <a:pt x="31" y="0"/>
                  </a:lnTo>
                  <a:lnTo>
                    <a:pt x="9" y="0"/>
                  </a:lnTo>
                  <a:lnTo>
                    <a:pt x="0" y="11"/>
                  </a:lnTo>
                  <a:lnTo>
                    <a:pt x="10" y="26"/>
                  </a:lnTo>
                  <a:lnTo>
                    <a:pt x="1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35" name="Freeform 135"/>
            <p:cNvSpPr>
              <a:spLocks/>
            </p:cNvSpPr>
            <p:nvPr/>
          </p:nvSpPr>
          <p:spPr bwMode="auto">
            <a:xfrm>
              <a:off x="1026" y="1564"/>
              <a:ext cx="99" cy="163"/>
            </a:xfrm>
            <a:custGeom>
              <a:avLst/>
              <a:gdLst>
                <a:gd name="T0" fmla="*/ 1 w 99"/>
                <a:gd name="T1" fmla="*/ 163 h 163"/>
                <a:gd name="T2" fmla="*/ 27 w 99"/>
                <a:gd name="T3" fmla="*/ 146 h 163"/>
                <a:gd name="T4" fmla="*/ 82 w 99"/>
                <a:gd name="T5" fmla="*/ 45 h 163"/>
                <a:gd name="T6" fmla="*/ 99 w 99"/>
                <a:gd name="T7" fmla="*/ 12 h 163"/>
                <a:gd name="T8" fmla="*/ 95 w 99"/>
                <a:gd name="T9" fmla="*/ 10 h 163"/>
                <a:gd name="T10" fmla="*/ 89 w 99"/>
                <a:gd name="T11" fmla="*/ 7 h 163"/>
                <a:gd name="T12" fmla="*/ 83 w 99"/>
                <a:gd name="T13" fmla="*/ 6 h 163"/>
                <a:gd name="T14" fmla="*/ 71 w 99"/>
                <a:gd name="T15" fmla="*/ 0 h 163"/>
                <a:gd name="T16" fmla="*/ 65 w 99"/>
                <a:gd name="T17" fmla="*/ 12 h 163"/>
                <a:gd name="T18" fmla="*/ 63 w 99"/>
                <a:gd name="T19" fmla="*/ 17 h 163"/>
                <a:gd name="T20" fmla="*/ 60 w 99"/>
                <a:gd name="T21" fmla="*/ 22 h 163"/>
                <a:gd name="T22" fmla="*/ 39 w 99"/>
                <a:gd name="T23" fmla="*/ 60 h 163"/>
                <a:gd name="T24" fmla="*/ 0 w 99"/>
                <a:gd name="T25" fmla="*/ 134 h 163"/>
                <a:gd name="T26" fmla="*/ 1 w 99"/>
                <a:gd name="T2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63">
                  <a:moveTo>
                    <a:pt x="1" y="163"/>
                  </a:moveTo>
                  <a:lnTo>
                    <a:pt x="27" y="146"/>
                  </a:lnTo>
                  <a:lnTo>
                    <a:pt x="82" y="45"/>
                  </a:lnTo>
                  <a:lnTo>
                    <a:pt x="99" y="12"/>
                  </a:lnTo>
                  <a:lnTo>
                    <a:pt x="95" y="10"/>
                  </a:lnTo>
                  <a:lnTo>
                    <a:pt x="89" y="7"/>
                  </a:lnTo>
                  <a:lnTo>
                    <a:pt x="83" y="6"/>
                  </a:lnTo>
                  <a:lnTo>
                    <a:pt x="71" y="0"/>
                  </a:lnTo>
                  <a:lnTo>
                    <a:pt x="65" y="12"/>
                  </a:lnTo>
                  <a:lnTo>
                    <a:pt x="63" y="17"/>
                  </a:lnTo>
                  <a:lnTo>
                    <a:pt x="60" y="22"/>
                  </a:lnTo>
                  <a:lnTo>
                    <a:pt x="39" y="60"/>
                  </a:lnTo>
                  <a:lnTo>
                    <a:pt x="0" y="134"/>
                  </a:lnTo>
                  <a:lnTo>
                    <a:pt x="1"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36" name="Freeform 136"/>
            <p:cNvSpPr>
              <a:spLocks/>
            </p:cNvSpPr>
            <p:nvPr/>
          </p:nvSpPr>
          <p:spPr bwMode="auto">
            <a:xfrm>
              <a:off x="1102" y="1535"/>
              <a:ext cx="39" cy="33"/>
            </a:xfrm>
            <a:custGeom>
              <a:avLst/>
              <a:gdLst>
                <a:gd name="T0" fmla="*/ 11 w 39"/>
                <a:gd name="T1" fmla="*/ 0 h 33"/>
                <a:gd name="T2" fmla="*/ 0 w 39"/>
                <a:gd name="T3" fmla="*/ 20 h 33"/>
                <a:gd name="T4" fmla="*/ 20 w 39"/>
                <a:gd name="T5" fmla="*/ 29 h 33"/>
                <a:gd name="T6" fmla="*/ 26 w 39"/>
                <a:gd name="T7" fmla="*/ 32 h 33"/>
                <a:gd name="T8" fmla="*/ 27 w 39"/>
                <a:gd name="T9" fmla="*/ 33 h 33"/>
                <a:gd name="T10" fmla="*/ 29 w 39"/>
                <a:gd name="T11" fmla="*/ 32 h 33"/>
                <a:gd name="T12" fmla="*/ 32 w 39"/>
                <a:gd name="T13" fmla="*/ 26 h 33"/>
                <a:gd name="T14" fmla="*/ 39 w 39"/>
                <a:gd name="T15" fmla="*/ 11 h 33"/>
                <a:gd name="T16" fmla="*/ 11 w 39"/>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3">
                  <a:moveTo>
                    <a:pt x="11" y="0"/>
                  </a:moveTo>
                  <a:lnTo>
                    <a:pt x="0" y="20"/>
                  </a:lnTo>
                  <a:lnTo>
                    <a:pt x="20" y="29"/>
                  </a:lnTo>
                  <a:lnTo>
                    <a:pt x="26" y="32"/>
                  </a:lnTo>
                  <a:lnTo>
                    <a:pt x="27" y="33"/>
                  </a:lnTo>
                  <a:lnTo>
                    <a:pt x="29" y="32"/>
                  </a:lnTo>
                  <a:lnTo>
                    <a:pt x="32" y="26"/>
                  </a:lnTo>
                  <a:lnTo>
                    <a:pt x="39" y="11"/>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37" name="Freeform 137"/>
            <p:cNvSpPr>
              <a:spLocks noEditPoints="1"/>
            </p:cNvSpPr>
            <p:nvPr/>
          </p:nvSpPr>
          <p:spPr bwMode="auto">
            <a:xfrm>
              <a:off x="2635" y="2865"/>
              <a:ext cx="161" cy="159"/>
            </a:xfrm>
            <a:custGeom>
              <a:avLst/>
              <a:gdLst>
                <a:gd name="T0" fmla="*/ 74 w 110"/>
                <a:gd name="T1" fmla="*/ 0 h 109"/>
                <a:gd name="T2" fmla="*/ 79 w 110"/>
                <a:gd name="T3" fmla="*/ 0 h 109"/>
                <a:gd name="T4" fmla="*/ 96 w 110"/>
                <a:gd name="T5" fmla="*/ 43 h 109"/>
                <a:gd name="T6" fmla="*/ 65 w 110"/>
                <a:gd name="T7" fmla="*/ 48 h 109"/>
                <a:gd name="T8" fmla="*/ 58 w 110"/>
                <a:gd name="T9" fmla="*/ 54 h 109"/>
                <a:gd name="T10" fmla="*/ 38 w 110"/>
                <a:gd name="T11" fmla="*/ 75 h 109"/>
                <a:gd name="T12" fmla="*/ 47 w 110"/>
                <a:gd name="T13" fmla="*/ 85 h 109"/>
                <a:gd name="T14" fmla="*/ 43 w 110"/>
                <a:gd name="T15" fmla="*/ 90 h 109"/>
                <a:gd name="T16" fmla="*/ 38 w 110"/>
                <a:gd name="T17" fmla="*/ 94 h 109"/>
                <a:gd name="T18" fmla="*/ 28 w 110"/>
                <a:gd name="T19" fmla="*/ 85 h 109"/>
                <a:gd name="T20" fmla="*/ 23 w 110"/>
                <a:gd name="T21" fmla="*/ 90 h 109"/>
                <a:gd name="T22" fmla="*/ 31 w 110"/>
                <a:gd name="T23" fmla="*/ 100 h 109"/>
                <a:gd name="T24" fmla="*/ 28 w 110"/>
                <a:gd name="T25" fmla="*/ 105 h 109"/>
                <a:gd name="T26" fmla="*/ 23 w 110"/>
                <a:gd name="T27" fmla="*/ 109 h 109"/>
                <a:gd name="T28" fmla="*/ 15 w 110"/>
                <a:gd name="T29" fmla="*/ 103 h 109"/>
                <a:gd name="T30" fmla="*/ 12 w 110"/>
                <a:gd name="T31" fmla="*/ 100 h 109"/>
                <a:gd name="T32" fmla="*/ 8 w 110"/>
                <a:gd name="T33" fmla="*/ 103 h 109"/>
                <a:gd name="T34" fmla="*/ 0 w 110"/>
                <a:gd name="T35" fmla="*/ 96 h 109"/>
                <a:gd name="T36" fmla="*/ 0 w 110"/>
                <a:gd name="T37" fmla="*/ 94 h 109"/>
                <a:gd name="T38" fmla="*/ 8 w 110"/>
                <a:gd name="T39" fmla="*/ 84 h 109"/>
                <a:gd name="T40" fmla="*/ 55 w 110"/>
                <a:gd name="T41" fmla="*/ 37 h 109"/>
                <a:gd name="T42" fmla="*/ 52 w 110"/>
                <a:gd name="T43" fmla="*/ 28 h 109"/>
                <a:gd name="T44" fmla="*/ 74 w 110"/>
                <a:gd name="T45" fmla="*/ 0 h 109"/>
                <a:gd name="T46" fmla="*/ 66 w 110"/>
                <a:gd name="T47" fmla="*/ 26 h 109"/>
                <a:gd name="T48" fmla="*/ 87 w 110"/>
                <a:gd name="T49" fmla="*/ 30 h 109"/>
                <a:gd name="T50" fmla="*/ 75 w 110"/>
                <a:gd name="T51" fmla="*/ 15 h 109"/>
                <a:gd name="T52" fmla="*/ 66 w 110"/>
                <a:gd name="T53" fmla="*/ 2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09">
                  <a:moveTo>
                    <a:pt x="74" y="0"/>
                  </a:moveTo>
                  <a:cubicBezTo>
                    <a:pt x="76" y="0"/>
                    <a:pt x="78" y="0"/>
                    <a:pt x="79" y="0"/>
                  </a:cubicBezTo>
                  <a:cubicBezTo>
                    <a:pt x="100" y="1"/>
                    <a:pt x="110" y="27"/>
                    <a:pt x="96" y="43"/>
                  </a:cubicBezTo>
                  <a:cubicBezTo>
                    <a:pt x="90" y="49"/>
                    <a:pt x="76" y="54"/>
                    <a:pt x="65" y="48"/>
                  </a:cubicBezTo>
                  <a:cubicBezTo>
                    <a:pt x="63" y="50"/>
                    <a:pt x="61" y="52"/>
                    <a:pt x="58" y="54"/>
                  </a:cubicBezTo>
                  <a:cubicBezTo>
                    <a:pt x="52" y="61"/>
                    <a:pt x="45" y="68"/>
                    <a:pt x="38" y="75"/>
                  </a:cubicBezTo>
                  <a:cubicBezTo>
                    <a:pt x="39" y="78"/>
                    <a:pt x="47" y="80"/>
                    <a:pt x="47" y="85"/>
                  </a:cubicBezTo>
                  <a:cubicBezTo>
                    <a:pt x="47" y="87"/>
                    <a:pt x="43" y="90"/>
                    <a:pt x="43" y="90"/>
                  </a:cubicBezTo>
                  <a:cubicBezTo>
                    <a:pt x="43" y="90"/>
                    <a:pt x="40" y="94"/>
                    <a:pt x="38" y="94"/>
                  </a:cubicBezTo>
                  <a:cubicBezTo>
                    <a:pt x="34" y="94"/>
                    <a:pt x="31" y="86"/>
                    <a:pt x="28" y="85"/>
                  </a:cubicBezTo>
                  <a:cubicBezTo>
                    <a:pt x="26" y="86"/>
                    <a:pt x="25" y="88"/>
                    <a:pt x="23" y="90"/>
                  </a:cubicBezTo>
                  <a:cubicBezTo>
                    <a:pt x="24" y="93"/>
                    <a:pt x="31" y="96"/>
                    <a:pt x="31" y="100"/>
                  </a:cubicBezTo>
                  <a:cubicBezTo>
                    <a:pt x="31" y="103"/>
                    <a:pt x="28" y="105"/>
                    <a:pt x="28" y="105"/>
                  </a:cubicBezTo>
                  <a:cubicBezTo>
                    <a:pt x="28" y="105"/>
                    <a:pt x="25" y="109"/>
                    <a:pt x="23" y="109"/>
                  </a:cubicBezTo>
                  <a:cubicBezTo>
                    <a:pt x="19" y="109"/>
                    <a:pt x="15" y="103"/>
                    <a:pt x="15" y="103"/>
                  </a:cubicBezTo>
                  <a:cubicBezTo>
                    <a:pt x="12" y="100"/>
                    <a:pt x="12" y="100"/>
                    <a:pt x="12" y="100"/>
                  </a:cubicBezTo>
                  <a:cubicBezTo>
                    <a:pt x="12" y="100"/>
                    <a:pt x="9" y="102"/>
                    <a:pt x="8" y="103"/>
                  </a:cubicBezTo>
                  <a:cubicBezTo>
                    <a:pt x="3" y="103"/>
                    <a:pt x="1" y="100"/>
                    <a:pt x="0" y="96"/>
                  </a:cubicBezTo>
                  <a:cubicBezTo>
                    <a:pt x="0" y="96"/>
                    <a:pt x="0" y="95"/>
                    <a:pt x="0" y="94"/>
                  </a:cubicBezTo>
                  <a:cubicBezTo>
                    <a:pt x="1" y="90"/>
                    <a:pt x="5" y="87"/>
                    <a:pt x="8" y="84"/>
                  </a:cubicBezTo>
                  <a:cubicBezTo>
                    <a:pt x="23" y="69"/>
                    <a:pt x="40" y="52"/>
                    <a:pt x="55" y="37"/>
                  </a:cubicBezTo>
                  <a:cubicBezTo>
                    <a:pt x="53" y="34"/>
                    <a:pt x="52" y="31"/>
                    <a:pt x="52" y="28"/>
                  </a:cubicBezTo>
                  <a:cubicBezTo>
                    <a:pt x="50" y="12"/>
                    <a:pt x="61" y="2"/>
                    <a:pt x="74" y="0"/>
                  </a:cubicBezTo>
                  <a:close/>
                  <a:moveTo>
                    <a:pt x="66" y="26"/>
                  </a:moveTo>
                  <a:cubicBezTo>
                    <a:pt x="66" y="37"/>
                    <a:pt x="83" y="40"/>
                    <a:pt x="87" y="30"/>
                  </a:cubicBezTo>
                  <a:cubicBezTo>
                    <a:pt x="91" y="22"/>
                    <a:pt x="84" y="13"/>
                    <a:pt x="75" y="15"/>
                  </a:cubicBezTo>
                  <a:cubicBezTo>
                    <a:pt x="70" y="15"/>
                    <a:pt x="66" y="19"/>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38" name="Freeform 138"/>
            <p:cNvSpPr>
              <a:spLocks noEditPoints="1"/>
            </p:cNvSpPr>
            <p:nvPr/>
          </p:nvSpPr>
          <p:spPr bwMode="auto">
            <a:xfrm>
              <a:off x="793" y="2046"/>
              <a:ext cx="186" cy="146"/>
            </a:xfrm>
            <a:custGeom>
              <a:avLst/>
              <a:gdLst>
                <a:gd name="T0" fmla="*/ 110 w 127"/>
                <a:gd name="T1" fmla="*/ 8 h 100"/>
                <a:gd name="T2" fmla="*/ 107 w 127"/>
                <a:gd name="T3" fmla="*/ 7 h 100"/>
                <a:gd name="T4" fmla="*/ 57 w 127"/>
                <a:gd name="T5" fmla="*/ 0 h 100"/>
                <a:gd name="T6" fmla="*/ 19 w 127"/>
                <a:gd name="T7" fmla="*/ 14 h 100"/>
                <a:gd name="T8" fmla="*/ 18 w 127"/>
                <a:gd name="T9" fmla="*/ 15 h 100"/>
                <a:gd name="T10" fmla="*/ 17 w 127"/>
                <a:gd name="T11" fmla="*/ 15 h 100"/>
                <a:gd name="T12" fmla="*/ 1 w 127"/>
                <a:gd name="T13" fmla="*/ 38 h 100"/>
                <a:gd name="T14" fmla="*/ 3 w 127"/>
                <a:gd name="T15" fmla="*/ 43 h 100"/>
                <a:gd name="T16" fmla="*/ 17 w 127"/>
                <a:gd name="T17" fmla="*/ 81 h 100"/>
                <a:gd name="T18" fmla="*/ 71 w 127"/>
                <a:gd name="T19" fmla="*/ 100 h 100"/>
                <a:gd name="T20" fmla="*/ 72 w 127"/>
                <a:gd name="T21" fmla="*/ 100 h 100"/>
                <a:gd name="T22" fmla="*/ 73 w 127"/>
                <a:gd name="T23" fmla="*/ 100 h 100"/>
                <a:gd name="T24" fmla="*/ 73 w 127"/>
                <a:gd name="T25" fmla="*/ 100 h 100"/>
                <a:gd name="T26" fmla="*/ 112 w 127"/>
                <a:gd name="T27" fmla="*/ 77 h 100"/>
                <a:gd name="T28" fmla="*/ 125 w 127"/>
                <a:gd name="T29" fmla="*/ 35 h 100"/>
                <a:gd name="T30" fmla="*/ 126 w 127"/>
                <a:gd name="T31" fmla="*/ 31 h 100"/>
                <a:gd name="T32" fmla="*/ 21 w 127"/>
                <a:gd name="T33" fmla="*/ 21 h 100"/>
                <a:gd name="T34" fmla="*/ 53 w 127"/>
                <a:gd name="T35" fmla="*/ 49 h 100"/>
                <a:gd name="T36" fmla="*/ 69 w 127"/>
                <a:gd name="T37" fmla="*/ 93 h 100"/>
                <a:gd name="T38" fmla="*/ 23 w 127"/>
                <a:gd name="T39" fmla="*/ 48 h 100"/>
                <a:gd name="T40" fmla="*/ 55 w 127"/>
                <a:gd name="T41" fmla="*/ 56 h 100"/>
                <a:gd name="T42" fmla="*/ 69 w 127"/>
                <a:gd name="T43" fmla="*/ 37 h 100"/>
                <a:gd name="T44" fmla="*/ 71 w 127"/>
                <a:gd name="T45" fmla="*/ 23 h 100"/>
                <a:gd name="T46" fmla="*/ 59 w 127"/>
                <a:gd name="T47" fmla="*/ 6 h 100"/>
                <a:gd name="T48" fmla="*/ 71 w 127"/>
                <a:gd name="T49" fmla="*/ 23 h 100"/>
                <a:gd name="T50" fmla="*/ 75 w 127"/>
                <a:gd name="T51" fmla="*/ 41 h 100"/>
                <a:gd name="T52" fmla="*/ 83 w 127"/>
                <a:gd name="T53" fmla="*/ 55 h 100"/>
                <a:gd name="T54" fmla="*/ 85 w 127"/>
                <a:gd name="T55" fmla="*/ 55 h 100"/>
                <a:gd name="T56" fmla="*/ 106 w 127"/>
                <a:gd name="T57" fmla="*/ 75 h 100"/>
                <a:gd name="T58" fmla="*/ 75 w 127"/>
                <a:gd name="T59" fmla="*/ 92 h 100"/>
                <a:gd name="T60" fmla="*/ 76 w 127"/>
                <a:gd name="T61" fmla="*/ 28 h 100"/>
                <a:gd name="T62" fmla="*/ 119 w 127"/>
                <a:gd name="T63"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0">
                  <a:moveTo>
                    <a:pt x="126" y="31"/>
                  </a:moveTo>
                  <a:cubicBezTo>
                    <a:pt x="110" y="8"/>
                    <a:pt x="110" y="8"/>
                    <a:pt x="110" y="8"/>
                  </a:cubicBezTo>
                  <a:cubicBezTo>
                    <a:pt x="110" y="7"/>
                    <a:pt x="109" y="7"/>
                    <a:pt x="107" y="7"/>
                  </a:cubicBezTo>
                  <a:cubicBezTo>
                    <a:pt x="107" y="7"/>
                    <a:pt x="107" y="7"/>
                    <a:pt x="107" y="7"/>
                  </a:cubicBezTo>
                  <a:cubicBezTo>
                    <a:pt x="59" y="0"/>
                    <a:pt x="59" y="0"/>
                    <a:pt x="59" y="0"/>
                  </a:cubicBezTo>
                  <a:cubicBezTo>
                    <a:pt x="58" y="0"/>
                    <a:pt x="58" y="0"/>
                    <a:pt x="57" y="0"/>
                  </a:cubicBezTo>
                  <a:cubicBezTo>
                    <a:pt x="19" y="14"/>
                    <a:pt x="19" y="14"/>
                    <a:pt x="19" y="14"/>
                  </a:cubicBezTo>
                  <a:cubicBezTo>
                    <a:pt x="19" y="14"/>
                    <a:pt x="19" y="14"/>
                    <a:pt x="19" y="14"/>
                  </a:cubicBezTo>
                  <a:cubicBezTo>
                    <a:pt x="18" y="14"/>
                    <a:pt x="18" y="14"/>
                    <a:pt x="18" y="14"/>
                  </a:cubicBezTo>
                  <a:cubicBezTo>
                    <a:pt x="18" y="14"/>
                    <a:pt x="18" y="14"/>
                    <a:pt x="18" y="15"/>
                  </a:cubicBezTo>
                  <a:cubicBezTo>
                    <a:pt x="18" y="15"/>
                    <a:pt x="18" y="15"/>
                    <a:pt x="18" y="15"/>
                  </a:cubicBezTo>
                  <a:cubicBezTo>
                    <a:pt x="17" y="15"/>
                    <a:pt x="17" y="15"/>
                    <a:pt x="17" y="15"/>
                  </a:cubicBezTo>
                  <a:cubicBezTo>
                    <a:pt x="17" y="15"/>
                    <a:pt x="17" y="15"/>
                    <a:pt x="17" y="15"/>
                  </a:cubicBezTo>
                  <a:cubicBezTo>
                    <a:pt x="1" y="38"/>
                    <a:pt x="1" y="38"/>
                    <a:pt x="1" y="38"/>
                  </a:cubicBezTo>
                  <a:cubicBezTo>
                    <a:pt x="0" y="39"/>
                    <a:pt x="0" y="40"/>
                    <a:pt x="0" y="41"/>
                  </a:cubicBezTo>
                  <a:cubicBezTo>
                    <a:pt x="1" y="42"/>
                    <a:pt x="1" y="42"/>
                    <a:pt x="3" y="43"/>
                  </a:cubicBezTo>
                  <a:cubicBezTo>
                    <a:pt x="17" y="46"/>
                    <a:pt x="17" y="46"/>
                    <a:pt x="17" y="46"/>
                  </a:cubicBezTo>
                  <a:cubicBezTo>
                    <a:pt x="17" y="81"/>
                    <a:pt x="17" y="81"/>
                    <a:pt x="17" y="81"/>
                  </a:cubicBezTo>
                  <a:cubicBezTo>
                    <a:pt x="17" y="83"/>
                    <a:pt x="18" y="84"/>
                    <a:pt x="19" y="84"/>
                  </a:cubicBezTo>
                  <a:cubicBezTo>
                    <a:pt x="71" y="100"/>
                    <a:pt x="71" y="100"/>
                    <a:pt x="71" y="100"/>
                  </a:cubicBezTo>
                  <a:cubicBezTo>
                    <a:pt x="71" y="100"/>
                    <a:pt x="71" y="100"/>
                    <a:pt x="71" y="100"/>
                  </a:cubicBezTo>
                  <a:cubicBezTo>
                    <a:pt x="71" y="100"/>
                    <a:pt x="72" y="100"/>
                    <a:pt x="72" y="100"/>
                  </a:cubicBezTo>
                  <a:cubicBezTo>
                    <a:pt x="72" y="100"/>
                    <a:pt x="72" y="100"/>
                    <a:pt x="72" y="100"/>
                  </a:cubicBezTo>
                  <a:cubicBezTo>
                    <a:pt x="72" y="100"/>
                    <a:pt x="72" y="100"/>
                    <a:pt x="73" y="100"/>
                  </a:cubicBezTo>
                  <a:cubicBezTo>
                    <a:pt x="73" y="100"/>
                    <a:pt x="73" y="100"/>
                    <a:pt x="73" y="100"/>
                  </a:cubicBezTo>
                  <a:cubicBezTo>
                    <a:pt x="73" y="100"/>
                    <a:pt x="73" y="100"/>
                    <a:pt x="73" y="100"/>
                  </a:cubicBezTo>
                  <a:cubicBezTo>
                    <a:pt x="111" y="79"/>
                    <a:pt x="111" y="79"/>
                    <a:pt x="111" y="79"/>
                  </a:cubicBezTo>
                  <a:cubicBezTo>
                    <a:pt x="112" y="79"/>
                    <a:pt x="112" y="78"/>
                    <a:pt x="112" y="77"/>
                  </a:cubicBezTo>
                  <a:cubicBezTo>
                    <a:pt x="112" y="42"/>
                    <a:pt x="112" y="42"/>
                    <a:pt x="112" y="42"/>
                  </a:cubicBezTo>
                  <a:cubicBezTo>
                    <a:pt x="125" y="35"/>
                    <a:pt x="125" y="35"/>
                    <a:pt x="125" y="35"/>
                  </a:cubicBezTo>
                  <a:cubicBezTo>
                    <a:pt x="126" y="35"/>
                    <a:pt x="126" y="34"/>
                    <a:pt x="127" y="33"/>
                  </a:cubicBezTo>
                  <a:cubicBezTo>
                    <a:pt x="127" y="32"/>
                    <a:pt x="127" y="31"/>
                    <a:pt x="126" y="31"/>
                  </a:cubicBezTo>
                  <a:close/>
                  <a:moveTo>
                    <a:pt x="9" y="38"/>
                  </a:moveTo>
                  <a:cubicBezTo>
                    <a:pt x="21" y="21"/>
                    <a:pt x="21" y="21"/>
                    <a:pt x="21" y="21"/>
                  </a:cubicBezTo>
                  <a:cubicBezTo>
                    <a:pt x="66" y="29"/>
                    <a:pt x="66" y="29"/>
                    <a:pt x="66" y="29"/>
                  </a:cubicBezTo>
                  <a:cubicBezTo>
                    <a:pt x="53" y="49"/>
                    <a:pt x="53" y="49"/>
                    <a:pt x="53" y="49"/>
                  </a:cubicBezTo>
                  <a:lnTo>
                    <a:pt x="9" y="38"/>
                  </a:lnTo>
                  <a:close/>
                  <a:moveTo>
                    <a:pt x="69" y="93"/>
                  </a:moveTo>
                  <a:cubicBezTo>
                    <a:pt x="23" y="79"/>
                    <a:pt x="23" y="79"/>
                    <a:pt x="23" y="79"/>
                  </a:cubicBezTo>
                  <a:cubicBezTo>
                    <a:pt x="23" y="48"/>
                    <a:pt x="23" y="48"/>
                    <a:pt x="23" y="48"/>
                  </a:cubicBezTo>
                  <a:cubicBezTo>
                    <a:pt x="54" y="56"/>
                    <a:pt x="54" y="56"/>
                    <a:pt x="54" y="56"/>
                  </a:cubicBezTo>
                  <a:cubicBezTo>
                    <a:pt x="54" y="56"/>
                    <a:pt x="54" y="56"/>
                    <a:pt x="55" y="56"/>
                  </a:cubicBezTo>
                  <a:cubicBezTo>
                    <a:pt x="56" y="56"/>
                    <a:pt x="57" y="55"/>
                    <a:pt x="57" y="55"/>
                  </a:cubicBezTo>
                  <a:cubicBezTo>
                    <a:pt x="69" y="37"/>
                    <a:pt x="69" y="37"/>
                    <a:pt x="69" y="37"/>
                  </a:cubicBezTo>
                  <a:lnTo>
                    <a:pt x="69" y="93"/>
                  </a:lnTo>
                  <a:close/>
                  <a:moveTo>
                    <a:pt x="71" y="23"/>
                  </a:moveTo>
                  <a:cubicBezTo>
                    <a:pt x="32" y="16"/>
                    <a:pt x="32" y="16"/>
                    <a:pt x="32" y="16"/>
                  </a:cubicBezTo>
                  <a:cubicBezTo>
                    <a:pt x="59" y="6"/>
                    <a:pt x="59" y="6"/>
                    <a:pt x="59" y="6"/>
                  </a:cubicBezTo>
                  <a:cubicBezTo>
                    <a:pt x="96" y="12"/>
                    <a:pt x="96" y="12"/>
                    <a:pt x="96" y="12"/>
                  </a:cubicBezTo>
                  <a:lnTo>
                    <a:pt x="71" y="23"/>
                  </a:lnTo>
                  <a:close/>
                  <a:moveTo>
                    <a:pt x="75" y="92"/>
                  </a:moveTo>
                  <a:cubicBezTo>
                    <a:pt x="75" y="41"/>
                    <a:pt x="75" y="41"/>
                    <a:pt x="75" y="41"/>
                  </a:cubicBezTo>
                  <a:cubicBezTo>
                    <a:pt x="81" y="53"/>
                    <a:pt x="81" y="53"/>
                    <a:pt x="81" y="53"/>
                  </a:cubicBezTo>
                  <a:cubicBezTo>
                    <a:pt x="81" y="54"/>
                    <a:pt x="82" y="54"/>
                    <a:pt x="83" y="55"/>
                  </a:cubicBezTo>
                  <a:cubicBezTo>
                    <a:pt x="83" y="55"/>
                    <a:pt x="83" y="55"/>
                    <a:pt x="84" y="55"/>
                  </a:cubicBezTo>
                  <a:cubicBezTo>
                    <a:pt x="84" y="55"/>
                    <a:pt x="85" y="55"/>
                    <a:pt x="85" y="55"/>
                  </a:cubicBezTo>
                  <a:cubicBezTo>
                    <a:pt x="106" y="45"/>
                    <a:pt x="106" y="45"/>
                    <a:pt x="106" y="45"/>
                  </a:cubicBezTo>
                  <a:cubicBezTo>
                    <a:pt x="106" y="75"/>
                    <a:pt x="106" y="75"/>
                    <a:pt x="106" y="75"/>
                  </a:cubicBezTo>
                  <a:cubicBezTo>
                    <a:pt x="106" y="75"/>
                    <a:pt x="106" y="75"/>
                    <a:pt x="106" y="75"/>
                  </a:cubicBezTo>
                  <a:lnTo>
                    <a:pt x="75" y="92"/>
                  </a:lnTo>
                  <a:close/>
                  <a:moveTo>
                    <a:pt x="85" y="47"/>
                  </a:moveTo>
                  <a:cubicBezTo>
                    <a:pt x="76" y="28"/>
                    <a:pt x="76" y="28"/>
                    <a:pt x="76" y="28"/>
                  </a:cubicBezTo>
                  <a:cubicBezTo>
                    <a:pt x="107" y="14"/>
                    <a:pt x="107" y="14"/>
                    <a:pt x="107" y="14"/>
                  </a:cubicBezTo>
                  <a:cubicBezTo>
                    <a:pt x="119" y="31"/>
                    <a:pt x="119" y="31"/>
                    <a:pt x="119" y="31"/>
                  </a:cubicBezTo>
                  <a:lnTo>
                    <a:pt x="85"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39" name="Oval 139"/>
            <p:cNvSpPr>
              <a:spLocks noChangeArrowheads="1"/>
            </p:cNvSpPr>
            <p:nvPr/>
          </p:nvSpPr>
          <p:spPr bwMode="auto">
            <a:xfrm>
              <a:off x="1343" y="1273"/>
              <a:ext cx="124" cy="1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40" name="Rectangle 140"/>
            <p:cNvSpPr>
              <a:spLocks noChangeArrowheads="1"/>
            </p:cNvSpPr>
            <p:nvPr/>
          </p:nvSpPr>
          <p:spPr bwMode="auto">
            <a:xfrm>
              <a:off x="1397" y="1243"/>
              <a:ext cx="16"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41" name="Rectangle 141"/>
            <p:cNvSpPr>
              <a:spLocks noChangeArrowheads="1"/>
            </p:cNvSpPr>
            <p:nvPr/>
          </p:nvSpPr>
          <p:spPr bwMode="auto">
            <a:xfrm>
              <a:off x="1476" y="1329"/>
              <a:ext cx="23"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42" name="Rectangle 142"/>
            <p:cNvSpPr>
              <a:spLocks noChangeArrowheads="1"/>
            </p:cNvSpPr>
            <p:nvPr/>
          </p:nvSpPr>
          <p:spPr bwMode="auto">
            <a:xfrm>
              <a:off x="1397" y="1408"/>
              <a:ext cx="16"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43" name="Rectangle 143"/>
            <p:cNvSpPr>
              <a:spLocks noChangeArrowheads="1"/>
            </p:cNvSpPr>
            <p:nvPr/>
          </p:nvSpPr>
          <p:spPr bwMode="auto">
            <a:xfrm>
              <a:off x="1311" y="1329"/>
              <a:ext cx="23"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44" name="Freeform 144"/>
            <p:cNvSpPr>
              <a:spLocks/>
            </p:cNvSpPr>
            <p:nvPr/>
          </p:nvSpPr>
          <p:spPr bwMode="auto">
            <a:xfrm>
              <a:off x="1450" y="1264"/>
              <a:ext cx="27" cy="27"/>
            </a:xfrm>
            <a:custGeom>
              <a:avLst/>
              <a:gdLst>
                <a:gd name="T0" fmla="*/ 27 w 27"/>
                <a:gd name="T1" fmla="*/ 12 h 27"/>
                <a:gd name="T2" fmla="*/ 11 w 27"/>
                <a:gd name="T3" fmla="*/ 27 h 27"/>
                <a:gd name="T4" fmla="*/ 0 w 27"/>
                <a:gd name="T5" fmla="*/ 17 h 27"/>
                <a:gd name="T6" fmla="*/ 16 w 27"/>
                <a:gd name="T7" fmla="*/ 0 h 27"/>
                <a:gd name="T8" fmla="*/ 27 w 27"/>
                <a:gd name="T9" fmla="*/ 12 h 27"/>
              </a:gdLst>
              <a:ahLst/>
              <a:cxnLst>
                <a:cxn ang="0">
                  <a:pos x="T0" y="T1"/>
                </a:cxn>
                <a:cxn ang="0">
                  <a:pos x="T2" y="T3"/>
                </a:cxn>
                <a:cxn ang="0">
                  <a:pos x="T4" y="T5"/>
                </a:cxn>
                <a:cxn ang="0">
                  <a:pos x="T6" y="T7"/>
                </a:cxn>
                <a:cxn ang="0">
                  <a:pos x="T8" y="T9"/>
                </a:cxn>
              </a:cxnLst>
              <a:rect l="0" t="0" r="r" b="b"/>
              <a:pathLst>
                <a:path w="27" h="27">
                  <a:moveTo>
                    <a:pt x="27" y="12"/>
                  </a:moveTo>
                  <a:lnTo>
                    <a:pt x="11" y="27"/>
                  </a:lnTo>
                  <a:lnTo>
                    <a:pt x="0" y="17"/>
                  </a:lnTo>
                  <a:lnTo>
                    <a:pt x="16" y="0"/>
                  </a:lnTo>
                  <a:lnTo>
                    <a:pt x="2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45" name="Freeform 145"/>
            <p:cNvSpPr>
              <a:spLocks/>
            </p:cNvSpPr>
            <p:nvPr/>
          </p:nvSpPr>
          <p:spPr bwMode="auto">
            <a:xfrm>
              <a:off x="1450" y="1381"/>
              <a:ext cx="27" cy="27"/>
            </a:xfrm>
            <a:custGeom>
              <a:avLst/>
              <a:gdLst>
                <a:gd name="T0" fmla="*/ 11 w 27"/>
                <a:gd name="T1" fmla="*/ 0 h 27"/>
                <a:gd name="T2" fmla="*/ 27 w 27"/>
                <a:gd name="T3" fmla="*/ 15 h 27"/>
                <a:gd name="T4" fmla="*/ 16 w 27"/>
                <a:gd name="T5" fmla="*/ 27 h 27"/>
                <a:gd name="T6" fmla="*/ 0 w 27"/>
                <a:gd name="T7" fmla="*/ 11 h 27"/>
                <a:gd name="T8" fmla="*/ 11 w 27"/>
                <a:gd name="T9" fmla="*/ 0 h 27"/>
              </a:gdLst>
              <a:ahLst/>
              <a:cxnLst>
                <a:cxn ang="0">
                  <a:pos x="T0" y="T1"/>
                </a:cxn>
                <a:cxn ang="0">
                  <a:pos x="T2" y="T3"/>
                </a:cxn>
                <a:cxn ang="0">
                  <a:pos x="T4" y="T5"/>
                </a:cxn>
                <a:cxn ang="0">
                  <a:pos x="T6" y="T7"/>
                </a:cxn>
                <a:cxn ang="0">
                  <a:pos x="T8" y="T9"/>
                </a:cxn>
              </a:cxnLst>
              <a:rect l="0" t="0" r="r" b="b"/>
              <a:pathLst>
                <a:path w="27" h="27">
                  <a:moveTo>
                    <a:pt x="11" y="0"/>
                  </a:moveTo>
                  <a:lnTo>
                    <a:pt x="27" y="15"/>
                  </a:lnTo>
                  <a:lnTo>
                    <a:pt x="16" y="27"/>
                  </a:lnTo>
                  <a:lnTo>
                    <a:pt x="0" y="11"/>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46" name="Freeform 146"/>
            <p:cNvSpPr>
              <a:spLocks/>
            </p:cNvSpPr>
            <p:nvPr/>
          </p:nvSpPr>
          <p:spPr bwMode="auto">
            <a:xfrm>
              <a:off x="1333" y="1381"/>
              <a:ext cx="27" cy="27"/>
            </a:xfrm>
            <a:custGeom>
              <a:avLst/>
              <a:gdLst>
                <a:gd name="T0" fmla="*/ 16 w 27"/>
                <a:gd name="T1" fmla="*/ 0 h 27"/>
                <a:gd name="T2" fmla="*/ 27 w 27"/>
                <a:gd name="T3" fmla="*/ 11 h 27"/>
                <a:gd name="T4" fmla="*/ 11 w 27"/>
                <a:gd name="T5" fmla="*/ 27 h 27"/>
                <a:gd name="T6" fmla="*/ 0 w 27"/>
                <a:gd name="T7" fmla="*/ 15 h 27"/>
                <a:gd name="T8" fmla="*/ 16 w 27"/>
                <a:gd name="T9" fmla="*/ 0 h 27"/>
              </a:gdLst>
              <a:ahLst/>
              <a:cxnLst>
                <a:cxn ang="0">
                  <a:pos x="T0" y="T1"/>
                </a:cxn>
                <a:cxn ang="0">
                  <a:pos x="T2" y="T3"/>
                </a:cxn>
                <a:cxn ang="0">
                  <a:pos x="T4" y="T5"/>
                </a:cxn>
                <a:cxn ang="0">
                  <a:pos x="T6" y="T7"/>
                </a:cxn>
                <a:cxn ang="0">
                  <a:pos x="T8" y="T9"/>
                </a:cxn>
              </a:cxnLst>
              <a:rect l="0" t="0" r="r" b="b"/>
              <a:pathLst>
                <a:path w="27" h="27">
                  <a:moveTo>
                    <a:pt x="16" y="0"/>
                  </a:moveTo>
                  <a:lnTo>
                    <a:pt x="27" y="11"/>
                  </a:lnTo>
                  <a:lnTo>
                    <a:pt x="11" y="27"/>
                  </a:lnTo>
                  <a:lnTo>
                    <a:pt x="0" y="15"/>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47" name="Freeform 147"/>
            <p:cNvSpPr>
              <a:spLocks/>
            </p:cNvSpPr>
            <p:nvPr/>
          </p:nvSpPr>
          <p:spPr bwMode="auto">
            <a:xfrm>
              <a:off x="1333" y="1264"/>
              <a:ext cx="27" cy="27"/>
            </a:xfrm>
            <a:custGeom>
              <a:avLst/>
              <a:gdLst>
                <a:gd name="T0" fmla="*/ 27 w 27"/>
                <a:gd name="T1" fmla="*/ 17 h 27"/>
                <a:gd name="T2" fmla="*/ 16 w 27"/>
                <a:gd name="T3" fmla="*/ 27 h 27"/>
                <a:gd name="T4" fmla="*/ 0 w 27"/>
                <a:gd name="T5" fmla="*/ 12 h 27"/>
                <a:gd name="T6" fmla="*/ 11 w 27"/>
                <a:gd name="T7" fmla="*/ 0 h 27"/>
                <a:gd name="T8" fmla="*/ 27 w 27"/>
                <a:gd name="T9" fmla="*/ 17 h 27"/>
              </a:gdLst>
              <a:ahLst/>
              <a:cxnLst>
                <a:cxn ang="0">
                  <a:pos x="T0" y="T1"/>
                </a:cxn>
                <a:cxn ang="0">
                  <a:pos x="T2" y="T3"/>
                </a:cxn>
                <a:cxn ang="0">
                  <a:pos x="T4" y="T5"/>
                </a:cxn>
                <a:cxn ang="0">
                  <a:pos x="T6" y="T7"/>
                </a:cxn>
                <a:cxn ang="0">
                  <a:pos x="T8" y="T9"/>
                </a:cxn>
              </a:cxnLst>
              <a:rect l="0" t="0" r="r" b="b"/>
              <a:pathLst>
                <a:path w="27" h="27">
                  <a:moveTo>
                    <a:pt x="27" y="17"/>
                  </a:moveTo>
                  <a:lnTo>
                    <a:pt x="16" y="27"/>
                  </a:lnTo>
                  <a:lnTo>
                    <a:pt x="0" y="12"/>
                  </a:lnTo>
                  <a:lnTo>
                    <a:pt x="11" y="0"/>
                  </a:lnTo>
                  <a:lnTo>
                    <a:pt x="2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48" name="Freeform 148"/>
            <p:cNvSpPr>
              <a:spLocks/>
            </p:cNvSpPr>
            <p:nvPr/>
          </p:nvSpPr>
          <p:spPr bwMode="auto">
            <a:xfrm>
              <a:off x="1425" y="1247"/>
              <a:ext cx="23" cy="26"/>
            </a:xfrm>
            <a:custGeom>
              <a:avLst/>
              <a:gdLst>
                <a:gd name="T0" fmla="*/ 23 w 23"/>
                <a:gd name="T1" fmla="*/ 6 h 26"/>
                <a:gd name="T2" fmla="*/ 14 w 23"/>
                <a:gd name="T3" fmla="*/ 26 h 26"/>
                <a:gd name="T4" fmla="*/ 0 w 23"/>
                <a:gd name="T5" fmla="*/ 20 h 26"/>
                <a:gd name="T6" fmla="*/ 8 w 23"/>
                <a:gd name="T7" fmla="*/ 0 h 26"/>
                <a:gd name="T8" fmla="*/ 23 w 23"/>
                <a:gd name="T9" fmla="*/ 6 h 26"/>
              </a:gdLst>
              <a:ahLst/>
              <a:cxnLst>
                <a:cxn ang="0">
                  <a:pos x="T0" y="T1"/>
                </a:cxn>
                <a:cxn ang="0">
                  <a:pos x="T2" y="T3"/>
                </a:cxn>
                <a:cxn ang="0">
                  <a:pos x="T4" y="T5"/>
                </a:cxn>
                <a:cxn ang="0">
                  <a:pos x="T6" y="T7"/>
                </a:cxn>
                <a:cxn ang="0">
                  <a:pos x="T8" y="T9"/>
                </a:cxn>
              </a:cxnLst>
              <a:rect l="0" t="0" r="r" b="b"/>
              <a:pathLst>
                <a:path w="23" h="26">
                  <a:moveTo>
                    <a:pt x="23" y="6"/>
                  </a:moveTo>
                  <a:lnTo>
                    <a:pt x="14" y="26"/>
                  </a:lnTo>
                  <a:lnTo>
                    <a:pt x="0" y="20"/>
                  </a:lnTo>
                  <a:lnTo>
                    <a:pt x="8" y="0"/>
                  </a:lnTo>
                  <a:lnTo>
                    <a:pt x="2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49" name="Freeform 149"/>
            <p:cNvSpPr>
              <a:spLocks/>
            </p:cNvSpPr>
            <p:nvPr/>
          </p:nvSpPr>
          <p:spPr bwMode="auto">
            <a:xfrm>
              <a:off x="1469" y="1355"/>
              <a:ext cx="26" cy="23"/>
            </a:xfrm>
            <a:custGeom>
              <a:avLst/>
              <a:gdLst>
                <a:gd name="T0" fmla="*/ 5 w 26"/>
                <a:gd name="T1" fmla="*/ 0 h 23"/>
                <a:gd name="T2" fmla="*/ 26 w 26"/>
                <a:gd name="T3" fmla="*/ 9 h 23"/>
                <a:gd name="T4" fmla="*/ 20 w 26"/>
                <a:gd name="T5" fmla="*/ 23 h 23"/>
                <a:gd name="T6" fmla="*/ 0 w 26"/>
                <a:gd name="T7" fmla="*/ 16 h 23"/>
                <a:gd name="T8" fmla="*/ 5 w 26"/>
                <a:gd name="T9" fmla="*/ 0 h 23"/>
              </a:gdLst>
              <a:ahLst/>
              <a:cxnLst>
                <a:cxn ang="0">
                  <a:pos x="T0" y="T1"/>
                </a:cxn>
                <a:cxn ang="0">
                  <a:pos x="T2" y="T3"/>
                </a:cxn>
                <a:cxn ang="0">
                  <a:pos x="T4" y="T5"/>
                </a:cxn>
                <a:cxn ang="0">
                  <a:pos x="T6" y="T7"/>
                </a:cxn>
                <a:cxn ang="0">
                  <a:pos x="T8" y="T9"/>
                </a:cxn>
              </a:cxnLst>
              <a:rect l="0" t="0" r="r" b="b"/>
              <a:pathLst>
                <a:path w="26" h="23">
                  <a:moveTo>
                    <a:pt x="5" y="0"/>
                  </a:moveTo>
                  <a:lnTo>
                    <a:pt x="26" y="9"/>
                  </a:lnTo>
                  <a:lnTo>
                    <a:pt x="20" y="23"/>
                  </a:lnTo>
                  <a:lnTo>
                    <a:pt x="0" y="16"/>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50" name="Freeform 150"/>
            <p:cNvSpPr>
              <a:spLocks/>
            </p:cNvSpPr>
            <p:nvPr/>
          </p:nvSpPr>
          <p:spPr bwMode="auto">
            <a:xfrm>
              <a:off x="1362" y="1399"/>
              <a:ext cx="23" cy="26"/>
            </a:xfrm>
            <a:custGeom>
              <a:avLst/>
              <a:gdLst>
                <a:gd name="T0" fmla="*/ 23 w 23"/>
                <a:gd name="T1" fmla="*/ 6 h 26"/>
                <a:gd name="T2" fmla="*/ 14 w 23"/>
                <a:gd name="T3" fmla="*/ 26 h 26"/>
                <a:gd name="T4" fmla="*/ 0 w 23"/>
                <a:gd name="T5" fmla="*/ 20 h 26"/>
                <a:gd name="T6" fmla="*/ 9 w 23"/>
                <a:gd name="T7" fmla="*/ 0 h 26"/>
                <a:gd name="T8" fmla="*/ 23 w 23"/>
                <a:gd name="T9" fmla="*/ 6 h 26"/>
              </a:gdLst>
              <a:ahLst/>
              <a:cxnLst>
                <a:cxn ang="0">
                  <a:pos x="T0" y="T1"/>
                </a:cxn>
                <a:cxn ang="0">
                  <a:pos x="T2" y="T3"/>
                </a:cxn>
                <a:cxn ang="0">
                  <a:pos x="T4" y="T5"/>
                </a:cxn>
                <a:cxn ang="0">
                  <a:pos x="T6" y="T7"/>
                </a:cxn>
                <a:cxn ang="0">
                  <a:pos x="T8" y="T9"/>
                </a:cxn>
              </a:cxnLst>
              <a:rect l="0" t="0" r="r" b="b"/>
              <a:pathLst>
                <a:path w="23" h="26">
                  <a:moveTo>
                    <a:pt x="23" y="6"/>
                  </a:moveTo>
                  <a:lnTo>
                    <a:pt x="14" y="26"/>
                  </a:lnTo>
                  <a:lnTo>
                    <a:pt x="0" y="20"/>
                  </a:lnTo>
                  <a:lnTo>
                    <a:pt x="9" y="0"/>
                  </a:lnTo>
                  <a:lnTo>
                    <a:pt x="2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51" name="Freeform 151"/>
            <p:cNvSpPr>
              <a:spLocks/>
            </p:cNvSpPr>
            <p:nvPr/>
          </p:nvSpPr>
          <p:spPr bwMode="auto">
            <a:xfrm>
              <a:off x="1315" y="1294"/>
              <a:ext cx="26" cy="22"/>
            </a:xfrm>
            <a:custGeom>
              <a:avLst/>
              <a:gdLst>
                <a:gd name="T0" fmla="*/ 21 w 26"/>
                <a:gd name="T1" fmla="*/ 22 h 22"/>
                <a:gd name="T2" fmla="*/ 0 w 26"/>
                <a:gd name="T3" fmla="*/ 14 h 22"/>
                <a:gd name="T4" fmla="*/ 6 w 26"/>
                <a:gd name="T5" fmla="*/ 0 h 22"/>
                <a:gd name="T6" fmla="*/ 26 w 26"/>
                <a:gd name="T7" fmla="*/ 7 h 22"/>
                <a:gd name="T8" fmla="*/ 21 w 26"/>
                <a:gd name="T9" fmla="*/ 22 h 22"/>
              </a:gdLst>
              <a:ahLst/>
              <a:cxnLst>
                <a:cxn ang="0">
                  <a:pos x="T0" y="T1"/>
                </a:cxn>
                <a:cxn ang="0">
                  <a:pos x="T2" y="T3"/>
                </a:cxn>
                <a:cxn ang="0">
                  <a:pos x="T4" y="T5"/>
                </a:cxn>
                <a:cxn ang="0">
                  <a:pos x="T6" y="T7"/>
                </a:cxn>
                <a:cxn ang="0">
                  <a:pos x="T8" y="T9"/>
                </a:cxn>
              </a:cxnLst>
              <a:rect l="0" t="0" r="r" b="b"/>
              <a:pathLst>
                <a:path w="26" h="22">
                  <a:moveTo>
                    <a:pt x="21" y="22"/>
                  </a:moveTo>
                  <a:lnTo>
                    <a:pt x="0" y="14"/>
                  </a:lnTo>
                  <a:lnTo>
                    <a:pt x="6" y="0"/>
                  </a:lnTo>
                  <a:lnTo>
                    <a:pt x="26" y="7"/>
                  </a:lnTo>
                  <a:lnTo>
                    <a:pt x="2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52" name="Freeform 152"/>
            <p:cNvSpPr>
              <a:spLocks/>
            </p:cNvSpPr>
            <p:nvPr/>
          </p:nvSpPr>
          <p:spPr bwMode="auto">
            <a:xfrm>
              <a:off x="1467" y="1292"/>
              <a:ext cx="28" cy="24"/>
            </a:xfrm>
            <a:custGeom>
              <a:avLst/>
              <a:gdLst>
                <a:gd name="T0" fmla="*/ 0 w 28"/>
                <a:gd name="T1" fmla="*/ 9 h 24"/>
                <a:gd name="T2" fmla="*/ 21 w 28"/>
                <a:gd name="T3" fmla="*/ 0 h 24"/>
                <a:gd name="T4" fmla="*/ 28 w 28"/>
                <a:gd name="T5" fmla="*/ 15 h 24"/>
                <a:gd name="T6" fmla="*/ 7 w 28"/>
                <a:gd name="T7" fmla="*/ 24 h 24"/>
                <a:gd name="T8" fmla="*/ 0 w 28"/>
                <a:gd name="T9" fmla="*/ 9 h 24"/>
              </a:gdLst>
              <a:ahLst/>
              <a:cxnLst>
                <a:cxn ang="0">
                  <a:pos x="T0" y="T1"/>
                </a:cxn>
                <a:cxn ang="0">
                  <a:pos x="T2" y="T3"/>
                </a:cxn>
                <a:cxn ang="0">
                  <a:pos x="T4" y="T5"/>
                </a:cxn>
                <a:cxn ang="0">
                  <a:pos x="T6" y="T7"/>
                </a:cxn>
                <a:cxn ang="0">
                  <a:pos x="T8" y="T9"/>
                </a:cxn>
              </a:cxnLst>
              <a:rect l="0" t="0" r="r" b="b"/>
              <a:pathLst>
                <a:path w="28" h="24">
                  <a:moveTo>
                    <a:pt x="0" y="9"/>
                  </a:moveTo>
                  <a:lnTo>
                    <a:pt x="21" y="0"/>
                  </a:lnTo>
                  <a:lnTo>
                    <a:pt x="28" y="15"/>
                  </a:lnTo>
                  <a:lnTo>
                    <a:pt x="7" y="24"/>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53" name="Freeform 153"/>
            <p:cNvSpPr>
              <a:spLocks/>
            </p:cNvSpPr>
            <p:nvPr/>
          </p:nvSpPr>
          <p:spPr bwMode="auto">
            <a:xfrm>
              <a:off x="1425" y="1399"/>
              <a:ext cx="23" cy="26"/>
            </a:xfrm>
            <a:custGeom>
              <a:avLst/>
              <a:gdLst>
                <a:gd name="T0" fmla="*/ 23 w 23"/>
                <a:gd name="T1" fmla="*/ 20 h 26"/>
                <a:gd name="T2" fmla="*/ 8 w 23"/>
                <a:gd name="T3" fmla="*/ 26 h 26"/>
                <a:gd name="T4" fmla="*/ 0 w 23"/>
                <a:gd name="T5" fmla="*/ 6 h 26"/>
                <a:gd name="T6" fmla="*/ 14 w 23"/>
                <a:gd name="T7" fmla="*/ 0 h 26"/>
                <a:gd name="T8" fmla="*/ 23 w 23"/>
                <a:gd name="T9" fmla="*/ 20 h 26"/>
              </a:gdLst>
              <a:ahLst/>
              <a:cxnLst>
                <a:cxn ang="0">
                  <a:pos x="T0" y="T1"/>
                </a:cxn>
                <a:cxn ang="0">
                  <a:pos x="T2" y="T3"/>
                </a:cxn>
                <a:cxn ang="0">
                  <a:pos x="T4" y="T5"/>
                </a:cxn>
                <a:cxn ang="0">
                  <a:pos x="T6" y="T7"/>
                </a:cxn>
                <a:cxn ang="0">
                  <a:pos x="T8" y="T9"/>
                </a:cxn>
              </a:cxnLst>
              <a:rect l="0" t="0" r="r" b="b"/>
              <a:pathLst>
                <a:path w="23" h="26">
                  <a:moveTo>
                    <a:pt x="23" y="20"/>
                  </a:moveTo>
                  <a:lnTo>
                    <a:pt x="8" y="26"/>
                  </a:lnTo>
                  <a:lnTo>
                    <a:pt x="0" y="6"/>
                  </a:lnTo>
                  <a:lnTo>
                    <a:pt x="14" y="0"/>
                  </a:lnTo>
                  <a:lnTo>
                    <a:pt x="2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54" name="Freeform 154"/>
            <p:cNvSpPr>
              <a:spLocks/>
            </p:cNvSpPr>
            <p:nvPr/>
          </p:nvSpPr>
          <p:spPr bwMode="auto">
            <a:xfrm>
              <a:off x="1315" y="1356"/>
              <a:ext cx="28" cy="24"/>
            </a:xfrm>
            <a:custGeom>
              <a:avLst/>
              <a:gdLst>
                <a:gd name="T0" fmla="*/ 28 w 28"/>
                <a:gd name="T1" fmla="*/ 15 h 24"/>
                <a:gd name="T2" fmla="*/ 6 w 28"/>
                <a:gd name="T3" fmla="*/ 24 h 24"/>
                <a:gd name="T4" fmla="*/ 0 w 28"/>
                <a:gd name="T5" fmla="*/ 9 h 24"/>
                <a:gd name="T6" fmla="*/ 21 w 28"/>
                <a:gd name="T7" fmla="*/ 0 h 24"/>
                <a:gd name="T8" fmla="*/ 28 w 28"/>
                <a:gd name="T9" fmla="*/ 15 h 24"/>
              </a:gdLst>
              <a:ahLst/>
              <a:cxnLst>
                <a:cxn ang="0">
                  <a:pos x="T0" y="T1"/>
                </a:cxn>
                <a:cxn ang="0">
                  <a:pos x="T2" y="T3"/>
                </a:cxn>
                <a:cxn ang="0">
                  <a:pos x="T4" y="T5"/>
                </a:cxn>
                <a:cxn ang="0">
                  <a:pos x="T6" y="T7"/>
                </a:cxn>
                <a:cxn ang="0">
                  <a:pos x="T8" y="T9"/>
                </a:cxn>
              </a:cxnLst>
              <a:rect l="0" t="0" r="r" b="b"/>
              <a:pathLst>
                <a:path w="28" h="24">
                  <a:moveTo>
                    <a:pt x="28" y="15"/>
                  </a:moveTo>
                  <a:lnTo>
                    <a:pt x="6" y="24"/>
                  </a:lnTo>
                  <a:lnTo>
                    <a:pt x="0" y="9"/>
                  </a:lnTo>
                  <a:lnTo>
                    <a:pt x="21" y="0"/>
                  </a:lnTo>
                  <a:lnTo>
                    <a:pt x="2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55" name="Freeform 155"/>
            <p:cNvSpPr>
              <a:spLocks/>
            </p:cNvSpPr>
            <p:nvPr/>
          </p:nvSpPr>
          <p:spPr bwMode="auto">
            <a:xfrm>
              <a:off x="1362" y="1247"/>
              <a:ext cx="23" cy="26"/>
            </a:xfrm>
            <a:custGeom>
              <a:avLst/>
              <a:gdLst>
                <a:gd name="T0" fmla="*/ 23 w 23"/>
                <a:gd name="T1" fmla="*/ 20 h 26"/>
                <a:gd name="T2" fmla="*/ 9 w 23"/>
                <a:gd name="T3" fmla="*/ 26 h 26"/>
                <a:gd name="T4" fmla="*/ 0 w 23"/>
                <a:gd name="T5" fmla="*/ 6 h 26"/>
                <a:gd name="T6" fmla="*/ 14 w 23"/>
                <a:gd name="T7" fmla="*/ 0 h 26"/>
                <a:gd name="T8" fmla="*/ 23 w 23"/>
                <a:gd name="T9" fmla="*/ 20 h 26"/>
              </a:gdLst>
              <a:ahLst/>
              <a:cxnLst>
                <a:cxn ang="0">
                  <a:pos x="T0" y="T1"/>
                </a:cxn>
                <a:cxn ang="0">
                  <a:pos x="T2" y="T3"/>
                </a:cxn>
                <a:cxn ang="0">
                  <a:pos x="T4" y="T5"/>
                </a:cxn>
                <a:cxn ang="0">
                  <a:pos x="T6" y="T7"/>
                </a:cxn>
                <a:cxn ang="0">
                  <a:pos x="T8" y="T9"/>
                </a:cxn>
              </a:cxnLst>
              <a:rect l="0" t="0" r="r" b="b"/>
              <a:pathLst>
                <a:path w="23" h="26">
                  <a:moveTo>
                    <a:pt x="23" y="20"/>
                  </a:moveTo>
                  <a:lnTo>
                    <a:pt x="9" y="26"/>
                  </a:lnTo>
                  <a:lnTo>
                    <a:pt x="0" y="6"/>
                  </a:lnTo>
                  <a:lnTo>
                    <a:pt x="14" y="0"/>
                  </a:lnTo>
                  <a:lnTo>
                    <a:pt x="2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56" name="Freeform 156"/>
            <p:cNvSpPr>
              <a:spLocks/>
            </p:cNvSpPr>
            <p:nvPr/>
          </p:nvSpPr>
          <p:spPr bwMode="auto">
            <a:xfrm>
              <a:off x="2997" y="1989"/>
              <a:ext cx="44" cy="45"/>
            </a:xfrm>
            <a:custGeom>
              <a:avLst/>
              <a:gdLst>
                <a:gd name="T0" fmla="*/ 27 w 30"/>
                <a:gd name="T1" fmla="*/ 24 h 31"/>
                <a:gd name="T2" fmla="*/ 7 w 30"/>
                <a:gd name="T3" fmla="*/ 1 h 31"/>
                <a:gd name="T4" fmla="*/ 7 w 30"/>
                <a:gd name="T5" fmla="*/ 11 h 31"/>
                <a:gd name="T6" fmla="*/ 18 w 30"/>
                <a:gd name="T7" fmla="*/ 22 h 31"/>
                <a:gd name="T8" fmla="*/ 27 w 30"/>
                <a:gd name="T9" fmla="*/ 24 h 31"/>
              </a:gdLst>
              <a:ahLst/>
              <a:cxnLst>
                <a:cxn ang="0">
                  <a:pos x="T0" y="T1"/>
                </a:cxn>
                <a:cxn ang="0">
                  <a:pos x="T2" y="T3"/>
                </a:cxn>
                <a:cxn ang="0">
                  <a:pos x="T4" y="T5"/>
                </a:cxn>
                <a:cxn ang="0">
                  <a:pos x="T6" y="T7"/>
                </a:cxn>
                <a:cxn ang="0">
                  <a:pos x="T8" y="T9"/>
                </a:cxn>
              </a:cxnLst>
              <a:rect l="0" t="0" r="r" b="b"/>
              <a:pathLst>
                <a:path w="30" h="31">
                  <a:moveTo>
                    <a:pt x="27" y="24"/>
                  </a:moveTo>
                  <a:cubicBezTo>
                    <a:pt x="30" y="12"/>
                    <a:pt x="20" y="0"/>
                    <a:pt x="7" y="1"/>
                  </a:cubicBezTo>
                  <a:cubicBezTo>
                    <a:pt x="0" y="1"/>
                    <a:pt x="0" y="12"/>
                    <a:pt x="7" y="11"/>
                  </a:cubicBezTo>
                  <a:cubicBezTo>
                    <a:pt x="13" y="10"/>
                    <a:pt x="19" y="15"/>
                    <a:pt x="18" y="22"/>
                  </a:cubicBezTo>
                  <a:cubicBezTo>
                    <a:pt x="16" y="28"/>
                    <a:pt x="26" y="31"/>
                    <a:pt x="27"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57" name="Freeform 157"/>
            <p:cNvSpPr>
              <a:spLocks/>
            </p:cNvSpPr>
            <p:nvPr/>
          </p:nvSpPr>
          <p:spPr bwMode="auto">
            <a:xfrm>
              <a:off x="2958" y="2030"/>
              <a:ext cx="158" cy="128"/>
            </a:xfrm>
            <a:custGeom>
              <a:avLst/>
              <a:gdLst>
                <a:gd name="T0" fmla="*/ 3 w 108"/>
                <a:gd name="T1" fmla="*/ 15 h 88"/>
                <a:gd name="T2" fmla="*/ 3 w 108"/>
                <a:gd name="T3" fmla="*/ 42 h 88"/>
                <a:gd name="T4" fmla="*/ 31 w 108"/>
                <a:gd name="T5" fmla="*/ 87 h 88"/>
                <a:gd name="T6" fmla="*/ 36 w 108"/>
                <a:gd name="T7" fmla="*/ 88 h 88"/>
                <a:gd name="T8" fmla="*/ 50 w 108"/>
                <a:gd name="T9" fmla="*/ 82 h 88"/>
                <a:gd name="T10" fmla="*/ 64 w 108"/>
                <a:gd name="T11" fmla="*/ 88 h 88"/>
                <a:gd name="T12" fmla="*/ 94 w 108"/>
                <a:gd name="T13" fmla="*/ 10 h 88"/>
                <a:gd name="T14" fmla="*/ 92 w 108"/>
                <a:gd name="T15" fmla="*/ 8 h 88"/>
                <a:gd name="T16" fmla="*/ 70 w 108"/>
                <a:gd name="T17" fmla="*/ 0 h 88"/>
                <a:gd name="T18" fmla="*/ 50 w 108"/>
                <a:gd name="T19" fmla="*/ 5 h 88"/>
                <a:gd name="T20" fmla="*/ 50 w 108"/>
                <a:gd name="T21" fmla="*/ 5 h 88"/>
                <a:gd name="T22" fmla="*/ 45 w 108"/>
                <a:gd name="T23" fmla="*/ 3 h 88"/>
                <a:gd name="T24" fmla="*/ 32 w 108"/>
                <a:gd name="T25" fmla="*/ 0 h 88"/>
                <a:gd name="T26" fmla="*/ 30 w 108"/>
                <a:gd name="T27" fmla="*/ 0 h 88"/>
                <a:gd name="T28" fmla="*/ 3 w 108"/>
                <a:gd name="T29"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8">
                  <a:moveTo>
                    <a:pt x="3" y="15"/>
                  </a:moveTo>
                  <a:cubicBezTo>
                    <a:pt x="0" y="24"/>
                    <a:pt x="1" y="33"/>
                    <a:pt x="3" y="42"/>
                  </a:cubicBezTo>
                  <a:cubicBezTo>
                    <a:pt x="6" y="58"/>
                    <a:pt x="13" y="82"/>
                    <a:pt x="31" y="87"/>
                  </a:cubicBezTo>
                  <a:cubicBezTo>
                    <a:pt x="32" y="88"/>
                    <a:pt x="34" y="88"/>
                    <a:pt x="36" y="88"/>
                  </a:cubicBezTo>
                  <a:cubicBezTo>
                    <a:pt x="41" y="88"/>
                    <a:pt x="46" y="86"/>
                    <a:pt x="50" y="82"/>
                  </a:cubicBezTo>
                  <a:cubicBezTo>
                    <a:pt x="55" y="86"/>
                    <a:pt x="59" y="88"/>
                    <a:pt x="64" y="88"/>
                  </a:cubicBezTo>
                  <a:cubicBezTo>
                    <a:pt x="90" y="88"/>
                    <a:pt x="108" y="30"/>
                    <a:pt x="94" y="10"/>
                  </a:cubicBezTo>
                  <a:cubicBezTo>
                    <a:pt x="93" y="9"/>
                    <a:pt x="93" y="8"/>
                    <a:pt x="92" y="8"/>
                  </a:cubicBezTo>
                  <a:cubicBezTo>
                    <a:pt x="86" y="2"/>
                    <a:pt x="78" y="0"/>
                    <a:pt x="70" y="0"/>
                  </a:cubicBezTo>
                  <a:cubicBezTo>
                    <a:pt x="63" y="0"/>
                    <a:pt x="55" y="2"/>
                    <a:pt x="50" y="5"/>
                  </a:cubicBezTo>
                  <a:cubicBezTo>
                    <a:pt x="50" y="5"/>
                    <a:pt x="50" y="5"/>
                    <a:pt x="50" y="5"/>
                  </a:cubicBezTo>
                  <a:cubicBezTo>
                    <a:pt x="49" y="5"/>
                    <a:pt x="45" y="3"/>
                    <a:pt x="45" y="3"/>
                  </a:cubicBezTo>
                  <a:cubicBezTo>
                    <a:pt x="41" y="1"/>
                    <a:pt x="36" y="1"/>
                    <a:pt x="32" y="0"/>
                  </a:cubicBezTo>
                  <a:cubicBezTo>
                    <a:pt x="31" y="0"/>
                    <a:pt x="31" y="0"/>
                    <a:pt x="30" y="0"/>
                  </a:cubicBezTo>
                  <a:cubicBezTo>
                    <a:pt x="19" y="0"/>
                    <a:pt x="7" y="4"/>
                    <a:pt x="3"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en-US" sz="1799">
                <a:latin typeface="+mj-lt"/>
              </a:endParaRPr>
            </a:p>
          </p:txBody>
        </p:sp>
      </p:grpSp>
      <p:grpSp>
        <p:nvGrpSpPr>
          <p:cNvPr id="195" name="Group 194"/>
          <p:cNvGrpSpPr/>
          <p:nvPr/>
        </p:nvGrpSpPr>
        <p:grpSpPr>
          <a:xfrm>
            <a:off x="188233" y="1033863"/>
            <a:ext cx="3473339" cy="820723"/>
            <a:chOff x="6432551" y="1955800"/>
            <a:chExt cx="4632324" cy="1094582"/>
          </a:xfrm>
        </p:grpSpPr>
        <p:grpSp>
          <p:nvGrpSpPr>
            <p:cNvPr id="161" name="Group 160"/>
            <p:cNvGrpSpPr/>
            <p:nvPr/>
          </p:nvGrpSpPr>
          <p:grpSpPr>
            <a:xfrm>
              <a:off x="6432551" y="1955800"/>
              <a:ext cx="4632324" cy="1094582"/>
              <a:chOff x="6251575" y="1662111"/>
              <a:chExt cx="4632324" cy="1094582"/>
            </a:xfrm>
          </p:grpSpPr>
          <p:sp>
            <p:nvSpPr>
              <p:cNvPr id="158" name="Rectangle 157"/>
              <p:cNvSpPr/>
              <p:nvPr/>
            </p:nvSpPr>
            <p:spPr>
              <a:xfrm>
                <a:off x="6251575" y="1662111"/>
                <a:ext cx="1295400" cy="109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mj-lt"/>
                </a:endParaRPr>
              </a:p>
            </p:txBody>
          </p:sp>
          <p:sp>
            <p:nvSpPr>
              <p:cNvPr id="159" name="Rectangle 158"/>
              <p:cNvSpPr/>
              <p:nvPr/>
            </p:nvSpPr>
            <p:spPr>
              <a:xfrm>
                <a:off x="7521574" y="1662111"/>
                <a:ext cx="3362325" cy="1094582"/>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8"/>
                <a:r>
                  <a:rPr lang="en-US" sz="2200" b="1" kern="0" dirty="0" err="1">
                    <a:solidFill>
                      <a:schemeClr val="accent1"/>
                    </a:solidFill>
                    <a:latin typeface="+mj-lt"/>
                    <a:cs typeface="Arial" pitchFamily="34" charset="0"/>
                  </a:rPr>
                  <a:t>Fortalezas</a:t>
                </a:r>
                <a:endParaRPr lang="en-US" sz="2200" b="1" dirty="0">
                  <a:solidFill>
                    <a:schemeClr val="accent1"/>
                  </a:solidFill>
                  <a:latin typeface="+mj-lt"/>
                </a:endParaRPr>
              </a:p>
            </p:txBody>
          </p:sp>
          <p:sp>
            <p:nvSpPr>
              <p:cNvPr id="160" name="Isosceles Triangle 159"/>
              <p:cNvSpPr/>
              <p:nvPr/>
            </p:nvSpPr>
            <p:spPr>
              <a:xfrm rot="5400000">
                <a:off x="7477123" y="2059781"/>
                <a:ext cx="355600" cy="2921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mj-lt"/>
                </a:endParaRPr>
              </a:p>
            </p:txBody>
          </p:sp>
        </p:grpSp>
        <p:grpSp>
          <p:nvGrpSpPr>
            <p:cNvPr id="172" name="Group 160"/>
            <p:cNvGrpSpPr>
              <a:grpSpLocks noChangeAspect="1"/>
            </p:cNvGrpSpPr>
            <p:nvPr/>
          </p:nvGrpSpPr>
          <p:grpSpPr bwMode="auto">
            <a:xfrm>
              <a:off x="6753862" y="2238374"/>
              <a:ext cx="662091" cy="560387"/>
              <a:chOff x="1617" y="-721"/>
              <a:chExt cx="2604" cy="2204"/>
            </a:xfrm>
            <a:solidFill>
              <a:schemeClr val="tx1">
                <a:lumMod val="85000"/>
                <a:lumOff val="15000"/>
              </a:schemeClr>
            </a:solidFill>
          </p:grpSpPr>
          <p:sp>
            <p:nvSpPr>
              <p:cNvPr id="175" name="Freeform 162"/>
              <p:cNvSpPr>
                <a:spLocks/>
              </p:cNvSpPr>
              <p:nvPr/>
            </p:nvSpPr>
            <p:spPr bwMode="auto">
              <a:xfrm>
                <a:off x="2394" y="1271"/>
                <a:ext cx="1050" cy="212"/>
              </a:xfrm>
              <a:custGeom>
                <a:avLst/>
                <a:gdLst>
                  <a:gd name="T0" fmla="*/ 663 w 2099"/>
                  <a:gd name="T1" fmla="*/ 0 h 423"/>
                  <a:gd name="T2" fmla="*/ 1436 w 2099"/>
                  <a:gd name="T3" fmla="*/ 0 h 423"/>
                  <a:gd name="T4" fmla="*/ 1450 w 2099"/>
                  <a:gd name="T5" fmla="*/ 3 h 423"/>
                  <a:gd name="T6" fmla="*/ 1463 w 2099"/>
                  <a:gd name="T7" fmla="*/ 11 h 423"/>
                  <a:gd name="T8" fmla="*/ 1471 w 2099"/>
                  <a:gd name="T9" fmla="*/ 22 h 423"/>
                  <a:gd name="T10" fmla="*/ 1473 w 2099"/>
                  <a:gd name="T11" fmla="*/ 36 h 423"/>
                  <a:gd name="T12" fmla="*/ 1473 w 2099"/>
                  <a:gd name="T13" fmla="*/ 158 h 423"/>
                  <a:gd name="T14" fmla="*/ 1476 w 2099"/>
                  <a:gd name="T15" fmla="*/ 172 h 423"/>
                  <a:gd name="T16" fmla="*/ 1484 w 2099"/>
                  <a:gd name="T17" fmla="*/ 185 h 423"/>
                  <a:gd name="T18" fmla="*/ 1495 w 2099"/>
                  <a:gd name="T19" fmla="*/ 193 h 423"/>
                  <a:gd name="T20" fmla="*/ 1509 w 2099"/>
                  <a:gd name="T21" fmla="*/ 194 h 423"/>
                  <a:gd name="T22" fmla="*/ 2063 w 2099"/>
                  <a:gd name="T23" fmla="*/ 194 h 423"/>
                  <a:gd name="T24" fmla="*/ 2077 w 2099"/>
                  <a:gd name="T25" fmla="*/ 197 h 423"/>
                  <a:gd name="T26" fmla="*/ 2088 w 2099"/>
                  <a:gd name="T27" fmla="*/ 205 h 423"/>
                  <a:gd name="T28" fmla="*/ 2096 w 2099"/>
                  <a:gd name="T29" fmla="*/ 216 h 423"/>
                  <a:gd name="T30" fmla="*/ 2099 w 2099"/>
                  <a:gd name="T31" fmla="*/ 230 h 423"/>
                  <a:gd name="T32" fmla="*/ 2099 w 2099"/>
                  <a:gd name="T33" fmla="*/ 387 h 423"/>
                  <a:gd name="T34" fmla="*/ 2096 w 2099"/>
                  <a:gd name="T35" fmla="*/ 401 h 423"/>
                  <a:gd name="T36" fmla="*/ 2088 w 2099"/>
                  <a:gd name="T37" fmla="*/ 412 h 423"/>
                  <a:gd name="T38" fmla="*/ 2077 w 2099"/>
                  <a:gd name="T39" fmla="*/ 420 h 423"/>
                  <a:gd name="T40" fmla="*/ 2063 w 2099"/>
                  <a:gd name="T41" fmla="*/ 423 h 423"/>
                  <a:gd name="T42" fmla="*/ 36 w 2099"/>
                  <a:gd name="T43" fmla="*/ 423 h 423"/>
                  <a:gd name="T44" fmla="*/ 22 w 2099"/>
                  <a:gd name="T45" fmla="*/ 420 h 423"/>
                  <a:gd name="T46" fmla="*/ 11 w 2099"/>
                  <a:gd name="T47" fmla="*/ 412 h 423"/>
                  <a:gd name="T48" fmla="*/ 3 w 2099"/>
                  <a:gd name="T49" fmla="*/ 401 h 423"/>
                  <a:gd name="T50" fmla="*/ 0 w 2099"/>
                  <a:gd name="T51" fmla="*/ 387 h 423"/>
                  <a:gd name="T52" fmla="*/ 0 w 2099"/>
                  <a:gd name="T53" fmla="*/ 230 h 423"/>
                  <a:gd name="T54" fmla="*/ 3 w 2099"/>
                  <a:gd name="T55" fmla="*/ 216 h 423"/>
                  <a:gd name="T56" fmla="*/ 11 w 2099"/>
                  <a:gd name="T57" fmla="*/ 205 h 423"/>
                  <a:gd name="T58" fmla="*/ 22 w 2099"/>
                  <a:gd name="T59" fmla="*/ 197 h 423"/>
                  <a:gd name="T60" fmla="*/ 36 w 2099"/>
                  <a:gd name="T61" fmla="*/ 194 h 423"/>
                  <a:gd name="T62" fmla="*/ 590 w 2099"/>
                  <a:gd name="T63" fmla="*/ 194 h 423"/>
                  <a:gd name="T64" fmla="*/ 604 w 2099"/>
                  <a:gd name="T65" fmla="*/ 193 h 423"/>
                  <a:gd name="T66" fmla="*/ 615 w 2099"/>
                  <a:gd name="T67" fmla="*/ 185 h 423"/>
                  <a:gd name="T68" fmla="*/ 623 w 2099"/>
                  <a:gd name="T69" fmla="*/ 172 h 423"/>
                  <a:gd name="T70" fmla="*/ 626 w 2099"/>
                  <a:gd name="T71" fmla="*/ 158 h 423"/>
                  <a:gd name="T72" fmla="*/ 626 w 2099"/>
                  <a:gd name="T73" fmla="*/ 36 h 423"/>
                  <a:gd name="T74" fmla="*/ 629 w 2099"/>
                  <a:gd name="T75" fmla="*/ 22 h 423"/>
                  <a:gd name="T76" fmla="*/ 636 w 2099"/>
                  <a:gd name="T77" fmla="*/ 11 h 423"/>
                  <a:gd name="T78" fmla="*/ 648 w 2099"/>
                  <a:gd name="T79" fmla="*/ 3 h 423"/>
                  <a:gd name="T80" fmla="*/ 663 w 2099"/>
                  <a:gd name="T81"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9" h="423">
                    <a:moveTo>
                      <a:pt x="663" y="0"/>
                    </a:moveTo>
                    <a:lnTo>
                      <a:pt x="1436" y="0"/>
                    </a:lnTo>
                    <a:lnTo>
                      <a:pt x="1450" y="3"/>
                    </a:lnTo>
                    <a:lnTo>
                      <a:pt x="1463" y="11"/>
                    </a:lnTo>
                    <a:lnTo>
                      <a:pt x="1471" y="22"/>
                    </a:lnTo>
                    <a:lnTo>
                      <a:pt x="1473" y="36"/>
                    </a:lnTo>
                    <a:lnTo>
                      <a:pt x="1473" y="158"/>
                    </a:lnTo>
                    <a:lnTo>
                      <a:pt x="1476" y="172"/>
                    </a:lnTo>
                    <a:lnTo>
                      <a:pt x="1484" y="185"/>
                    </a:lnTo>
                    <a:lnTo>
                      <a:pt x="1495" y="193"/>
                    </a:lnTo>
                    <a:lnTo>
                      <a:pt x="1509" y="194"/>
                    </a:lnTo>
                    <a:lnTo>
                      <a:pt x="2063" y="194"/>
                    </a:lnTo>
                    <a:lnTo>
                      <a:pt x="2077" y="197"/>
                    </a:lnTo>
                    <a:lnTo>
                      <a:pt x="2088" y="205"/>
                    </a:lnTo>
                    <a:lnTo>
                      <a:pt x="2096" y="216"/>
                    </a:lnTo>
                    <a:lnTo>
                      <a:pt x="2099" y="230"/>
                    </a:lnTo>
                    <a:lnTo>
                      <a:pt x="2099" y="387"/>
                    </a:lnTo>
                    <a:lnTo>
                      <a:pt x="2096" y="401"/>
                    </a:lnTo>
                    <a:lnTo>
                      <a:pt x="2088" y="412"/>
                    </a:lnTo>
                    <a:lnTo>
                      <a:pt x="2077" y="420"/>
                    </a:lnTo>
                    <a:lnTo>
                      <a:pt x="2063" y="423"/>
                    </a:lnTo>
                    <a:lnTo>
                      <a:pt x="36" y="423"/>
                    </a:lnTo>
                    <a:lnTo>
                      <a:pt x="22" y="420"/>
                    </a:lnTo>
                    <a:lnTo>
                      <a:pt x="11" y="412"/>
                    </a:lnTo>
                    <a:lnTo>
                      <a:pt x="3" y="401"/>
                    </a:lnTo>
                    <a:lnTo>
                      <a:pt x="0" y="387"/>
                    </a:lnTo>
                    <a:lnTo>
                      <a:pt x="0" y="230"/>
                    </a:lnTo>
                    <a:lnTo>
                      <a:pt x="3" y="216"/>
                    </a:lnTo>
                    <a:lnTo>
                      <a:pt x="11" y="205"/>
                    </a:lnTo>
                    <a:lnTo>
                      <a:pt x="22" y="197"/>
                    </a:lnTo>
                    <a:lnTo>
                      <a:pt x="36" y="194"/>
                    </a:lnTo>
                    <a:lnTo>
                      <a:pt x="590" y="194"/>
                    </a:lnTo>
                    <a:lnTo>
                      <a:pt x="604" y="193"/>
                    </a:lnTo>
                    <a:lnTo>
                      <a:pt x="615" y="185"/>
                    </a:lnTo>
                    <a:lnTo>
                      <a:pt x="623" y="172"/>
                    </a:lnTo>
                    <a:lnTo>
                      <a:pt x="626" y="158"/>
                    </a:lnTo>
                    <a:lnTo>
                      <a:pt x="626" y="36"/>
                    </a:lnTo>
                    <a:lnTo>
                      <a:pt x="629" y="22"/>
                    </a:lnTo>
                    <a:lnTo>
                      <a:pt x="636" y="11"/>
                    </a:lnTo>
                    <a:lnTo>
                      <a:pt x="648" y="3"/>
                    </a:lnTo>
                    <a:lnTo>
                      <a:pt x="663"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76" name="Freeform 163"/>
              <p:cNvSpPr>
                <a:spLocks noEditPoints="1"/>
              </p:cNvSpPr>
              <p:nvPr/>
            </p:nvSpPr>
            <p:spPr bwMode="auto">
              <a:xfrm>
                <a:off x="1617" y="-721"/>
                <a:ext cx="2604" cy="1896"/>
              </a:xfrm>
              <a:custGeom>
                <a:avLst/>
                <a:gdLst>
                  <a:gd name="T0" fmla="*/ 2569 w 5209"/>
                  <a:gd name="T1" fmla="*/ 3283 h 3793"/>
                  <a:gd name="T2" fmla="*/ 2512 w 5209"/>
                  <a:gd name="T3" fmla="*/ 3318 h 3793"/>
                  <a:gd name="T4" fmla="*/ 2477 w 5209"/>
                  <a:gd name="T5" fmla="*/ 3376 h 3793"/>
                  <a:gd name="T6" fmla="*/ 2477 w 5209"/>
                  <a:gd name="T7" fmla="*/ 3446 h 3793"/>
                  <a:gd name="T8" fmla="*/ 2512 w 5209"/>
                  <a:gd name="T9" fmla="*/ 3502 h 3793"/>
                  <a:gd name="T10" fmla="*/ 2569 w 5209"/>
                  <a:gd name="T11" fmla="*/ 3537 h 3793"/>
                  <a:gd name="T12" fmla="*/ 2640 w 5209"/>
                  <a:gd name="T13" fmla="*/ 3537 h 3793"/>
                  <a:gd name="T14" fmla="*/ 2697 w 5209"/>
                  <a:gd name="T15" fmla="*/ 3502 h 3793"/>
                  <a:gd name="T16" fmla="*/ 2732 w 5209"/>
                  <a:gd name="T17" fmla="*/ 3446 h 3793"/>
                  <a:gd name="T18" fmla="*/ 2732 w 5209"/>
                  <a:gd name="T19" fmla="*/ 3376 h 3793"/>
                  <a:gd name="T20" fmla="*/ 2697 w 5209"/>
                  <a:gd name="T21" fmla="*/ 3318 h 3793"/>
                  <a:gd name="T22" fmla="*/ 2640 w 5209"/>
                  <a:gd name="T23" fmla="*/ 3283 h 3793"/>
                  <a:gd name="T24" fmla="*/ 293 w 5209"/>
                  <a:gd name="T25" fmla="*/ 221 h 3793"/>
                  <a:gd name="T26" fmla="*/ 250 w 5209"/>
                  <a:gd name="T27" fmla="*/ 236 h 3793"/>
                  <a:gd name="T28" fmla="*/ 225 w 5209"/>
                  <a:gd name="T29" fmla="*/ 270 h 3793"/>
                  <a:gd name="T30" fmla="*/ 221 w 5209"/>
                  <a:gd name="T31" fmla="*/ 3138 h 3793"/>
                  <a:gd name="T32" fmla="*/ 4987 w 5209"/>
                  <a:gd name="T33" fmla="*/ 292 h 3793"/>
                  <a:gd name="T34" fmla="*/ 4975 w 5209"/>
                  <a:gd name="T35" fmla="*/ 250 h 3793"/>
                  <a:gd name="T36" fmla="*/ 4940 w 5209"/>
                  <a:gd name="T37" fmla="*/ 224 h 3793"/>
                  <a:gd name="T38" fmla="*/ 293 w 5209"/>
                  <a:gd name="T39" fmla="*/ 221 h 3793"/>
                  <a:gd name="T40" fmla="*/ 4918 w 5209"/>
                  <a:gd name="T41" fmla="*/ 0 h 3793"/>
                  <a:gd name="T42" fmla="*/ 5019 w 5209"/>
                  <a:gd name="T43" fmla="*/ 19 h 3793"/>
                  <a:gd name="T44" fmla="*/ 5105 w 5209"/>
                  <a:gd name="T45" fmla="*/ 70 h 3793"/>
                  <a:gd name="T46" fmla="*/ 5169 w 5209"/>
                  <a:gd name="T47" fmla="*/ 145 h 3793"/>
                  <a:gd name="T48" fmla="*/ 5204 w 5209"/>
                  <a:gd name="T49" fmla="*/ 239 h 3793"/>
                  <a:gd name="T50" fmla="*/ 5209 w 5209"/>
                  <a:gd name="T51" fmla="*/ 3502 h 3793"/>
                  <a:gd name="T52" fmla="*/ 5190 w 5209"/>
                  <a:gd name="T53" fmla="*/ 3604 h 3793"/>
                  <a:gd name="T54" fmla="*/ 5141 w 5209"/>
                  <a:gd name="T55" fmla="*/ 3689 h 3793"/>
                  <a:gd name="T56" fmla="*/ 5065 w 5209"/>
                  <a:gd name="T57" fmla="*/ 3754 h 3793"/>
                  <a:gd name="T58" fmla="*/ 4970 w 5209"/>
                  <a:gd name="T59" fmla="*/ 3788 h 3793"/>
                  <a:gd name="T60" fmla="*/ 293 w 5209"/>
                  <a:gd name="T61" fmla="*/ 3793 h 3793"/>
                  <a:gd name="T62" fmla="*/ 190 w 5209"/>
                  <a:gd name="T63" fmla="*/ 3776 h 3793"/>
                  <a:gd name="T64" fmla="*/ 104 w 5209"/>
                  <a:gd name="T65" fmla="*/ 3725 h 3793"/>
                  <a:gd name="T66" fmla="*/ 40 w 5209"/>
                  <a:gd name="T67" fmla="*/ 3649 h 3793"/>
                  <a:gd name="T68" fmla="*/ 5 w 5209"/>
                  <a:gd name="T69" fmla="*/ 3555 h 3793"/>
                  <a:gd name="T70" fmla="*/ 0 w 5209"/>
                  <a:gd name="T71" fmla="*/ 292 h 3793"/>
                  <a:gd name="T72" fmla="*/ 19 w 5209"/>
                  <a:gd name="T73" fmla="*/ 190 h 3793"/>
                  <a:gd name="T74" fmla="*/ 68 w 5209"/>
                  <a:gd name="T75" fmla="*/ 104 h 3793"/>
                  <a:gd name="T76" fmla="*/ 144 w 5209"/>
                  <a:gd name="T77" fmla="*/ 40 h 3793"/>
                  <a:gd name="T78" fmla="*/ 239 w 5209"/>
                  <a:gd name="T79" fmla="*/ 5 h 3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09" h="3793">
                    <a:moveTo>
                      <a:pt x="2605" y="3280"/>
                    </a:moveTo>
                    <a:lnTo>
                      <a:pt x="2569" y="3283"/>
                    </a:lnTo>
                    <a:lnTo>
                      <a:pt x="2539" y="3297"/>
                    </a:lnTo>
                    <a:lnTo>
                      <a:pt x="2512" y="3318"/>
                    </a:lnTo>
                    <a:lnTo>
                      <a:pt x="2491" y="3344"/>
                    </a:lnTo>
                    <a:lnTo>
                      <a:pt x="2477" y="3376"/>
                    </a:lnTo>
                    <a:lnTo>
                      <a:pt x="2472" y="3411"/>
                    </a:lnTo>
                    <a:lnTo>
                      <a:pt x="2477" y="3446"/>
                    </a:lnTo>
                    <a:lnTo>
                      <a:pt x="2491" y="3477"/>
                    </a:lnTo>
                    <a:lnTo>
                      <a:pt x="2512" y="3502"/>
                    </a:lnTo>
                    <a:lnTo>
                      <a:pt x="2539" y="3523"/>
                    </a:lnTo>
                    <a:lnTo>
                      <a:pt x="2569" y="3537"/>
                    </a:lnTo>
                    <a:lnTo>
                      <a:pt x="2605" y="3542"/>
                    </a:lnTo>
                    <a:lnTo>
                      <a:pt x="2640" y="3537"/>
                    </a:lnTo>
                    <a:lnTo>
                      <a:pt x="2670" y="3523"/>
                    </a:lnTo>
                    <a:lnTo>
                      <a:pt x="2697" y="3502"/>
                    </a:lnTo>
                    <a:lnTo>
                      <a:pt x="2718" y="3477"/>
                    </a:lnTo>
                    <a:lnTo>
                      <a:pt x="2732" y="3446"/>
                    </a:lnTo>
                    <a:lnTo>
                      <a:pt x="2737" y="3411"/>
                    </a:lnTo>
                    <a:lnTo>
                      <a:pt x="2732" y="3376"/>
                    </a:lnTo>
                    <a:lnTo>
                      <a:pt x="2718" y="3344"/>
                    </a:lnTo>
                    <a:lnTo>
                      <a:pt x="2697" y="3318"/>
                    </a:lnTo>
                    <a:lnTo>
                      <a:pt x="2670" y="3297"/>
                    </a:lnTo>
                    <a:lnTo>
                      <a:pt x="2640" y="3283"/>
                    </a:lnTo>
                    <a:lnTo>
                      <a:pt x="2605" y="3280"/>
                    </a:lnTo>
                    <a:close/>
                    <a:moveTo>
                      <a:pt x="293" y="221"/>
                    </a:moveTo>
                    <a:lnTo>
                      <a:pt x="269" y="224"/>
                    </a:lnTo>
                    <a:lnTo>
                      <a:pt x="250" y="236"/>
                    </a:lnTo>
                    <a:lnTo>
                      <a:pt x="234" y="250"/>
                    </a:lnTo>
                    <a:lnTo>
                      <a:pt x="225" y="270"/>
                    </a:lnTo>
                    <a:lnTo>
                      <a:pt x="221" y="292"/>
                    </a:lnTo>
                    <a:lnTo>
                      <a:pt x="221" y="3138"/>
                    </a:lnTo>
                    <a:lnTo>
                      <a:pt x="4987" y="3138"/>
                    </a:lnTo>
                    <a:lnTo>
                      <a:pt x="4987" y="292"/>
                    </a:lnTo>
                    <a:lnTo>
                      <a:pt x="4984" y="270"/>
                    </a:lnTo>
                    <a:lnTo>
                      <a:pt x="4975" y="250"/>
                    </a:lnTo>
                    <a:lnTo>
                      <a:pt x="4959" y="236"/>
                    </a:lnTo>
                    <a:lnTo>
                      <a:pt x="4940" y="224"/>
                    </a:lnTo>
                    <a:lnTo>
                      <a:pt x="4918" y="221"/>
                    </a:lnTo>
                    <a:lnTo>
                      <a:pt x="293" y="221"/>
                    </a:lnTo>
                    <a:close/>
                    <a:moveTo>
                      <a:pt x="293" y="0"/>
                    </a:moveTo>
                    <a:lnTo>
                      <a:pt x="4918" y="0"/>
                    </a:lnTo>
                    <a:lnTo>
                      <a:pt x="4970" y="5"/>
                    </a:lnTo>
                    <a:lnTo>
                      <a:pt x="5019" y="19"/>
                    </a:lnTo>
                    <a:lnTo>
                      <a:pt x="5065" y="40"/>
                    </a:lnTo>
                    <a:lnTo>
                      <a:pt x="5105" y="70"/>
                    </a:lnTo>
                    <a:lnTo>
                      <a:pt x="5141" y="104"/>
                    </a:lnTo>
                    <a:lnTo>
                      <a:pt x="5169" y="145"/>
                    </a:lnTo>
                    <a:lnTo>
                      <a:pt x="5190" y="190"/>
                    </a:lnTo>
                    <a:lnTo>
                      <a:pt x="5204" y="239"/>
                    </a:lnTo>
                    <a:lnTo>
                      <a:pt x="5209" y="292"/>
                    </a:lnTo>
                    <a:lnTo>
                      <a:pt x="5209" y="3502"/>
                    </a:lnTo>
                    <a:lnTo>
                      <a:pt x="5204" y="3555"/>
                    </a:lnTo>
                    <a:lnTo>
                      <a:pt x="5190" y="3604"/>
                    </a:lnTo>
                    <a:lnTo>
                      <a:pt x="5169" y="3649"/>
                    </a:lnTo>
                    <a:lnTo>
                      <a:pt x="5141" y="3689"/>
                    </a:lnTo>
                    <a:lnTo>
                      <a:pt x="5105" y="3725"/>
                    </a:lnTo>
                    <a:lnTo>
                      <a:pt x="5065" y="3754"/>
                    </a:lnTo>
                    <a:lnTo>
                      <a:pt x="5019" y="3776"/>
                    </a:lnTo>
                    <a:lnTo>
                      <a:pt x="4970" y="3788"/>
                    </a:lnTo>
                    <a:lnTo>
                      <a:pt x="4918" y="3793"/>
                    </a:lnTo>
                    <a:lnTo>
                      <a:pt x="293" y="3793"/>
                    </a:lnTo>
                    <a:lnTo>
                      <a:pt x="239" y="3788"/>
                    </a:lnTo>
                    <a:lnTo>
                      <a:pt x="190" y="3776"/>
                    </a:lnTo>
                    <a:lnTo>
                      <a:pt x="144" y="3754"/>
                    </a:lnTo>
                    <a:lnTo>
                      <a:pt x="104" y="3725"/>
                    </a:lnTo>
                    <a:lnTo>
                      <a:pt x="68" y="3689"/>
                    </a:lnTo>
                    <a:lnTo>
                      <a:pt x="40" y="3649"/>
                    </a:lnTo>
                    <a:lnTo>
                      <a:pt x="19" y="3604"/>
                    </a:lnTo>
                    <a:lnTo>
                      <a:pt x="5" y="3555"/>
                    </a:lnTo>
                    <a:lnTo>
                      <a:pt x="0" y="3502"/>
                    </a:lnTo>
                    <a:lnTo>
                      <a:pt x="0" y="292"/>
                    </a:lnTo>
                    <a:lnTo>
                      <a:pt x="5" y="239"/>
                    </a:lnTo>
                    <a:lnTo>
                      <a:pt x="19" y="190"/>
                    </a:lnTo>
                    <a:lnTo>
                      <a:pt x="40" y="145"/>
                    </a:lnTo>
                    <a:lnTo>
                      <a:pt x="68" y="104"/>
                    </a:lnTo>
                    <a:lnTo>
                      <a:pt x="104" y="70"/>
                    </a:lnTo>
                    <a:lnTo>
                      <a:pt x="144" y="40"/>
                    </a:lnTo>
                    <a:lnTo>
                      <a:pt x="190" y="19"/>
                    </a:lnTo>
                    <a:lnTo>
                      <a:pt x="239" y="5"/>
                    </a:lnTo>
                    <a:lnTo>
                      <a:pt x="293"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77" name="Freeform 164"/>
              <p:cNvSpPr>
                <a:spLocks/>
              </p:cNvSpPr>
              <p:nvPr/>
            </p:nvSpPr>
            <p:spPr bwMode="auto">
              <a:xfrm>
                <a:off x="2278" y="-181"/>
                <a:ext cx="653" cy="855"/>
              </a:xfrm>
              <a:custGeom>
                <a:avLst/>
                <a:gdLst>
                  <a:gd name="T0" fmla="*/ 420 w 1305"/>
                  <a:gd name="T1" fmla="*/ 0 h 1711"/>
                  <a:gd name="T2" fmla="*/ 467 w 1305"/>
                  <a:gd name="T3" fmla="*/ 14 h 1711"/>
                  <a:gd name="T4" fmla="*/ 502 w 1305"/>
                  <a:gd name="T5" fmla="*/ 47 h 1711"/>
                  <a:gd name="T6" fmla="*/ 514 w 1305"/>
                  <a:gd name="T7" fmla="*/ 96 h 1711"/>
                  <a:gd name="T8" fmla="*/ 502 w 1305"/>
                  <a:gd name="T9" fmla="*/ 145 h 1711"/>
                  <a:gd name="T10" fmla="*/ 467 w 1305"/>
                  <a:gd name="T11" fmla="*/ 180 h 1711"/>
                  <a:gd name="T12" fmla="*/ 420 w 1305"/>
                  <a:gd name="T13" fmla="*/ 192 h 1711"/>
                  <a:gd name="T14" fmla="*/ 192 w 1305"/>
                  <a:gd name="T15" fmla="*/ 1177 h 1711"/>
                  <a:gd name="T16" fmla="*/ 442 w 1305"/>
                  <a:gd name="T17" fmla="*/ 1181 h 1711"/>
                  <a:gd name="T18" fmla="*/ 507 w 1305"/>
                  <a:gd name="T19" fmla="*/ 1210 h 1711"/>
                  <a:gd name="T20" fmla="*/ 557 w 1305"/>
                  <a:gd name="T21" fmla="*/ 1262 h 1711"/>
                  <a:gd name="T22" fmla="*/ 583 w 1305"/>
                  <a:gd name="T23" fmla="*/ 1331 h 1711"/>
                  <a:gd name="T24" fmla="*/ 875 w 1305"/>
                  <a:gd name="T25" fmla="*/ 1245 h 1711"/>
                  <a:gd name="T26" fmla="*/ 945 w 1305"/>
                  <a:gd name="T27" fmla="*/ 1203 h 1711"/>
                  <a:gd name="T28" fmla="*/ 1025 w 1305"/>
                  <a:gd name="T29" fmla="*/ 1180 h 1711"/>
                  <a:gd name="T30" fmla="*/ 1209 w 1305"/>
                  <a:gd name="T31" fmla="*/ 1177 h 1711"/>
                  <a:gd name="T32" fmla="*/ 1258 w 1305"/>
                  <a:gd name="T33" fmla="*/ 1191 h 1711"/>
                  <a:gd name="T34" fmla="*/ 1291 w 1305"/>
                  <a:gd name="T35" fmla="*/ 1224 h 1711"/>
                  <a:gd name="T36" fmla="*/ 1305 w 1305"/>
                  <a:gd name="T37" fmla="*/ 1273 h 1711"/>
                  <a:gd name="T38" fmla="*/ 1291 w 1305"/>
                  <a:gd name="T39" fmla="*/ 1322 h 1711"/>
                  <a:gd name="T40" fmla="*/ 1258 w 1305"/>
                  <a:gd name="T41" fmla="*/ 1355 h 1711"/>
                  <a:gd name="T42" fmla="*/ 1209 w 1305"/>
                  <a:gd name="T43" fmla="*/ 1369 h 1711"/>
                  <a:gd name="T44" fmla="*/ 1048 w 1305"/>
                  <a:gd name="T45" fmla="*/ 1371 h 1711"/>
                  <a:gd name="T46" fmla="*/ 1010 w 1305"/>
                  <a:gd name="T47" fmla="*/ 1385 h 1711"/>
                  <a:gd name="T48" fmla="*/ 649 w 1305"/>
                  <a:gd name="T49" fmla="*/ 1676 h 1711"/>
                  <a:gd name="T50" fmla="*/ 587 w 1305"/>
                  <a:gd name="T51" fmla="*/ 1707 h 1711"/>
                  <a:gd name="T52" fmla="*/ 532 w 1305"/>
                  <a:gd name="T53" fmla="*/ 1709 h 1711"/>
                  <a:gd name="T54" fmla="*/ 484 w 1305"/>
                  <a:gd name="T55" fmla="*/ 1688 h 1711"/>
                  <a:gd name="T56" fmla="*/ 446 w 1305"/>
                  <a:gd name="T57" fmla="*/ 1647 h 1711"/>
                  <a:gd name="T58" fmla="*/ 426 w 1305"/>
                  <a:gd name="T59" fmla="*/ 1589 h 1711"/>
                  <a:gd name="T60" fmla="*/ 168 w 1305"/>
                  <a:gd name="T61" fmla="*/ 1369 h 1711"/>
                  <a:gd name="T62" fmla="*/ 94 w 1305"/>
                  <a:gd name="T63" fmla="*/ 1352 h 1711"/>
                  <a:gd name="T64" fmla="*/ 37 w 1305"/>
                  <a:gd name="T65" fmla="*/ 1306 h 1711"/>
                  <a:gd name="T66" fmla="*/ 5 w 1305"/>
                  <a:gd name="T67" fmla="*/ 1240 h 1711"/>
                  <a:gd name="T68" fmla="*/ 0 w 1305"/>
                  <a:gd name="T69" fmla="*/ 169 h 1711"/>
                  <a:gd name="T70" fmla="*/ 18 w 1305"/>
                  <a:gd name="T71" fmla="*/ 94 h 1711"/>
                  <a:gd name="T72" fmla="*/ 64 w 1305"/>
                  <a:gd name="T73" fmla="*/ 38 h 1711"/>
                  <a:gd name="T74" fmla="*/ 130 w 1305"/>
                  <a:gd name="T75" fmla="*/ 4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5" h="1711">
                    <a:moveTo>
                      <a:pt x="168" y="0"/>
                    </a:moveTo>
                    <a:lnTo>
                      <a:pt x="420" y="0"/>
                    </a:lnTo>
                    <a:lnTo>
                      <a:pt x="445" y="3"/>
                    </a:lnTo>
                    <a:lnTo>
                      <a:pt x="467" y="14"/>
                    </a:lnTo>
                    <a:lnTo>
                      <a:pt x="488" y="28"/>
                    </a:lnTo>
                    <a:lnTo>
                      <a:pt x="502" y="47"/>
                    </a:lnTo>
                    <a:lnTo>
                      <a:pt x="511" y="71"/>
                    </a:lnTo>
                    <a:lnTo>
                      <a:pt x="514" y="96"/>
                    </a:lnTo>
                    <a:lnTo>
                      <a:pt x="511" y="121"/>
                    </a:lnTo>
                    <a:lnTo>
                      <a:pt x="502" y="145"/>
                    </a:lnTo>
                    <a:lnTo>
                      <a:pt x="488" y="164"/>
                    </a:lnTo>
                    <a:lnTo>
                      <a:pt x="467" y="180"/>
                    </a:lnTo>
                    <a:lnTo>
                      <a:pt x="445" y="189"/>
                    </a:lnTo>
                    <a:lnTo>
                      <a:pt x="420" y="192"/>
                    </a:lnTo>
                    <a:lnTo>
                      <a:pt x="192" y="192"/>
                    </a:lnTo>
                    <a:lnTo>
                      <a:pt x="192" y="1177"/>
                    </a:lnTo>
                    <a:lnTo>
                      <a:pt x="404" y="1177"/>
                    </a:lnTo>
                    <a:lnTo>
                      <a:pt x="442" y="1181"/>
                    </a:lnTo>
                    <a:lnTo>
                      <a:pt x="475" y="1192"/>
                    </a:lnTo>
                    <a:lnTo>
                      <a:pt x="507" y="1210"/>
                    </a:lnTo>
                    <a:lnTo>
                      <a:pt x="535" y="1233"/>
                    </a:lnTo>
                    <a:lnTo>
                      <a:pt x="557" y="1262"/>
                    </a:lnTo>
                    <a:lnTo>
                      <a:pt x="573" y="1295"/>
                    </a:lnTo>
                    <a:lnTo>
                      <a:pt x="583" y="1331"/>
                    </a:lnTo>
                    <a:lnTo>
                      <a:pt x="601" y="1466"/>
                    </a:lnTo>
                    <a:lnTo>
                      <a:pt x="875" y="1245"/>
                    </a:lnTo>
                    <a:lnTo>
                      <a:pt x="907" y="1222"/>
                    </a:lnTo>
                    <a:lnTo>
                      <a:pt x="945" y="1203"/>
                    </a:lnTo>
                    <a:lnTo>
                      <a:pt x="984" y="1189"/>
                    </a:lnTo>
                    <a:lnTo>
                      <a:pt x="1025" y="1180"/>
                    </a:lnTo>
                    <a:lnTo>
                      <a:pt x="1065" y="1177"/>
                    </a:lnTo>
                    <a:lnTo>
                      <a:pt x="1209" y="1177"/>
                    </a:lnTo>
                    <a:lnTo>
                      <a:pt x="1234" y="1180"/>
                    </a:lnTo>
                    <a:lnTo>
                      <a:pt x="1258" y="1191"/>
                    </a:lnTo>
                    <a:lnTo>
                      <a:pt x="1277" y="1205"/>
                    </a:lnTo>
                    <a:lnTo>
                      <a:pt x="1291" y="1224"/>
                    </a:lnTo>
                    <a:lnTo>
                      <a:pt x="1302" y="1248"/>
                    </a:lnTo>
                    <a:lnTo>
                      <a:pt x="1305" y="1273"/>
                    </a:lnTo>
                    <a:lnTo>
                      <a:pt x="1302" y="1298"/>
                    </a:lnTo>
                    <a:lnTo>
                      <a:pt x="1291" y="1322"/>
                    </a:lnTo>
                    <a:lnTo>
                      <a:pt x="1277" y="1341"/>
                    </a:lnTo>
                    <a:lnTo>
                      <a:pt x="1258" y="1355"/>
                    </a:lnTo>
                    <a:lnTo>
                      <a:pt x="1234" y="1366"/>
                    </a:lnTo>
                    <a:lnTo>
                      <a:pt x="1209" y="1369"/>
                    </a:lnTo>
                    <a:lnTo>
                      <a:pt x="1065" y="1369"/>
                    </a:lnTo>
                    <a:lnTo>
                      <a:pt x="1048" y="1371"/>
                    </a:lnTo>
                    <a:lnTo>
                      <a:pt x="1029" y="1377"/>
                    </a:lnTo>
                    <a:lnTo>
                      <a:pt x="1010" y="1385"/>
                    </a:lnTo>
                    <a:lnTo>
                      <a:pt x="995" y="1393"/>
                    </a:lnTo>
                    <a:lnTo>
                      <a:pt x="649" y="1676"/>
                    </a:lnTo>
                    <a:lnTo>
                      <a:pt x="619" y="1695"/>
                    </a:lnTo>
                    <a:lnTo>
                      <a:pt x="587" y="1707"/>
                    </a:lnTo>
                    <a:lnTo>
                      <a:pt x="556" y="1711"/>
                    </a:lnTo>
                    <a:lnTo>
                      <a:pt x="532" y="1709"/>
                    </a:lnTo>
                    <a:lnTo>
                      <a:pt x="510" y="1703"/>
                    </a:lnTo>
                    <a:lnTo>
                      <a:pt x="484" y="1688"/>
                    </a:lnTo>
                    <a:lnTo>
                      <a:pt x="464" y="1671"/>
                    </a:lnTo>
                    <a:lnTo>
                      <a:pt x="446" y="1647"/>
                    </a:lnTo>
                    <a:lnTo>
                      <a:pt x="434" y="1621"/>
                    </a:lnTo>
                    <a:lnTo>
                      <a:pt x="426" y="1589"/>
                    </a:lnTo>
                    <a:lnTo>
                      <a:pt x="394" y="1369"/>
                    </a:lnTo>
                    <a:lnTo>
                      <a:pt x="168" y="1369"/>
                    </a:lnTo>
                    <a:lnTo>
                      <a:pt x="130" y="1365"/>
                    </a:lnTo>
                    <a:lnTo>
                      <a:pt x="94" y="1352"/>
                    </a:lnTo>
                    <a:lnTo>
                      <a:pt x="64" y="1331"/>
                    </a:lnTo>
                    <a:lnTo>
                      <a:pt x="37" y="1306"/>
                    </a:lnTo>
                    <a:lnTo>
                      <a:pt x="18" y="1275"/>
                    </a:lnTo>
                    <a:lnTo>
                      <a:pt x="5" y="1240"/>
                    </a:lnTo>
                    <a:lnTo>
                      <a:pt x="0" y="1200"/>
                    </a:lnTo>
                    <a:lnTo>
                      <a:pt x="0" y="169"/>
                    </a:lnTo>
                    <a:lnTo>
                      <a:pt x="5" y="131"/>
                    </a:lnTo>
                    <a:lnTo>
                      <a:pt x="18" y="94"/>
                    </a:lnTo>
                    <a:lnTo>
                      <a:pt x="37" y="63"/>
                    </a:lnTo>
                    <a:lnTo>
                      <a:pt x="64" y="38"/>
                    </a:lnTo>
                    <a:lnTo>
                      <a:pt x="94" y="17"/>
                    </a:lnTo>
                    <a:lnTo>
                      <a:pt x="130" y="4"/>
                    </a:lnTo>
                    <a:lnTo>
                      <a:pt x="168"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78" name="Freeform 165"/>
              <p:cNvSpPr>
                <a:spLocks noEditPoints="1"/>
              </p:cNvSpPr>
              <p:nvPr/>
            </p:nvSpPr>
            <p:spPr bwMode="auto">
              <a:xfrm>
                <a:off x="2616" y="-375"/>
                <a:ext cx="944" cy="856"/>
              </a:xfrm>
              <a:custGeom>
                <a:avLst/>
                <a:gdLst>
                  <a:gd name="T0" fmla="*/ 191 w 1889"/>
                  <a:gd name="T1" fmla="*/ 1177 h 1711"/>
                  <a:gd name="T2" fmla="*/ 864 w 1889"/>
                  <a:gd name="T3" fmla="*/ 1180 h 1711"/>
                  <a:gd name="T4" fmla="*/ 944 w 1889"/>
                  <a:gd name="T5" fmla="*/ 1203 h 1711"/>
                  <a:gd name="T6" fmla="*/ 1014 w 1889"/>
                  <a:gd name="T7" fmla="*/ 1244 h 1711"/>
                  <a:gd name="T8" fmla="*/ 1306 w 1889"/>
                  <a:gd name="T9" fmla="*/ 1330 h 1711"/>
                  <a:gd name="T10" fmla="*/ 1332 w 1889"/>
                  <a:gd name="T11" fmla="*/ 1262 h 1711"/>
                  <a:gd name="T12" fmla="*/ 1382 w 1889"/>
                  <a:gd name="T13" fmla="*/ 1210 h 1711"/>
                  <a:gd name="T14" fmla="*/ 1449 w 1889"/>
                  <a:gd name="T15" fmla="*/ 1180 h 1711"/>
                  <a:gd name="T16" fmla="*/ 1697 w 1889"/>
                  <a:gd name="T17" fmla="*/ 1177 h 1711"/>
                  <a:gd name="T18" fmla="*/ 191 w 1889"/>
                  <a:gd name="T19" fmla="*/ 191 h 1711"/>
                  <a:gd name="T20" fmla="*/ 1721 w 1889"/>
                  <a:gd name="T21" fmla="*/ 0 h 1711"/>
                  <a:gd name="T22" fmla="*/ 1795 w 1889"/>
                  <a:gd name="T23" fmla="*/ 17 h 1711"/>
                  <a:gd name="T24" fmla="*/ 1852 w 1889"/>
                  <a:gd name="T25" fmla="*/ 63 h 1711"/>
                  <a:gd name="T26" fmla="*/ 1885 w 1889"/>
                  <a:gd name="T27" fmla="*/ 129 h 1711"/>
                  <a:gd name="T28" fmla="*/ 1889 w 1889"/>
                  <a:gd name="T29" fmla="*/ 1200 h 1711"/>
                  <a:gd name="T30" fmla="*/ 1871 w 1889"/>
                  <a:gd name="T31" fmla="*/ 1275 h 1711"/>
                  <a:gd name="T32" fmla="*/ 1825 w 1889"/>
                  <a:gd name="T33" fmla="*/ 1331 h 1711"/>
                  <a:gd name="T34" fmla="*/ 1759 w 1889"/>
                  <a:gd name="T35" fmla="*/ 1365 h 1711"/>
                  <a:gd name="T36" fmla="*/ 1495 w 1889"/>
                  <a:gd name="T37" fmla="*/ 1368 h 1711"/>
                  <a:gd name="T38" fmla="*/ 1455 w 1889"/>
                  <a:gd name="T39" fmla="*/ 1622 h 1711"/>
                  <a:gd name="T40" fmla="*/ 1419 w 1889"/>
                  <a:gd name="T41" fmla="*/ 1676 h 1711"/>
                  <a:gd name="T42" fmla="*/ 1365 w 1889"/>
                  <a:gd name="T43" fmla="*/ 1706 h 1711"/>
                  <a:gd name="T44" fmla="*/ 1300 w 1889"/>
                  <a:gd name="T45" fmla="*/ 1706 h 1711"/>
                  <a:gd name="T46" fmla="*/ 1240 w 1889"/>
                  <a:gd name="T47" fmla="*/ 1676 h 1711"/>
                  <a:gd name="T48" fmla="*/ 879 w 1889"/>
                  <a:gd name="T49" fmla="*/ 1384 h 1711"/>
                  <a:gd name="T50" fmla="*/ 841 w 1889"/>
                  <a:gd name="T51" fmla="*/ 1371 h 1711"/>
                  <a:gd name="T52" fmla="*/ 168 w 1889"/>
                  <a:gd name="T53" fmla="*/ 1368 h 1711"/>
                  <a:gd name="T54" fmla="*/ 93 w 1889"/>
                  <a:gd name="T55" fmla="*/ 1350 h 1711"/>
                  <a:gd name="T56" fmla="*/ 36 w 1889"/>
                  <a:gd name="T57" fmla="*/ 1305 h 1711"/>
                  <a:gd name="T58" fmla="*/ 3 w 1889"/>
                  <a:gd name="T59" fmla="*/ 1238 h 1711"/>
                  <a:gd name="T60" fmla="*/ 0 w 1889"/>
                  <a:gd name="T61" fmla="*/ 169 h 1711"/>
                  <a:gd name="T62" fmla="*/ 17 w 1889"/>
                  <a:gd name="T63" fmla="*/ 94 h 1711"/>
                  <a:gd name="T64" fmla="*/ 63 w 1889"/>
                  <a:gd name="T65" fmla="*/ 36 h 1711"/>
                  <a:gd name="T66" fmla="*/ 130 w 1889"/>
                  <a:gd name="T67" fmla="*/ 4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9" h="1711">
                    <a:moveTo>
                      <a:pt x="191" y="191"/>
                    </a:moveTo>
                    <a:lnTo>
                      <a:pt x="191" y="1177"/>
                    </a:lnTo>
                    <a:lnTo>
                      <a:pt x="824" y="1177"/>
                    </a:lnTo>
                    <a:lnTo>
                      <a:pt x="864" y="1180"/>
                    </a:lnTo>
                    <a:lnTo>
                      <a:pt x="905" y="1189"/>
                    </a:lnTo>
                    <a:lnTo>
                      <a:pt x="944" y="1203"/>
                    </a:lnTo>
                    <a:lnTo>
                      <a:pt x="982" y="1222"/>
                    </a:lnTo>
                    <a:lnTo>
                      <a:pt x="1014" y="1244"/>
                    </a:lnTo>
                    <a:lnTo>
                      <a:pt x="1287" y="1466"/>
                    </a:lnTo>
                    <a:lnTo>
                      <a:pt x="1306" y="1330"/>
                    </a:lnTo>
                    <a:lnTo>
                      <a:pt x="1316" y="1295"/>
                    </a:lnTo>
                    <a:lnTo>
                      <a:pt x="1332" y="1262"/>
                    </a:lnTo>
                    <a:lnTo>
                      <a:pt x="1354" y="1233"/>
                    </a:lnTo>
                    <a:lnTo>
                      <a:pt x="1382" y="1210"/>
                    </a:lnTo>
                    <a:lnTo>
                      <a:pt x="1414" y="1192"/>
                    </a:lnTo>
                    <a:lnTo>
                      <a:pt x="1449" y="1180"/>
                    </a:lnTo>
                    <a:lnTo>
                      <a:pt x="1485" y="1177"/>
                    </a:lnTo>
                    <a:lnTo>
                      <a:pt x="1697" y="1177"/>
                    </a:lnTo>
                    <a:lnTo>
                      <a:pt x="1697" y="191"/>
                    </a:lnTo>
                    <a:lnTo>
                      <a:pt x="191" y="191"/>
                    </a:lnTo>
                    <a:close/>
                    <a:moveTo>
                      <a:pt x="168" y="0"/>
                    </a:moveTo>
                    <a:lnTo>
                      <a:pt x="1721" y="0"/>
                    </a:lnTo>
                    <a:lnTo>
                      <a:pt x="1759" y="4"/>
                    </a:lnTo>
                    <a:lnTo>
                      <a:pt x="1795" y="17"/>
                    </a:lnTo>
                    <a:lnTo>
                      <a:pt x="1825" y="36"/>
                    </a:lnTo>
                    <a:lnTo>
                      <a:pt x="1852" y="63"/>
                    </a:lnTo>
                    <a:lnTo>
                      <a:pt x="1871" y="94"/>
                    </a:lnTo>
                    <a:lnTo>
                      <a:pt x="1885" y="129"/>
                    </a:lnTo>
                    <a:lnTo>
                      <a:pt x="1889" y="169"/>
                    </a:lnTo>
                    <a:lnTo>
                      <a:pt x="1889" y="1200"/>
                    </a:lnTo>
                    <a:lnTo>
                      <a:pt x="1885" y="1238"/>
                    </a:lnTo>
                    <a:lnTo>
                      <a:pt x="1871" y="1275"/>
                    </a:lnTo>
                    <a:lnTo>
                      <a:pt x="1852" y="1305"/>
                    </a:lnTo>
                    <a:lnTo>
                      <a:pt x="1825" y="1331"/>
                    </a:lnTo>
                    <a:lnTo>
                      <a:pt x="1795" y="1350"/>
                    </a:lnTo>
                    <a:lnTo>
                      <a:pt x="1759" y="1365"/>
                    </a:lnTo>
                    <a:lnTo>
                      <a:pt x="1721" y="1368"/>
                    </a:lnTo>
                    <a:lnTo>
                      <a:pt x="1495" y="1368"/>
                    </a:lnTo>
                    <a:lnTo>
                      <a:pt x="1463" y="1589"/>
                    </a:lnTo>
                    <a:lnTo>
                      <a:pt x="1455" y="1622"/>
                    </a:lnTo>
                    <a:lnTo>
                      <a:pt x="1439" y="1652"/>
                    </a:lnTo>
                    <a:lnTo>
                      <a:pt x="1419" y="1676"/>
                    </a:lnTo>
                    <a:lnTo>
                      <a:pt x="1393" y="1695"/>
                    </a:lnTo>
                    <a:lnTo>
                      <a:pt x="1365" y="1706"/>
                    </a:lnTo>
                    <a:lnTo>
                      <a:pt x="1333" y="1711"/>
                    </a:lnTo>
                    <a:lnTo>
                      <a:pt x="1300" y="1706"/>
                    </a:lnTo>
                    <a:lnTo>
                      <a:pt x="1270" y="1695"/>
                    </a:lnTo>
                    <a:lnTo>
                      <a:pt x="1240" y="1676"/>
                    </a:lnTo>
                    <a:lnTo>
                      <a:pt x="894" y="1393"/>
                    </a:lnTo>
                    <a:lnTo>
                      <a:pt x="879" y="1384"/>
                    </a:lnTo>
                    <a:lnTo>
                      <a:pt x="860" y="1376"/>
                    </a:lnTo>
                    <a:lnTo>
                      <a:pt x="841" y="1371"/>
                    </a:lnTo>
                    <a:lnTo>
                      <a:pt x="824" y="1368"/>
                    </a:lnTo>
                    <a:lnTo>
                      <a:pt x="168" y="1368"/>
                    </a:lnTo>
                    <a:lnTo>
                      <a:pt x="130" y="1365"/>
                    </a:lnTo>
                    <a:lnTo>
                      <a:pt x="93" y="1350"/>
                    </a:lnTo>
                    <a:lnTo>
                      <a:pt x="63" y="1331"/>
                    </a:lnTo>
                    <a:lnTo>
                      <a:pt x="36" y="1305"/>
                    </a:lnTo>
                    <a:lnTo>
                      <a:pt x="17" y="1275"/>
                    </a:lnTo>
                    <a:lnTo>
                      <a:pt x="3" y="1238"/>
                    </a:lnTo>
                    <a:lnTo>
                      <a:pt x="0" y="1200"/>
                    </a:lnTo>
                    <a:lnTo>
                      <a:pt x="0" y="169"/>
                    </a:lnTo>
                    <a:lnTo>
                      <a:pt x="3" y="129"/>
                    </a:lnTo>
                    <a:lnTo>
                      <a:pt x="17" y="94"/>
                    </a:lnTo>
                    <a:lnTo>
                      <a:pt x="36" y="63"/>
                    </a:lnTo>
                    <a:lnTo>
                      <a:pt x="63" y="36"/>
                    </a:lnTo>
                    <a:lnTo>
                      <a:pt x="93" y="17"/>
                    </a:lnTo>
                    <a:lnTo>
                      <a:pt x="130" y="4"/>
                    </a:lnTo>
                    <a:lnTo>
                      <a:pt x="168"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p>
                <a:endParaRPr lang="en-US" sz="1799">
                  <a:latin typeface="+mj-lt"/>
                </a:endParaRPr>
              </a:p>
            </p:txBody>
          </p:sp>
        </p:grpSp>
      </p:grpSp>
      <p:grpSp>
        <p:nvGrpSpPr>
          <p:cNvPr id="166" name="Group 165"/>
          <p:cNvGrpSpPr/>
          <p:nvPr/>
        </p:nvGrpSpPr>
        <p:grpSpPr>
          <a:xfrm>
            <a:off x="7679698" y="1004582"/>
            <a:ext cx="1175220" cy="820723"/>
            <a:chOff x="8283069" y="3951680"/>
            <a:chExt cx="1567367" cy="1094582"/>
          </a:xfrm>
          <a:solidFill>
            <a:srgbClr val="C00000"/>
          </a:solidFill>
        </p:grpSpPr>
        <p:sp>
          <p:nvSpPr>
            <p:cNvPr id="167" name="Rectangle 166"/>
            <p:cNvSpPr/>
            <p:nvPr/>
          </p:nvSpPr>
          <p:spPr>
            <a:xfrm>
              <a:off x="8555036" y="3951680"/>
              <a:ext cx="1295400" cy="1094582"/>
            </a:xfrm>
            <a:prstGeom prst="rect">
              <a:avLst/>
            </a:prstGeom>
            <a:solidFill>
              <a:srgbClr val="75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mj-lt"/>
              </a:endParaRPr>
            </a:p>
          </p:txBody>
        </p:sp>
        <p:sp>
          <p:nvSpPr>
            <p:cNvPr id="169" name="Isosceles Triangle 168"/>
            <p:cNvSpPr/>
            <p:nvPr/>
          </p:nvSpPr>
          <p:spPr>
            <a:xfrm rot="5400000" flipV="1">
              <a:off x="8228238" y="4418819"/>
              <a:ext cx="381629" cy="271968"/>
            </a:xfrm>
            <a:prstGeom prst="triangle">
              <a:avLst/>
            </a:prstGeom>
            <a:solidFill>
              <a:srgbClr val="75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mj-lt"/>
              </a:endParaRPr>
            </a:p>
          </p:txBody>
        </p:sp>
      </p:grpSp>
      <p:sp>
        <p:nvSpPr>
          <p:cNvPr id="174" name="Freeform 177"/>
          <p:cNvSpPr>
            <a:spLocks/>
          </p:cNvSpPr>
          <p:nvPr/>
        </p:nvSpPr>
        <p:spPr bwMode="auto">
          <a:xfrm>
            <a:off x="8320507" y="1569455"/>
            <a:ext cx="214818" cy="47737"/>
          </a:xfrm>
          <a:custGeom>
            <a:avLst/>
            <a:gdLst>
              <a:gd name="T0" fmla="*/ 524 w 1961"/>
              <a:gd name="T1" fmla="*/ 0 h 435"/>
              <a:gd name="T2" fmla="*/ 1298 w 1961"/>
              <a:gd name="T3" fmla="*/ 0 h 435"/>
              <a:gd name="T4" fmla="*/ 1314 w 1961"/>
              <a:gd name="T5" fmla="*/ 3 h 435"/>
              <a:gd name="T6" fmla="*/ 1324 w 1961"/>
              <a:gd name="T7" fmla="*/ 11 h 435"/>
              <a:gd name="T8" fmla="*/ 1332 w 1961"/>
              <a:gd name="T9" fmla="*/ 21 h 435"/>
              <a:gd name="T10" fmla="*/ 1335 w 1961"/>
              <a:gd name="T11" fmla="*/ 35 h 435"/>
              <a:gd name="T12" fmla="*/ 1335 w 1961"/>
              <a:gd name="T13" fmla="*/ 171 h 435"/>
              <a:gd name="T14" fmla="*/ 1338 w 1961"/>
              <a:gd name="T15" fmla="*/ 185 h 435"/>
              <a:gd name="T16" fmla="*/ 1346 w 1961"/>
              <a:gd name="T17" fmla="*/ 196 h 435"/>
              <a:gd name="T18" fmla="*/ 1357 w 1961"/>
              <a:gd name="T19" fmla="*/ 203 h 435"/>
              <a:gd name="T20" fmla="*/ 1371 w 1961"/>
              <a:gd name="T21" fmla="*/ 207 h 435"/>
              <a:gd name="T22" fmla="*/ 1924 w 1961"/>
              <a:gd name="T23" fmla="*/ 207 h 435"/>
              <a:gd name="T24" fmla="*/ 1938 w 1961"/>
              <a:gd name="T25" fmla="*/ 210 h 435"/>
              <a:gd name="T26" fmla="*/ 1950 w 1961"/>
              <a:gd name="T27" fmla="*/ 217 h 435"/>
              <a:gd name="T28" fmla="*/ 1958 w 1961"/>
              <a:gd name="T29" fmla="*/ 230 h 435"/>
              <a:gd name="T30" fmla="*/ 1961 w 1961"/>
              <a:gd name="T31" fmla="*/ 244 h 435"/>
              <a:gd name="T32" fmla="*/ 1961 w 1961"/>
              <a:gd name="T33" fmla="*/ 400 h 435"/>
              <a:gd name="T34" fmla="*/ 1958 w 1961"/>
              <a:gd name="T35" fmla="*/ 413 h 435"/>
              <a:gd name="T36" fmla="*/ 1950 w 1961"/>
              <a:gd name="T37" fmla="*/ 424 h 435"/>
              <a:gd name="T38" fmla="*/ 1938 w 1961"/>
              <a:gd name="T39" fmla="*/ 432 h 435"/>
              <a:gd name="T40" fmla="*/ 1924 w 1961"/>
              <a:gd name="T41" fmla="*/ 435 h 435"/>
              <a:gd name="T42" fmla="*/ 37 w 1961"/>
              <a:gd name="T43" fmla="*/ 435 h 435"/>
              <a:gd name="T44" fmla="*/ 22 w 1961"/>
              <a:gd name="T45" fmla="*/ 432 h 435"/>
              <a:gd name="T46" fmla="*/ 11 w 1961"/>
              <a:gd name="T47" fmla="*/ 424 h 435"/>
              <a:gd name="T48" fmla="*/ 3 w 1961"/>
              <a:gd name="T49" fmla="*/ 413 h 435"/>
              <a:gd name="T50" fmla="*/ 0 w 1961"/>
              <a:gd name="T51" fmla="*/ 400 h 435"/>
              <a:gd name="T52" fmla="*/ 0 w 1961"/>
              <a:gd name="T53" fmla="*/ 244 h 435"/>
              <a:gd name="T54" fmla="*/ 3 w 1961"/>
              <a:gd name="T55" fmla="*/ 230 h 435"/>
              <a:gd name="T56" fmla="*/ 11 w 1961"/>
              <a:gd name="T57" fmla="*/ 217 h 435"/>
              <a:gd name="T58" fmla="*/ 22 w 1961"/>
              <a:gd name="T59" fmla="*/ 210 h 435"/>
              <a:gd name="T60" fmla="*/ 37 w 1961"/>
              <a:gd name="T61" fmla="*/ 207 h 435"/>
              <a:gd name="T62" fmla="*/ 452 w 1961"/>
              <a:gd name="T63" fmla="*/ 207 h 435"/>
              <a:gd name="T64" fmla="*/ 466 w 1961"/>
              <a:gd name="T65" fmla="*/ 203 h 435"/>
              <a:gd name="T66" fmla="*/ 478 w 1961"/>
              <a:gd name="T67" fmla="*/ 196 h 435"/>
              <a:gd name="T68" fmla="*/ 486 w 1961"/>
              <a:gd name="T69" fmla="*/ 185 h 435"/>
              <a:gd name="T70" fmla="*/ 489 w 1961"/>
              <a:gd name="T71" fmla="*/ 171 h 435"/>
              <a:gd name="T72" fmla="*/ 489 w 1961"/>
              <a:gd name="T73" fmla="*/ 35 h 435"/>
              <a:gd name="T74" fmla="*/ 492 w 1961"/>
              <a:gd name="T75" fmla="*/ 21 h 435"/>
              <a:gd name="T76" fmla="*/ 500 w 1961"/>
              <a:gd name="T77" fmla="*/ 11 h 435"/>
              <a:gd name="T78" fmla="*/ 510 w 1961"/>
              <a:gd name="T79" fmla="*/ 3 h 435"/>
              <a:gd name="T80" fmla="*/ 524 w 1961"/>
              <a:gd name="T8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1" h="435">
                <a:moveTo>
                  <a:pt x="524" y="0"/>
                </a:moveTo>
                <a:lnTo>
                  <a:pt x="1298" y="0"/>
                </a:lnTo>
                <a:lnTo>
                  <a:pt x="1314" y="3"/>
                </a:lnTo>
                <a:lnTo>
                  <a:pt x="1324" y="11"/>
                </a:lnTo>
                <a:lnTo>
                  <a:pt x="1332" y="21"/>
                </a:lnTo>
                <a:lnTo>
                  <a:pt x="1335" y="35"/>
                </a:lnTo>
                <a:lnTo>
                  <a:pt x="1335" y="171"/>
                </a:lnTo>
                <a:lnTo>
                  <a:pt x="1338" y="185"/>
                </a:lnTo>
                <a:lnTo>
                  <a:pt x="1346" y="196"/>
                </a:lnTo>
                <a:lnTo>
                  <a:pt x="1357" y="203"/>
                </a:lnTo>
                <a:lnTo>
                  <a:pt x="1371" y="207"/>
                </a:lnTo>
                <a:lnTo>
                  <a:pt x="1924" y="207"/>
                </a:lnTo>
                <a:lnTo>
                  <a:pt x="1938" y="210"/>
                </a:lnTo>
                <a:lnTo>
                  <a:pt x="1950" y="217"/>
                </a:lnTo>
                <a:lnTo>
                  <a:pt x="1958" y="230"/>
                </a:lnTo>
                <a:lnTo>
                  <a:pt x="1961" y="244"/>
                </a:lnTo>
                <a:lnTo>
                  <a:pt x="1961" y="400"/>
                </a:lnTo>
                <a:lnTo>
                  <a:pt x="1958" y="413"/>
                </a:lnTo>
                <a:lnTo>
                  <a:pt x="1950" y="424"/>
                </a:lnTo>
                <a:lnTo>
                  <a:pt x="1938" y="432"/>
                </a:lnTo>
                <a:lnTo>
                  <a:pt x="1924" y="435"/>
                </a:lnTo>
                <a:lnTo>
                  <a:pt x="37" y="435"/>
                </a:lnTo>
                <a:lnTo>
                  <a:pt x="22" y="432"/>
                </a:lnTo>
                <a:lnTo>
                  <a:pt x="11" y="424"/>
                </a:lnTo>
                <a:lnTo>
                  <a:pt x="3" y="413"/>
                </a:lnTo>
                <a:lnTo>
                  <a:pt x="0" y="400"/>
                </a:lnTo>
                <a:lnTo>
                  <a:pt x="0" y="244"/>
                </a:lnTo>
                <a:lnTo>
                  <a:pt x="3" y="230"/>
                </a:lnTo>
                <a:lnTo>
                  <a:pt x="11" y="217"/>
                </a:lnTo>
                <a:lnTo>
                  <a:pt x="22" y="210"/>
                </a:lnTo>
                <a:lnTo>
                  <a:pt x="37" y="207"/>
                </a:lnTo>
                <a:lnTo>
                  <a:pt x="452" y="207"/>
                </a:lnTo>
                <a:lnTo>
                  <a:pt x="466" y="203"/>
                </a:lnTo>
                <a:lnTo>
                  <a:pt x="478" y="196"/>
                </a:lnTo>
                <a:lnTo>
                  <a:pt x="486" y="185"/>
                </a:lnTo>
                <a:lnTo>
                  <a:pt x="489" y="171"/>
                </a:lnTo>
                <a:lnTo>
                  <a:pt x="489" y="35"/>
                </a:lnTo>
                <a:lnTo>
                  <a:pt x="492" y="21"/>
                </a:lnTo>
                <a:lnTo>
                  <a:pt x="500" y="11"/>
                </a:lnTo>
                <a:lnTo>
                  <a:pt x="510" y="3"/>
                </a:lnTo>
                <a:lnTo>
                  <a:pt x="524"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79" name="Freeform 178"/>
          <p:cNvSpPr>
            <a:spLocks noEditPoints="1"/>
          </p:cNvSpPr>
          <p:nvPr/>
        </p:nvSpPr>
        <p:spPr bwMode="auto">
          <a:xfrm>
            <a:off x="8173572" y="1193030"/>
            <a:ext cx="486790" cy="355184"/>
          </a:xfrm>
          <a:custGeom>
            <a:avLst/>
            <a:gdLst>
              <a:gd name="T0" fmla="*/ 2194 w 4447"/>
              <a:gd name="T1" fmla="*/ 2810 h 3245"/>
              <a:gd name="T2" fmla="*/ 2143 w 4447"/>
              <a:gd name="T3" fmla="*/ 2839 h 3245"/>
              <a:gd name="T4" fmla="*/ 2115 w 4447"/>
              <a:gd name="T5" fmla="*/ 2889 h 3245"/>
              <a:gd name="T6" fmla="*/ 2115 w 4447"/>
              <a:gd name="T7" fmla="*/ 2947 h 3245"/>
              <a:gd name="T8" fmla="*/ 2143 w 4447"/>
              <a:gd name="T9" fmla="*/ 2998 h 3245"/>
              <a:gd name="T10" fmla="*/ 2194 w 4447"/>
              <a:gd name="T11" fmla="*/ 3026 h 3245"/>
              <a:gd name="T12" fmla="*/ 2253 w 4447"/>
              <a:gd name="T13" fmla="*/ 3026 h 3245"/>
              <a:gd name="T14" fmla="*/ 2302 w 4447"/>
              <a:gd name="T15" fmla="*/ 2998 h 3245"/>
              <a:gd name="T16" fmla="*/ 2331 w 4447"/>
              <a:gd name="T17" fmla="*/ 2947 h 3245"/>
              <a:gd name="T18" fmla="*/ 2331 w 4447"/>
              <a:gd name="T19" fmla="*/ 2889 h 3245"/>
              <a:gd name="T20" fmla="*/ 2302 w 4447"/>
              <a:gd name="T21" fmla="*/ 2839 h 3245"/>
              <a:gd name="T22" fmla="*/ 2253 w 4447"/>
              <a:gd name="T23" fmla="*/ 2810 h 3245"/>
              <a:gd name="T24" fmla="*/ 250 w 4447"/>
              <a:gd name="T25" fmla="*/ 0 h 3245"/>
              <a:gd name="T26" fmla="*/ 4242 w 4447"/>
              <a:gd name="T27" fmla="*/ 5 h 3245"/>
              <a:gd name="T28" fmla="*/ 4323 w 4447"/>
              <a:gd name="T29" fmla="*/ 34 h 3245"/>
              <a:gd name="T30" fmla="*/ 4388 w 4447"/>
              <a:gd name="T31" fmla="*/ 90 h 3245"/>
              <a:gd name="T32" fmla="*/ 4431 w 4447"/>
              <a:gd name="T33" fmla="*/ 163 h 3245"/>
              <a:gd name="T34" fmla="*/ 4447 w 4447"/>
              <a:gd name="T35" fmla="*/ 251 h 3245"/>
              <a:gd name="T36" fmla="*/ 4442 w 4447"/>
              <a:gd name="T37" fmla="*/ 3041 h 3245"/>
              <a:gd name="T38" fmla="*/ 4413 w 4447"/>
              <a:gd name="T39" fmla="*/ 3122 h 3245"/>
              <a:gd name="T40" fmla="*/ 4357 w 4447"/>
              <a:gd name="T41" fmla="*/ 3187 h 3245"/>
              <a:gd name="T42" fmla="*/ 4283 w 4447"/>
              <a:gd name="T43" fmla="*/ 3230 h 3245"/>
              <a:gd name="T44" fmla="*/ 4197 w 4447"/>
              <a:gd name="T45" fmla="*/ 3245 h 3245"/>
              <a:gd name="T46" fmla="*/ 1445 w 4447"/>
              <a:gd name="T47" fmla="*/ 3245 h 3245"/>
              <a:gd name="T48" fmla="*/ 1428 w 4447"/>
              <a:gd name="T49" fmla="*/ 3244 h 3245"/>
              <a:gd name="T50" fmla="*/ 1402 w 4447"/>
              <a:gd name="T51" fmla="*/ 3234 h 3245"/>
              <a:gd name="T52" fmla="*/ 1375 w 4447"/>
              <a:gd name="T53" fmla="*/ 3213 h 3245"/>
              <a:gd name="T54" fmla="*/ 1352 w 4447"/>
              <a:gd name="T55" fmla="*/ 3176 h 3245"/>
              <a:gd name="T56" fmla="*/ 1345 w 4447"/>
              <a:gd name="T57" fmla="*/ 3117 h 3245"/>
              <a:gd name="T58" fmla="*/ 1346 w 4447"/>
              <a:gd name="T59" fmla="*/ 2781 h 3245"/>
              <a:gd name="T60" fmla="*/ 1361 w 4447"/>
              <a:gd name="T61" fmla="*/ 2734 h 3245"/>
              <a:gd name="T62" fmla="*/ 1386 w 4447"/>
              <a:gd name="T63" fmla="*/ 2705 h 3245"/>
              <a:gd name="T64" fmla="*/ 1414 w 4447"/>
              <a:gd name="T65" fmla="*/ 2691 h 3245"/>
              <a:gd name="T66" fmla="*/ 1434 w 4447"/>
              <a:gd name="T67" fmla="*/ 2686 h 3245"/>
              <a:gd name="T68" fmla="*/ 1443 w 4447"/>
              <a:gd name="T69" fmla="*/ 2685 h 3245"/>
              <a:gd name="T70" fmla="*/ 4257 w 4447"/>
              <a:gd name="T71" fmla="*/ 251 h 3245"/>
              <a:gd name="T72" fmla="*/ 4240 w 4447"/>
              <a:gd name="T73" fmla="*/ 207 h 3245"/>
              <a:gd name="T74" fmla="*/ 4197 w 4447"/>
              <a:gd name="T75" fmla="*/ 189 h 3245"/>
              <a:gd name="T76" fmla="*/ 227 w 4447"/>
              <a:gd name="T77" fmla="*/ 193 h 3245"/>
              <a:gd name="T78" fmla="*/ 194 w 4447"/>
              <a:gd name="T79" fmla="*/ 227 h 3245"/>
              <a:gd name="T80" fmla="*/ 190 w 4447"/>
              <a:gd name="T81" fmla="*/ 899 h 3245"/>
              <a:gd name="T82" fmla="*/ 190 w 4447"/>
              <a:gd name="T83" fmla="*/ 958 h 3245"/>
              <a:gd name="T84" fmla="*/ 187 w 4447"/>
              <a:gd name="T85" fmla="*/ 987 h 3245"/>
              <a:gd name="T86" fmla="*/ 168 w 4447"/>
              <a:gd name="T87" fmla="*/ 998 h 3245"/>
              <a:gd name="T88" fmla="*/ 51 w 4447"/>
              <a:gd name="T89" fmla="*/ 999 h 3245"/>
              <a:gd name="T90" fmla="*/ 17 w 4447"/>
              <a:gd name="T91" fmla="*/ 995 h 3245"/>
              <a:gd name="T92" fmla="*/ 3 w 4447"/>
              <a:gd name="T93" fmla="*/ 974 h 3245"/>
              <a:gd name="T94" fmla="*/ 0 w 4447"/>
              <a:gd name="T95" fmla="*/ 933 h 3245"/>
              <a:gd name="T96" fmla="*/ 0 w 4447"/>
              <a:gd name="T97" fmla="*/ 251 h 3245"/>
              <a:gd name="T98" fmla="*/ 15 w 4447"/>
              <a:gd name="T99" fmla="*/ 163 h 3245"/>
              <a:gd name="T100" fmla="*/ 59 w 4447"/>
              <a:gd name="T101" fmla="*/ 90 h 3245"/>
              <a:gd name="T102" fmla="*/ 123 w 4447"/>
              <a:gd name="T103" fmla="*/ 34 h 3245"/>
              <a:gd name="T104" fmla="*/ 205 w 4447"/>
              <a:gd name="T105" fmla="*/ 5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47" h="3245">
                <a:moveTo>
                  <a:pt x="2223" y="2805"/>
                </a:moveTo>
                <a:lnTo>
                  <a:pt x="2194" y="2810"/>
                </a:lnTo>
                <a:lnTo>
                  <a:pt x="2166" y="2821"/>
                </a:lnTo>
                <a:lnTo>
                  <a:pt x="2143" y="2839"/>
                </a:lnTo>
                <a:lnTo>
                  <a:pt x="2126" y="2861"/>
                </a:lnTo>
                <a:lnTo>
                  <a:pt x="2115" y="2889"/>
                </a:lnTo>
                <a:lnTo>
                  <a:pt x="2111" y="2918"/>
                </a:lnTo>
                <a:lnTo>
                  <a:pt x="2115" y="2947"/>
                </a:lnTo>
                <a:lnTo>
                  <a:pt x="2126" y="2975"/>
                </a:lnTo>
                <a:lnTo>
                  <a:pt x="2143" y="2998"/>
                </a:lnTo>
                <a:lnTo>
                  <a:pt x="2166" y="3015"/>
                </a:lnTo>
                <a:lnTo>
                  <a:pt x="2194" y="3026"/>
                </a:lnTo>
                <a:lnTo>
                  <a:pt x="2223" y="3031"/>
                </a:lnTo>
                <a:lnTo>
                  <a:pt x="2253" y="3026"/>
                </a:lnTo>
                <a:lnTo>
                  <a:pt x="2280" y="3015"/>
                </a:lnTo>
                <a:lnTo>
                  <a:pt x="2302" y="2998"/>
                </a:lnTo>
                <a:lnTo>
                  <a:pt x="2320" y="2975"/>
                </a:lnTo>
                <a:lnTo>
                  <a:pt x="2331" y="2947"/>
                </a:lnTo>
                <a:lnTo>
                  <a:pt x="2336" y="2918"/>
                </a:lnTo>
                <a:lnTo>
                  <a:pt x="2331" y="2889"/>
                </a:lnTo>
                <a:lnTo>
                  <a:pt x="2320" y="2861"/>
                </a:lnTo>
                <a:lnTo>
                  <a:pt x="2302" y="2839"/>
                </a:lnTo>
                <a:lnTo>
                  <a:pt x="2280" y="2821"/>
                </a:lnTo>
                <a:lnTo>
                  <a:pt x="2253" y="2810"/>
                </a:lnTo>
                <a:lnTo>
                  <a:pt x="2223" y="2805"/>
                </a:lnTo>
                <a:close/>
                <a:moveTo>
                  <a:pt x="250" y="0"/>
                </a:moveTo>
                <a:lnTo>
                  <a:pt x="4197" y="0"/>
                </a:lnTo>
                <a:lnTo>
                  <a:pt x="4242" y="5"/>
                </a:lnTo>
                <a:lnTo>
                  <a:pt x="4283" y="16"/>
                </a:lnTo>
                <a:lnTo>
                  <a:pt x="4323" y="34"/>
                </a:lnTo>
                <a:lnTo>
                  <a:pt x="4357" y="59"/>
                </a:lnTo>
                <a:lnTo>
                  <a:pt x="4388" y="90"/>
                </a:lnTo>
                <a:lnTo>
                  <a:pt x="4413" y="124"/>
                </a:lnTo>
                <a:lnTo>
                  <a:pt x="4431" y="163"/>
                </a:lnTo>
                <a:lnTo>
                  <a:pt x="4442" y="206"/>
                </a:lnTo>
                <a:lnTo>
                  <a:pt x="4447" y="251"/>
                </a:lnTo>
                <a:lnTo>
                  <a:pt x="4447" y="2997"/>
                </a:lnTo>
                <a:lnTo>
                  <a:pt x="4442" y="3041"/>
                </a:lnTo>
                <a:lnTo>
                  <a:pt x="4431" y="3083"/>
                </a:lnTo>
                <a:lnTo>
                  <a:pt x="4413" y="3122"/>
                </a:lnTo>
                <a:lnTo>
                  <a:pt x="4388" y="3157"/>
                </a:lnTo>
                <a:lnTo>
                  <a:pt x="4357" y="3187"/>
                </a:lnTo>
                <a:lnTo>
                  <a:pt x="4323" y="3211"/>
                </a:lnTo>
                <a:lnTo>
                  <a:pt x="4283" y="3230"/>
                </a:lnTo>
                <a:lnTo>
                  <a:pt x="4242" y="3242"/>
                </a:lnTo>
                <a:lnTo>
                  <a:pt x="4197" y="3245"/>
                </a:lnTo>
                <a:lnTo>
                  <a:pt x="1446" y="3245"/>
                </a:lnTo>
                <a:lnTo>
                  <a:pt x="1445" y="3245"/>
                </a:lnTo>
                <a:lnTo>
                  <a:pt x="1437" y="3245"/>
                </a:lnTo>
                <a:lnTo>
                  <a:pt x="1428" y="3244"/>
                </a:lnTo>
                <a:lnTo>
                  <a:pt x="1415" y="3239"/>
                </a:lnTo>
                <a:lnTo>
                  <a:pt x="1402" y="3234"/>
                </a:lnTo>
                <a:lnTo>
                  <a:pt x="1388" y="3225"/>
                </a:lnTo>
                <a:lnTo>
                  <a:pt x="1375" y="3213"/>
                </a:lnTo>
                <a:lnTo>
                  <a:pt x="1363" y="3196"/>
                </a:lnTo>
                <a:lnTo>
                  <a:pt x="1352" y="3176"/>
                </a:lnTo>
                <a:lnTo>
                  <a:pt x="1346" y="3150"/>
                </a:lnTo>
                <a:lnTo>
                  <a:pt x="1345" y="3117"/>
                </a:lnTo>
                <a:lnTo>
                  <a:pt x="1345" y="2813"/>
                </a:lnTo>
                <a:lnTo>
                  <a:pt x="1346" y="2781"/>
                </a:lnTo>
                <a:lnTo>
                  <a:pt x="1352" y="2754"/>
                </a:lnTo>
                <a:lnTo>
                  <a:pt x="1361" y="2734"/>
                </a:lnTo>
                <a:lnTo>
                  <a:pt x="1374" y="2717"/>
                </a:lnTo>
                <a:lnTo>
                  <a:pt x="1386" y="2705"/>
                </a:lnTo>
                <a:lnTo>
                  <a:pt x="1400" y="2697"/>
                </a:lnTo>
                <a:lnTo>
                  <a:pt x="1414" y="2691"/>
                </a:lnTo>
                <a:lnTo>
                  <a:pt x="1425" y="2688"/>
                </a:lnTo>
                <a:lnTo>
                  <a:pt x="1434" y="2686"/>
                </a:lnTo>
                <a:lnTo>
                  <a:pt x="1442" y="2685"/>
                </a:lnTo>
                <a:lnTo>
                  <a:pt x="1443" y="2685"/>
                </a:lnTo>
                <a:lnTo>
                  <a:pt x="4257" y="2685"/>
                </a:lnTo>
                <a:lnTo>
                  <a:pt x="4257" y="251"/>
                </a:lnTo>
                <a:lnTo>
                  <a:pt x="4252" y="227"/>
                </a:lnTo>
                <a:lnTo>
                  <a:pt x="4240" y="207"/>
                </a:lnTo>
                <a:lnTo>
                  <a:pt x="4220" y="193"/>
                </a:lnTo>
                <a:lnTo>
                  <a:pt x="4197" y="189"/>
                </a:lnTo>
                <a:lnTo>
                  <a:pt x="250" y="189"/>
                </a:lnTo>
                <a:lnTo>
                  <a:pt x="227" y="193"/>
                </a:lnTo>
                <a:lnTo>
                  <a:pt x="207" y="207"/>
                </a:lnTo>
                <a:lnTo>
                  <a:pt x="194" y="227"/>
                </a:lnTo>
                <a:lnTo>
                  <a:pt x="190" y="251"/>
                </a:lnTo>
                <a:lnTo>
                  <a:pt x="190" y="899"/>
                </a:lnTo>
                <a:lnTo>
                  <a:pt x="190" y="931"/>
                </a:lnTo>
                <a:lnTo>
                  <a:pt x="190" y="958"/>
                </a:lnTo>
                <a:lnTo>
                  <a:pt x="190" y="974"/>
                </a:lnTo>
                <a:lnTo>
                  <a:pt x="187" y="987"/>
                </a:lnTo>
                <a:lnTo>
                  <a:pt x="179" y="995"/>
                </a:lnTo>
                <a:lnTo>
                  <a:pt x="168" y="998"/>
                </a:lnTo>
                <a:lnTo>
                  <a:pt x="151" y="999"/>
                </a:lnTo>
                <a:lnTo>
                  <a:pt x="51" y="999"/>
                </a:lnTo>
                <a:lnTo>
                  <a:pt x="31" y="998"/>
                </a:lnTo>
                <a:lnTo>
                  <a:pt x="17" y="995"/>
                </a:lnTo>
                <a:lnTo>
                  <a:pt x="8" y="987"/>
                </a:lnTo>
                <a:lnTo>
                  <a:pt x="3" y="974"/>
                </a:lnTo>
                <a:lnTo>
                  <a:pt x="0" y="958"/>
                </a:lnTo>
                <a:lnTo>
                  <a:pt x="0" y="933"/>
                </a:lnTo>
                <a:lnTo>
                  <a:pt x="0" y="900"/>
                </a:lnTo>
                <a:lnTo>
                  <a:pt x="0" y="251"/>
                </a:lnTo>
                <a:lnTo>
                  <a:pt x="5" y="206"/>
                </a:lnTo>
                <a:lnTo>
                  <a:pt x="15" y="163"/>
                </a:lnTo>
                <a:lnTo>
                  <a:pt x="34" y="124"/>
                </a:lnTo>
                <a:lnTo>
                  <a:pt x="59" y="90"/>
                </a:lnTo>
                <a:lnTo>
                  <a:pt x="89" y="59"/>
                </a:lnTo>
                <a:lnTo>
                  <a:pt x="123" y="34"/>
                </a:lnTo>
                <a:lnTo>
                  <a:pt x="162" y="16"/>
                </a:lnTo>
                <a:lnTo>
                  <a:pt x="205" y="5"/>
                </a:lnTo>
                <a:lnTo>
                  <a:pt x="250"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81" name="Freeform 179"/>
          <p:cNvSpPr>
            <a:spLocks noEditPoints="1"/>
          </p:cNvSpPr>
          <p:nvPr/>
        </p:nvSpPr>
        <p:spPr bwMode="auto">
          <a:xfrm>
            <a:off x="8104594" y="1326607"/>
            <a:ext cx="191606" cy="292556"/>
          </a:xfrm>
          <a:custGeom>
            <a:avLst/>
            <a:gdLst>
              <a:gd name="T0" fmla="*/ 846 w 1750"/>
              <a:gd name="T1" fmla="*/ 2396 h 2673"/>
              <a:gd name="T2" fmla="*/ 805 w 1750"/>
              <a:gd name="T3" fmla="*/ 2427 h 2673"/>
              <a:gd name="T4" fmla="*/ 789 w 1750"/>
              <a:gd name="T5" fmla="*/ 2477 h 2673"/>
              <a:gd name="T6" fmla="*/ 805 w 1750"/>
              <a:gd name="T7" fmla="*/ 2526 h 2673"/>
              <a:gd name="T8" fmla="*/ 846 w 1750"/>
              <a:gd name="T9" fmla="*/ 2555 h 2673"/>
              <a:gd name="T10" fmla="*/ 899 w 1750"/>
              <a:gd name="T11" fmla="*/ 2555 h 2673"/>
              <a:gd name="T12" fmla="*/ 941 w 1750"/>
              <a:gd name="T13" fmla="*/ 2526 h 2673"/>
              <a:gd name="T14" fmla="*/ 956 w 1750"/>
              <a:gd name="T15" fmla="*/ 2477 h 2673"/>
              <a:gd name="T16" fmla="*/ 941 w 1750"/>
              <a:gd name="T17" fmla="*/ 2427 h 2673"/>
              <a:gd name="T18" fmla="*/ 899 w 1750"/>
              <a:gd name="T19" fmla="*/ 2396 h 2673"/>
              <a:gd name="T20" fmla="*/ 176 w 1750"/>
              <a:gd name="T21" fmla="*/ 323 h 2673"/>
              <a:gd name="T22" fmla="*/ 150 w 1750"/>
              <a:gd name="T23" fmla="*/ 334 h 2673"/>
              <a:gd name="T24" fmla="*/ 139 w 1750"/>
              <a:gd name="T25" fmla="*/ 362 h 2673"/>
              <a:gd name="T26" fmla="*/ 142 w 1750"/>
              <a:gd name="T27" fmla="*/ 2330 h 2673"/>
              <a:gd name="T28" fmla="*/ 162 w 1750"/>
              <a:gd name="T29" fmla="*/ 2350 h 2673"/>
              <a:gd name="T30" fmla="*/ 1573 w 1750"/>
              <a:gd name="T31" fmla="*/ 2353 h 2673"/>
              <a:gd name="T32" fmla="*/ 1600 w 1750"/>
              <a:gd name="T33" fmla="*/ 2342 h 2673"/>
              <a:gd name="T34" fmla="*/ 1611 w 1750"/>
              <a:gd name="T35" fmla="*/ 2314 h 2673"/>
              <a:gd name="T36" fmla="*/ 1608 w 1750"/>
              <a:gd name="T37" fmla="*/ 346 h 2673"/>
              <a:gd name="T38" fmla="*/ 1588 w 1750"/>
              <a:gd name="T39" fmla="*/ 326 h 2673"/>
              <a:gd name="T40" fmla="*/ 176 w 1750"/>
              <a:gd name="T41" fmla="*/ 323 h 2673"/>
              <a:gd name="T42" fmla="*/ 683 w 1750"/>
              <a:gd name="T43" fmla="*/ 169 h 2673"/>
              <a:gd name="T44" fmla="*/ 668 w 1750"/>
              <a:gd name="T45" fmla="*/ 195 h 2673"/>
              <a:gd name="T46" fmla="*/ 683 w 1750"/>
              <a:gd name="T47" fmla="*/ 221 h 2673"/>
              <a:gd name="T48" fmla="*/ 1052 w 1750"/>
              <a:gd name="T49" fmla="*/ 226 h 2673"/>
              <a:gd name="T50" fmla="*/ 1078 w 1750"/>
              <a:gd name="T51" fmla="*/ 210 h 2673"/>
              <a:gd name="T52" fmla="*/ 1078 w 1750"/>
              <a:gd name="T53" fmla="*/ 180 h 2673"/>
              <a:gd name="T54" fmla="*/ 1052 w 1750"/>
              <a:gd name="T55" fmla="*/ 164 h 2673"/>
              <a:gd name="T56" fmla="*/ 160 w 1750"/>
              <a:gd name="T57" fmla="*/ 0 h 2673"/>
              <a:gd name="T58" fmla="*/ 1625 w 1750"/>
              <a:gd name="T59" fmla="*/ 5 h 2673"/>
              <a:gd name="T60" fmla="*/ 1690 w 1750"/>
              <a:gd name="T61" fmla="*/ 36 h 2673"/>
              <a:gd name="T62" fmla="*/ 1733 w 1750"/>
              <a:gd name="T63" fmla="*/ 90 h 2673"/>
              <a:gd name="T64" fmla="*/ 1750 w 1750"/>
              <a:gd name="T65" fmla="*/ 161 h 2673"/>
              <a:gd name="T66" fmla="*/ 1745 w 1750"/>
              <a:gd name="T67" fmla="*/ 2548 h 2673"/>
              <a:gd name="T68" fmla="*/ 1715 w 1750"/>
              <a:gd name="T69" fmla="*/ 2612 h 2673"/>
              <a:gd name="T70" fmla="*/ 1659 w 1750"/>
              <a:gd name="T71" fmla="*/ 2656 h 2673"/>
              <a:gd name="T72" fmla="*/ 1588 w 1750"/>
              <a:gd name="T73" fmla="*/ 2673 h 2673"/>
              <a:gd name="T74" fmla="*/ 123 w 1750"/>
              <a:gd name="T75" fmla="*/ 2668 h 2673"/>
              <a:gd name="T76" fmla="*/ 60 w 1750"/>
              <a:gd name="T77" fmla="*/ 2637 h 2673"/>
              <a:gd name="T78" fmla="*/ 17 w 1750"/>
              <a:gd name="T79" fmla="*/ 2581 h 2673"/>
              <a:gd name="T80" fmla="*/ 0 w 1750"/>
              <a:gd name="T81" fmla="*/ 2512 h 2673"/>
              <a:gd name="T82" fmla="*/ 5 w 1750"/>
              <a:gd name="T83" fmla="*/ 124 h 2673"/>
              <a:gd name="T84" fmla="*/ 35 w 1750"/>
              <a:gd name="T85" fmla="*/ 61 h 2673"/>
              <a:gd name="T86" fmla="*/ 89 w 1750"/>
              <a:gd name="T87" fmla="*/ 17 h 2673"/>
              <a:gd name="T88" fmla="*/ 160 w 1750"/>
              <a:gd name="T89" fmla="*/ 0 h 2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0" h="2673">
                <a:moveTo>
                  <a:pt x="873" y="2393"/>
                </a:moveTo>
                <a:lnTo>
                  <a:pt x="846" y="2396"/>
                </a:lnTo>
                <a:lnTo>
                  <a:pt x="823" y="2409"/>
                </a:lnTo>
                <a:lnTo>
                  <a:pt x="805" y="2427"/>
                </a:lnTo>
                <a:lnTo>
                  <a:pt x="794" y="2450"/>
                </a:lnTo>
                <a:lnTo>
                  <a:pt x="789" y="2477"/>
                </a:lnTo>
                <a:lnTo>
                  <a:pt x="794" y="2503"/>
                </a:lnTo>
                <a:lnTo>
                  <a:pt x="805" y="2526"/>
                </a:lnTo>
                <a:lnTo>
                  <a:pt x="823" y="2543"/>
                </a:lnTo>
                <a:lnTo>
                  <a:pt x="846" y="2555"/>
                </a:lnTo>
                <a:lnTo>
                  <a:pt x="873" y="2560"/>
                </a:lnTo>
                <a:lnTo>
                  <a:pt x="899" y="2555"/>
                </a:lnTo>
                <a:lnTo>
                  <a:pt x="922" y="2543"/>
                </a:lnTo>
                <a:lnTo>
                  <a:pt x="941" y="2526"/>
                </a:lnTo>
                <a:lnTo>
                  <a:pt x="951" y="2503"/>
                </a:lnTo>
                <a:lnTo>
                  <a:pt x="956" y="2477"/>
                </a:lnTo>
                <a:lnTo>
                  <a:pt x="951" y="2450"/>
                </a:lnTo>
                <a:lnTo>
                  <a:pt x="941" y="2427"/>
                </a:lnTo>
                <a:lnTo>
                  <a:pt x="922" y="2409"/>
                </a:lnTo>
                <a:lnTo>
                  <a:pt x="899" y="2396"/>
                </a:lnTo>
                <a:lnTo>
                  <a:pt x="873" y="2393"/>
                </a:lnTo>
                <a:close/>
                <a:moveTo>
                  <a:pt x="176" y="323"/>
                </a:moveTo>
                <a:lnTo>
                  <a:pt x="162" y="326"/>
                </a:lnTo>
                <a:lnTo>
                  <a:pt x="150" y="334"/>
                </a:lnTo>
                <a:lnTo>
                  <a:pt x="142" y="346"/>
                </a:lnTo>
                <a:lnTo>
                  <a:pt x="139" y="362"/>
                </a:lnTo>
                <a:lnTo>
                  <a:pt x="139" y="2314"/>
                </a:lnTo>
                <a:lnTo>
                  <a:pt x="142" y="2330"/>
                </a:lnTo>
                <a:lnTo>
                  <a:pt x="150" y="2342"/>
                </a:lnTo>
                <a:lnTo>
                  <a:pt x="162" y="2350"/>
                </a:lnTo>
                <a:lnTo>
                  <a:pt x="176" y="2353"/>
                </a:lnTo>
                <a:lnTo>
                  <a:pt x="1573" y="2353"/>
                </a:lnTo>
                <a:lnTo>
                  <a:pt x="1588" y="2350"/>
                </a:lnTo>
                <a:lnTo>
                  <a:pt x="1600" y="2342"/>
                </a:lnTo>
                <a:lnTo>
                  <a:pt x="1608" y="2330"/>
                </a:lnTo>
                <a:lnTo>
                  <a:pt x="1611" y="2314"/>
                </a:lnTo>
                <a:lnTo>
                  <a:pt x="1611" y="362"/>
                </a:lnTo>
                <a:lnTo>
                  <a:pt x="1608" y="346"/>
                </a:lnTo>
                <a:lnTo>
                  <a:pt x="1600" y="334"/>
                </a:lnTo>
                <a:lnTo>
                  <a:pt x="1588" y="326"/>
                </a:lnTo>
                <a:lnTo>
                  <a:pt x="1573" y="323"/>
                </a:lnTo>
                <a:lnTo>
                  <a:pt x="176" y="323"/>
                </a:lnTo>
                <a:close/>
                <a:moveTo>
                  <a:pt x="698" y="164"/>
                </a:moveTo>
                <a:lnTo>
                  <a:pt x="683" y="169"/>
                </a:lnTo>
                <a:lnTo>
                  <a:pt x="672" y="180"/>
                </a:lnTo>
                <a:lnTo>
                  <a:pt x="668" y="195"/>
                </a:lnTo>
                <a:lnTo>
                  <a:pt x="672" y="210"/>
                </a:lnTo>
                <a:lnTo>
                  <a:pt x="683" y="221"/>
                </a:lnTo>
                <a:lnTo>
                  <a:pt x="698" y="226"/>
                </a:lnTo>
                <a:lnTo>
                  <a:pt x="1052" y="226"/>
                </a:lnTo>
                <a:lnTo>
                  <a:pt x="1067" y="221"/>
                </a:lnTo>
                <a:lnTo>
                  <a:pt x="1078" y="210"/>
                </a:lnTo>
                <a:lnTo>
                  <a:pt x="1081" y="195"/>
                </a:lnTo>
                <a:lnTo>
                  <a:pt x="1078" y="180"/>
                </a:lnTo>
                <a:lnTo>
                  <a:pt x="1067" y="169"/>
                </a:lnTo>
                <a:lnTo>
                  <a:pt x="1052" y="164"/>
                </a:lnTo>
                <a:lnTo>
                  <a:pt x="698" y="164"/>
                </a:lnTo>
                <a:close/>
                <a:moveTo>
                  <a:pt x="160" y="0"/>
                </a:moveTo>
                <a:lnTo>
                  <a:pt x="1588" y="0"/>
                </a:lnTo>
                <a:lnTo>
                  <a:pt x="1625" y="5"/>
                </a:lnTo>
                <a:lnTo>
                  <a:pt x="1659" y="17"/>
                </a:lnTo>
                <a:lnTo>
                  <a:pt x="1690" y="36"/>
                </a:lnTo>
                <a:lnTo>
                  <a:pt x="1715" y="61"/>
                </a:lnTo>
                <a:lnTo>
                  <a:pt x="1733" y="90"/>
                </a:lnTo>
                <a:lnTo>
                  <a:pt x="1745" y="124"/>
                </a:lnTo>
                <a:lnTo>
                  <a:pt x="1750" y="161"/>
                </a:lnTo>
                <a:lnTo>
                  <a:pt x="1750" y="2512"/>
                </a:lnTo>
                <a:lnTo>
                  <a:pt x="1745" y="2548"/>
                </a:lnTo>
                <a:lnTo>
                  <a:pt x="1733" y="2581"/>
                </a:lnTo>
                <a:lnTo>
                  <a:pt x="1715" y="2612"/>
                </a:lnTo>
                <a:lnTo>
                  <a:pt x="1690" y="2637"/>
                </a:lnTo>
                <a:lnTo>
                  <a:pt x="1659" y="2656"/>
                </a:lnTo>
                <a:lnTo>
                  <a:pt x="1625" y="2668"/>
                </a:lnTo>
                <a:lnTo>
                  <a:pt x="1588" y="2673"/>
                </a:lnTo>
                <a:lnTo>
                  <a:pt x="160" y="2673"/>
                </a:lnTo>
                <a:lnTo>
                  <a:pt x="123" y="2668"/>
                </a:lnTo>
                <a:lnTo>
                  <a:pt x="89" y="2656"/>
                </a:lnTo>
                <a:lnTo>
                  <a:pt x="60" y="2637"/>
                </a:lnTo>
                <a:lnTo>
                  <a:pt x="35" y="2612"/>
                </a:lnTo>
                <a:lnTo>
                  <a:pt x="17" y="2581"/>
                </a:lnTo>
                <a:lnTo>
                  <a:pt x="5" y="2548"/>
                </a:lnTo>
                <a:lnTo>
                  <a:pt x="0" y="2512"/>
                </a:lnTo>
                <a:lnTo>
                  <a:pt x="0" y="161"/>
                </a:lnTo>
                <a:lnTo>
                  <a:pt x="5" y="124"/>
                </a:lnTo>
                <a:lnTo>
                  <a:pt x="17" y="90"/>
                </a:lnTo>
                <a:lnTo>
                  <a:pt x="35" y="61"/>
                </a:lnTo>
                <a:lnTo>
                  <a:pt x="60" y="36"/>
                </a:lnTo>
                <a:lnTo>
                  <a:pt x="89" y="17"/>
                </a:lnTo>
                <a:lnTo>
                  <a:pt x="123" y="5"/>
                </a:lnTo>
                <a:lnTo>
                  <a:pt x="160"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p>
            <a:endParaRPr lang="en-US" sz="1799">
              <a:latin typeface="+mj-lt"/>
            </a:endParaRPr>
          </a:p>
        </p:txBody>
      </p:sp>
      <p:sp>
        <p:nvSpPr>
          <p:cNvPr id="182" name="Rectangle 158"/>
          <p:cNvSpPr/>
          <p:nvPr/>
        </p:nvSpPr>
        <p:spPr>
          <a:xfrm>
            <a:off x="5982684" y="1005594"/>
            <a:ext cx="2521088" cy="820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8"/>
            <a:r>
              <a:rPr lang="en-US" sz="2200" b="1" kern="0" dirty="0" err="1">
                <a:solidFill>
                  <a:srgbClr val="495800"/>
                </a:solidFill>
                <a:latin typeface="+mj-lt"/>
                <a:cs typeface="Arial" pitchFamily="34" charset="0"/>
              </a:rPr>
              <a:t>Debilidades</a:t>
            </a:r>
            <a:endParaRPr lang="en-US" sz="2200" b="1" dirty="0">
              <a:solidFill>
                <a:srgbClr val="495800"/>
              </a:solidFill>
              <a:latin typeface="+mj-lt"/>
            </a:endParaRPr>
          </a:p>
        </p:txBody>
      </p:sp>
      <p:sp>
        <p:nvSpPr>
          <p:cNvPr id="186" name="Rectángulo 185"/>
          <p:cNvSpPr/>
          <p:nvPr/>
        </p:nvSpPr>
        <p:spPr>
          <a:xfrm>
            <a:off x="6308704" y="1911349"/>
            <a:ext cx="2786502" cy="1661993"/>
          </a:xfrm>
          <a:prstGeom prst="rect">
            <a:avLst/>
          </a:prstGeom>
        </p:spPr>
        <p:txBody>
          <a:bodyPr wrap="square">
            <a:spAutoFit/>
          </a:bodyPr>
          <a:lstStyle/>
          <a:p>
            <a:r>
              <a:rPr lang="es-CO" sz="1700" b="1" dirty="0">
                <a:solidFill>
                  <a:srgbClr val="495800"/>
                </a:solidFill>
                <a:latin typeface="+mj-lt"/>
                <a:ea typeface="Arial" charset="0"/>
                <a:cs typeface="Arial" charset="0"/>
              </a:rPr>
              <a:t>Capital humano:</a:t>
            </a:r>
          </a:p>
          <a:p>
            <a:pPr marL="266700" indent="-177800">
              <a:buFont typeface="Arial" panose="020B0604020202020204" pitchFamily="34" charset="0"/>
              <a:buChar char="•"/>
            </a:pPr>
            <a:r>
              <a:rPr lang="es-CO" sz="1700" dirty="0">
                <a:solidFill>
                  <a:srgbClr val="212121"/>
                </a:solidFill>
                <a:latin typeface="+mj-lt"/>
                <a:ea typeface="Arial" charset="0"/>
                <a:cs typeface="Arial" charset="0"/>
              </a:rPr>
              <a:t>Educación (capacidades STEM, secundaria y terciaria)</a:t>
            </a:r>
          </a:p>
          <a:p>
            <a:pPr marL="266700" indent="-177800">
              <a:buFont typeface="Arial" panose="020B0604020202020204" pitchFamily="34" charset="0"/>
              <a:buChar char="•"/>
            </a:pPr>
            <a:r>
              <a:rPr lang="es-CO" sz="1700" dirty="0">
                <a:solidFill>
                  <a:srgbClr val="212121"/>
                </a:solidFill>
                <a:latin typeface="+mj-lt"/>
                <a:ea typeface="Arial" charset="0"/>
                <a:cs typeface="Arial" charset="0"/>
              </a:rPr>
              <a:t>Investigación (presupuesto R&amp;D)</a:t>
            </a:r>
            <a:endParaRPr lang="es-CO" sz="1700" dirty="0">
              <a:latin typeface="+mj-lt"/>
            </a:endParaRPr>
          </a:p>
        </p:txBody>
      </p:sp>
      <p:sp>
        <p:nvSpPr>
          <p:cNvPr id="188" name="Rectángulo 187"/>
          <p:cNvSpPr/>
          <p:nvPr/>
        </p:nvSpPr>
        <p:spPr>
          <a:xfrm>
            <a:off x="124249" y="2054863"/>
            <a:ext cx="2771003" cy="1400383"/>
          </a:xfrm>
          <a:prstGeom prst="rect">
            <a:avLst/>
          </a:prstGeom>
        </p:spPr>
        <p:txBody>
          <a:bodyPr wrap="square">
            <a:spAutoFit/>
          </a:bodyPr>
          <a:lstStyle/>
          <a:p>
            <a:r>
              <a:rPr lang="es-CO" sz="1700" b="1" dirty="0">
                <a:solidFill>
                  <a:srgbClr val="990000"/>
                </a:solidFill>
                <a:latin typeface="+mj-lt"/>
                <a:ea typeface="Arial" charset="0"/>
                <a:cs typeface="Arial" charset="0"/>
              </a:rPr>
              <a:t>Infraestructura:</a:t>
            </a:r>
          </a:p>
          <a:p>
            <a:pPr marL="266700" indent="-177800">
              <a:buFont typeface="Arial" panose="020B0604020202020204" pitchFamily="34" charset="0"/>
              <a:buChar char="•"/>
            </a:pPr>
            <a:r>
              <a:rPr lang="es-CO" sz="1700" dirty="0">
                <a:solidFill>
                  <a:srgbClr val="212121"/>
                </a:solidFill>
                <a:latin typeface="+mj-lt"/>
                <a:ea typeface="Arial" charset="0"/>
                <a:cs typeface="Arial" charset="0"/>
              </a:rPr>
              <a:t>Infraestructura TIC (servicios de Gobierno en Línea)</a:t>
            </a:r>
          </a:p>
          <a:p>
            <a:pPr marL="266700" indent="-177800">
              <a:buFont typeface="Arial" panose="020B0604020202020204" pitchFamily="34" charset="0"/>
              <a:buChar char="•"/>
            </a:pPr>
            <a:r>
              <a:rPr lang="es-CO" sz="1700" dirty="0">
                <a:solidFill>
                  <a:srgbClr val="212121"/>
                </a:solidFill>
                <a:latin typeface="+mj-lt"/>
                <a:ea typeface="Arial" charset="0"/>
                <a:cs typeface="Arial" charset="0"/>
              </a:rPr>
              <a:t>Sostenibilidad ambiental</a:t>
            </a:r>
          </a:p>
        </p:txBody>
      </p:sp>
      <p:sp>
        <p:nvSpPr>
          <p:cNvPr id="189" name="Rectángulo 188"/>
          <p:cNvSpPr/>
          <p:nvPr/>
        </p:nvSpPr>
        <p:spPr>
          <a:xfrm>
            <a:off x="127484" y="3619152"/>
            <a:ext cx="3307617" cy="1400383"/>
          </a:xfrm>
          <a:prstGeom prst="rect">
            <a:avLst/>
          </a:prstGeom>
        </p:spPr>
        <p:txBody>
          <a:bodyPr wrap="square">
            <a:spAutoFit/>
          </a:bodyPr>
          <a:lstStyle/>
          <a:p>
            <a:r>
              <a:rPr lang="es-CO" sz="1700" b="1" dirty="0">
                <a:solidFill>
                  <a:srgbClr val="990000"/>
                </a:solidFill>
                <a:latin typeface="+mj-lt"/>
                <a:ea typeface="Arial" charset="0"/>
                <a:cs typeface="Arial" charset="0"/>
              </a:rPr>
              <a:t>Sofisticación del mercado:</a:t>
            </a:r>
          </a:p>
          <a:p>
            <a:pPr marL="266700" indent="-177800">
              <a:buFont typeface="Arial" panose="020B0604020202020204" pitchFamily="34" charset="0"/>
              <a:buChar char="•"/>
            </a:pPr>
            <a:r>
              <a:rPr lang="es-CO" sz="1700" dirty="0">
                <a:solidFill>
                  <a:srgbClr val="212121"/>
                </a:solidFill>
                <a:latin typeface="+mj-lt"/>
                <a:ea typeface="Arial" charset="0"/>
                <a:cs typeface="Arial" charset="0"/>
              </a:rPr>
              <a:t>Acceso a crédito (incluyendo microcrédito)</a:t>
            </a:r>
          </a:p>
          <a:p>
            <a:pPr marL="266700" indent="-177800">
              <a:buFont typeface="Arial" panose="020B0604020202020204" pitchFamily="34" charset="0"/>
              <a:buChar char="•"/>
            </a:pPr>
            <a:r>
              <a:rPr lang="es-CO" sz="1700" dirty="0">
                <a:solidFill>
                  <a:srgbClr val="212121"/>
                </a:solidFill>
                <a:latin typeface="+mj-lt"/>
                <a:cs typeface="Arial" charset="0"/>
              </a:rPr>
              <a:t>Protección al inversionista minoritario</a:t>
            </a:r>
          </a:p>
        </p:txBody>
      </p:sp>
      <p:sp>
        <p:nvSpPr>
          <p:cNvPr id="196" name="Rectángulo 195"/>
          <p:cNvSpPr/>
          <p:nvPr/>
        </p:nvSpPr>
        <p:spPr>
          <a:xfrm>
            <a:off x="6184056" y="3645523"/>
            <a:ext cx="2929831" cy="1400383"/>
          </a:xfrm>
          <a:prstGeom prst="rect">
            <a:avLst/>
          </a:prstGeom>
        </p:spPr>
        <p:txBody>
          <a:bodyPr wrap="square">
            <a:spAutoFit/>
          </a:bodyPr>
          <a:lstStyle/>
          <a:p>
            <a:r>
              <a:rPr lang="es-CO" sz="1700" b="1" dirty="0">
                <a:solidFill>
                  <a:srgbClr val="495800"/>
                </a:solidFill>
                <a:latin typeface="+mj-lt"/>
                <a:ea typeface="Arial" charset="0"/>
                <a:cs typeface="Arial" charset="0"/>
              </a:rPr>
              <a:t>Sofisticación empresarial:</a:t>
            </a:r>
          </a:p>
          <a:p>
            <a:pPr marL="266700" indent="-177800">
              <a:buFont typeface="Arial" panose="020B0604020202020204" pitchFamily="34" charset="0"/>
              <a:buChar char="•"/>
            </a:pPr>
            <a:r>
              <a:rPr lang="es-CO" sz="1700" dirty="0">
                <a:solidFill>
                  <a:srgbClr val="212121"/>
                </a:solidFill>
                <a:latin typeface="+mj-lt"/>
                <a:ea typeface="Arial" charset="0"/>
                <a:cs typeface="Arial" charset="0"/>
              </a:rPr>
              <a:t>Enlaces para la innovación (alianzas, </a:t>
            </a:r>
            <a:r>
              <a:rPr lang="es-CO" sz="1700" i="1" dirty="0" err="1">
                <a:solidFill>
                  <a:srgbClr val="212121"/>
                </a:solidFill>
                <a:latin typeface="+mj-lt"/>
                <a:ea typeface="Arial" charset="0"/>
                <a:cs typeface="Arial" charset="0"/>
              </a:rPr>
              <a:t>joint-venture</a:t>
            </a:r>
            <a:r>
              <a:rPr lang="es-CO" sz="1700" i="1" dirty="0">
                <a:solidFill>
                  <a:srgbClr val="212121"/>
                </a:solidFill>
                <a:latin typeface="+mj-lt"/>
                <a:ea typeface="Arial" charset="0"/>
                <a:cs typeface="Arial" charset="0"/>
              </a:rPr>
              <a:t>)</a:t>
            </a:r>
          </a:p>
          <a:p>
            <a:pPr marL="266700" indent="-177800">
              <a:buFont typeface="Arial" panose="020B0604020202020204" pitchFamily="34" charset="0"/>
              <a:buChar char="•"/>
            </a:pPr>
            <a:r>
              <a:rPr lang="es-CO" sz="1700" dirty="0">
                <a:solidFill>
                  <a:srgbClr val="212121"/>
                </a:solidFill>
                <a:latin typeface="+mj-lt"/>
                <a:cs typeface="Arial" charset="0"/>
              </a:rPr>
              <a:t>Absorción de talento empresarial</a:t>
            </a:r>
            <a:endParaRPr lang="es-CO" sz="1700" dirty="0">
              <a:latin typeface="+mj-lt"/>
            </a:endParaRPr>
          </a:p>
        </p:txBody>
      </p:sp>
      <p:sp>
        <p:nvSpPr>
          <p:cNvPr id="197" name="Title 2"/>
          <p:cNvSpPr txBox="1">
            <a:spLocks/>
          </p:cNvSpPr>
          <p:nvPr/>
        </p:nvSpPr>
        <p:spPr>
          <a:xfrm>
            <a:off x="6242" y="0"/>
            <a:ext cx="9137758" cy="93705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600" b="1" dirty="0">
                <a:solidFill>
                  <a:srgbClr val="0F4FA6"/>
                </a:solidFill>
                <a:latin typeface="Calibri Light" charset="0"/>
                <a:ea typeface="Calibri Light" charset="0"/>
                <a:cs typeface="Calibri Light" charset="0"/>
              </a:rPr>
              <a:t>A pesar de ser considerado como un nuevo “triunfador de la innovación” Colombia tiene áreas para fortalecer</a:t>
            </a:r>
            <a:endParaRPr lang="en-US" sz="2600" b="1" dirty="0">
              <a:solidFill>
                <a:srgbClr val="0F4FA6"/>
              </a:solidFill>
              <a:latin typeface="Calibri Light" charset="0"/>
              <a:ea typeface="Calibri Light" charset="0"/>
              <a:cs typeface="Calibri Light" charset="0"/>
            </a:endParaRPr>
          </a:p>
        </p:txBody>
      </p:sp>
      <p:sp>
        <p:nvSpPr>
          <p:cNvPr id="2" name="Marcador de número de diapositiva 1">
            <a:extLst>
              <a:ext uri="{FF2B5EF4-FFF2-40B4-BE49-F238E27FC236}">
                <a16:creationId xmlns="" xmlns:a16="http://schemas.microsoft.com/office/drawing/2014/main" id="{29F230E2-09EC-437D-91F2-1F35153BAC5D}"/>
              </a:ext>
            </a:extLst>
          </p:cNvPr>
          <p:cNvSpPr>
            <a:spLocks noGrp="1"/>
          </p:cNvSpPr>
          <p:nvPr>
            <p:ph type="sldNum" sz="quarter" idx="12"/>
          </p:nvPr>
        </p:nvSpPr>
        <p:spPr/>
        <p:txBody>
          <a:bodyPr/>
          <a:lstStyle/>
          <a:p>
            <a:fld id="{2066355A-084C-D24E-9AD2-7E4FC41EA627}" type="slidenum">
              <a:rPr lang="en-US" smtClean="0"/>
              <a:pPr/>
              <a:t>7</a:t>
            </a:fld>
            <a:endParaRPr lang="en-US"/>
          </a:p>
        </p:txBody>
      </p:sp>
      <p:sp>
        <p:nvSpPr>
          <p:cNvPr id="168" name="Rectangle 121">
            <a:extLst>
              <a:ext uri="{FF2B5EF4-FFF2-40B4-BE49-F238E27FC236}">
                <a16:creationId xmlns="" xmlns:a16="http://schemas.microsoft.com/office/drawing/2014/main" id="{60DBC9DD-E37E-4CFD-AD6D-168F13581B51}"/>
              </a:ext>
            </a:extLst>
          </p:cNvPr>
          <p:cNvSpPr/>
          <p:nvPr/>
        </p:nvSpPr>
        <p:spPr>
          <a:xfrm>
            <a:off x="2312331" y="4876968"/>
            <a:ext cx="4265911" cy="246221"/>
          </a:xfrm>
          <a:prstGeom prst="rect">
            <a:avLst/>
          </a:prstGeom>
        </p:spPr>
        <p:txBody>
          <a:bodyPr wrap="none">
            <a:spAutoFit/>
          </a:bodyPr>
          <a:lstStyle/>
          <a:p>
            <a:r>
              <a:rPr lang="es-CO" sz="1000" dirty="0">
                <a:latin typeface="+mj-lt"/>
                <a:ea typeface="Arial" charset="0"/>
                <a:cs typeface="Arial" charset="0"/>
              </a:rPr>
              <a:t>Fuente: </a:t>
            </a:r>
            <a:r>
              <a:rPr lang="en-US" sz="1000" dirty="0">
                <a:latin typeface="+mj-lt"/>
                <a:ea typeface="Arial" charset="0"/>
                <a:cs typeface="Arial" charset="0"/>
              </a:rPr>
              <a:t>The Global Innovation Index 2018 (Cornell University, INSEAD y WIPO).</a:t>
            </a:r>
            <a:endParaRPr lang="es-CO" sz="1000" dirty="0">
              <a:latin typeface="+mj-lt"/>
              <a:ea typeface="Arial" charset="0"/>
              <a:cs typeface="Arial" charset="0"/>
            </a:endParaRPr>
          </a:p>
        </p:txBody>
      </p:sp>
    </p:spTree>
    <p:extLst>
      <p:ext uri="{BB962C8B-B14F-4D97-AF65-F5344CB8AC3E}">
        <p14:creationId xmlns:p14="http://schemas.microsoft.com/office/powerpoint/2010/main" val="1324185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9458" y="1140276"/>
            <a:ext cx="2973327" cy="3794903"/>
          </a:xfrm>
          <a:prstGeom prst="rect">
            <a:avLst/>
          </a:prstGeom>
        </p:spPr>
      </p:pic>
      <p:sp>
        <p:nvSpPr>
          <p:cNvPr id="20" name="19 Rectángulo"/>
          <p:cNvSpPr/>
          <p:nvPr/>
        </p:nvSpPr>
        <p:spPr>
          <a:xfrm>
            <a:off x="5691578" y="1442939"/>
            <a:ext cx="652149" cy="16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Rectángulo"/>
          <p:cNvSpPr/>
          <p:nvPr/>
        </p:nvSpPr>
        <p:spPr>
          <a:xfrm>
            <a:off x="6164839" y="3076908"/>
            <a:ext cx="652149" cy="16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Rectángulo"/>
          <p:cNvSpPr/>
          <p:nvPr/>
        </p:nvSpPr>
        <p:spPr>
          <a:xfrm>
            <a:off x="5654876" y="4342767"/>
            <a:ext cx="652149" cy="16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TextBox 18"/>
          <p:cNvSpPr txBox="1"/>
          <p:nvPr/>
        </p:nvSpPr>
        <p:spPr>
          <a:xfrm>
            <a:off x="5185186" y="4517624"/>
            <a:ext cx="2958353" cy="461665"/>
          </a:xfrm>
          <a:prstGeom prst="rect">
            <a:avLst/>
          </a:prstGeom>
          <a:noFill/>
        </p:spPr>
        <p:txBody>
          <a:bodyPr wrap="square" rtlCol="0">
            <a:spAutoFit/>
          </a:bodyPr>
          <a:lstStyle/>
          <a:p>
            <a:pPr algn="r"/>
            <a:r>
              <a:rPr lang="es-ES_tradnl" sz="1200" b="1" dirty="0">
                <a:solidFill>
                  <a:schemeClr val="accent6"/>
                </a:solidFill>
                <a:latin typeface="+mj-lt"/>
                <a:ea typeface="Arial" charset="0"/>
                <a:cs typeface="Arial" charset="0"/>
              </a:rPr>
              <a:t>considera que los conocimientos sobre</a:t>
            </a:r>
            <a:r>
              <a:rPr lang="es-ES_tradnl" sz="1200" b="1" dirty="0">
                <a:solidFill>
                  <a:schemeClr val="accent5"/>
                </a:solidFill>
                <a:latin typeface="+mj-lt"/>
                <a:ea typeface="Arial" charset="0"/>
                <a:cs typeface="Arial" charset="0"/>
              </a:rPr>
              <a:t> </a:t>
            </a:r>
            <a:r>
              <a:rPr lang="es-ES_tradnl" altLang="ko-KR" sz="1200" b="1" dirty="0">
                <a:solidFill>
                  <a:schemeClr val="accent6"/>
                </a:solidFill>
                <a:latin typeface="+mj-lt"/>
                <a:ea typeface="Arial" charset="0"/>
                <a:cs typeface="Arial" charset="0"/>
              </a:rPr>
              <a:t>Gestión de la Información son </a:t>
            </a:r>
            <a:r>
              <a:rPr lang="es-ES_tradnl" sz="1200" b="1" dirty="0">
                <a:solidFill>
                  <a:schemeClr val="accent6"/>
                </a:solidFill>
                <a:latin typeface="+mj-lt"/>
                <a:ea typeface="Arial" charset="0"/>
                <a:cs typeface="Arial" charset="0"/>
              </a:rPr>
              <a:t>una prioridad</a:t>
            </a:r>
          </a:p>
        </p:txBody>
      </p:sp>
      <p:sp>
        <p:nvSpPr>
          <p:cNvPr id="22" name="Marcador de título 1">
            <a:extLst>
              <a:ext uri="{FF2B5EF4-FFF2-40B4-BE49-F238E27FC236}">
                <a16:creationId xmlns="" xmlns:a16="http://schemas.microsoft.com/office/drawing/2014/main" id="{EE5DD7B6-AE01-46DD-8F8B-A6AE31151C33}"/>
              </a:ext>
            </a:extLst>
          </p:cNvPr>
          <p:cNvSpPr>
            <a:spLocks noGrp="1"/>
          </p:cNvSpPr>
          <p:nvPr>
            <p:ph type="title"/>
          </p:nvPr>
        </p:nvSpPr>
        <p:spPr>
          <a:prstGeom prst="rect">
            <a:avLst/>
          </a:prstGeom>
        </p:spPr>
        <p:txBody>
          <a:bodyPr vert="horz" lIns="91440" tIns="45720" rIns="91440" bIns="45720" rtlCol="0" anchor="ctr">
            <a:noAutofit/>
          </a:bodyPr>
          <a:lstStyle>
            <a:lvl1pPr algn="ctr">
              <a:defRPr sz="2600" b="1">
                <a:solidFill>
                  <a:srgbClr val="0F4FA6"/>
                </a:solidFill>
              </a:defRPr>
            </a:lvl1pPr>
          </a:lstStyle>
          <a:p>
            <a:r>
              <a:rPr lang="es-ES_tradnl" dirty="0">
                <a:latin typeface="Calibri Light" charset="0"/>
                <a:ea typeface="Calibri Light" charset="0"/>
                <a:cs typeface="Calibri Light" charset="0"/>
              </a:rPr>
              <a:t>El país empieza a reaccionar ante la brecha actual de los profesionales calificados en tecnologías de la información (TI) </a:t>
            </a:r>
          </a:p>
        </p:txBody>
      </p:sp>
      <p:sp>
        <p:nvSpPr>
          <p:cNvPr id="26" name="Rectangle 25"/>
          <p:cNvSpPr/>
          <p:nvPr/>
        </p:nvSpPr>
        <p:spPr>
          <a:xfrm>
            <a:off x="288540" y="4827727"/>
            <a:ext cx="2093843" cy="246221"/>
          </a:xfrm>
          <a:prstGeom prst="rect">
            <a:avLst/>
          </a:prstGeom>
        </p:spPr>
        <p:txBody>
          <a:bodyPr wrap="none">
            <a:spAutoFit/>
          </a:bodyPr>
          <a:lstStyle/>
          <a:p>
            <a:r>
              <a:rPr lang="en-US" sz="1000" dirty="0">
                <a:latin typeface="+mj-lt"/>
                <a:ea typeface="Arial" charset="0"/>
                <a:cs typeface="Arial" charset="0"/>
              </a:rPr>
              <a:t>Fuente: </a:t>
            </a:r>
            <a:r>
              <a:rPr lang="en-US" sz="1000" dirty="0" err="1">
                <a:latin typeface="+mj-lt"/>
                <a:ea typeface="Arial" charset="0"/>
                <a:cs typeface="Arial" charset="0"/>
              </a:rPr>
              <a:t>Observatorio</a:t>
            </a:r>
            <a:r>
              <a:rPr lang="en-US" sz="1000" dirty="0">
                <a:latin typeface="+mj-lt"/>
                <a:ea typeface="Arial" charset="0"/>
                <a:cs typeface="Arial" charset="0"/>
              </a:rPr>
              <a:t> TI. </a:t>
            </a:r>
            <a:r>
              <a:rPr lang="en-US" sz="1000" dirty="0" err="1">
                <a:latin typeface="+mj-lt"/>
                <a:ea typeface="Arial" charset="0"/>
                <a:cs typeface="Arial" charset="0"/>
              </a:rPr>
              <a:t>Datos</a:t>
            </a:r>
            <a:r>
              <a:rPr lang="en-US" sz="1000" dirty="0">
                <a:latin typeface="+mj-lt"/>
                <a:ea typeface="Arial" charset="0"/>
                <a:cs typeface="Arial" charset="0"/>
              </a:rPr>
              <a:t> 2016.</a:t>
            </a:r>
          </a:p>
        </p:txBody>
      </p:sp>
      <p:sp>
        <p:nvSpPr>
          <p:cNvPr id="28" name="TextBox 27"/>
          <p:cNvSpPr txBox="1"/>
          <p:nvPr/>
        </p:nvSpPr>
        <p:spPr>
          <a:xfrm>
            <a:off x="6307025" y="3210716"/>
            <a:ext cx="2345999" cy="646331"/>
          </a:xfrm>
          <a:prstGeom prst="rect">
            <a:avLst/>
          </a:prstGeom>
          <a:noFill/>
        </p:spPr>
        <p:txBody>
          <a:bodyPr wrap="square" rtlCol="0">
            <a:spAutoFit/>
          </a:bodyPr>
          <a:lstStyle/>
          <a:p>
            <a:pPr algn="r"/>
            <a:r>
              <a:rPr lang="es-ES_tradnl" sz="1200" b="1" dirty="0">
                <a:solidFill>
                  <a:schemeClr val="accent5"/>
                </a:solidFill>
                <a:latin typeface="+mj-lt"/>
                <a:ea typeface="Arial" charset="0"/>
                <a:cs typeface="Arial" charset="0"/>
              </a:rPr>
              <a:t>considera que los conocimientos sobre </a:t>
            </a:r>
            <a:r>
              <a:rPr lang="es-ES_tradnl" altLang="ko-KR" sz="1200" b="1" dirty="0">
                <a:solidFill>
                  <a:schemeClr val="accent5"/>
                </a:solidFill>
                <a:latin typeface="+mj-lt"/>
                <a:ea typeface="Arial" charset="0"/>
                <a:cs typeface="Arial" charset="0"/>
              </a:rPr>
              <a:t>Programación</a:t>
            </a:r>
          </a:p>
          <a:p>
            <a:pPr algn="r"/>
            <a:r>
              <a:rPr lang="es-ES_tradnl" sz="1200" b="1" dirty="0">
                <a:solidFill>
                  <a:schemeClr val="accent5"/>
                </a:solidFill>
                <a:latin typeface="+mj-lt"/>
                <a:ea typeface="Arial" charset="0"/>
                <a:cs typeface="Arial" charset="0"/>
              </a:rPr>
              <a:t>son una prioridad</a:t>
            </a:r>
          </a:p>
        </p:txBody>
      </p:sp>
      <p:sp>
        <p:nvSpPr>
          <p:cNvPr id="29" name="TextBox 28"/>
          <p:cNvSpPr txBox="1"/>
          <p:nvPr/>
        </p:nvSpPr>
        <p:spPr>
          <a:xfrm>
            <a:off x="6421447" y="1943081"/>
            <a:ext cx="2496190" cy="646331"/>
          </a:xfrm>
          <a:prstGeom prst="rect">
            <a:avLst/>
          </a:prstGeom>
          <a:noFill/>
        </p:spPr>
        <p:txBody>
          <a:bodyPr wrap="square" rtlCol="0">
            <a:spAutoFit/>
          </a:bodyPr>
          <a:lstStyle/>
          <a:p>
            <a:pPr algn="r"/>
            <a:r>
              <a:rPr lang="es-ES_tradnl" sz="1200" b="1" kern="0" dirty="0">
                <a:solidFill>
                  <a:srgbClr val="495800"/>
                </a:solidFill>
                <a:latin typeface="+mj-lt"/>
                <a:cs typeface="Arial" pitchFamily="34" charset="0"/>
              </a:rPr>
              <a:t>considera que los conocimientos sobre Arquitectura  Software son una prioridad</a:t>
            </a:r>
          </a:p>
        </p:txBody>
      </p:sp>
      <p:cxnSp>
        <p:nvCxnSpPr>
          <p:cNvPr id="8" name="Straight Connector 7"/>
          <p:cNvCxnSpPr/>
          <p:nvPr/>
        </p:nvCxnSpPr>
        <p:spPr>
          <a:xfrm>
            <a:off x="6335114" y="3158958"/>
            <a:ext cx="216000" cy="0"/>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739355" y="1104385"/>
            <a:ext cx="2205497" cy="338554"/>
          </a:xfrm>
          <a:prstGeom prst="rect">
            <a:avLst/>
          </a:prstGeom>
          <a:noFill/>
        </p:spPr>
        <p:txBody>
          <a:bodyPr wrap="square" rtlCol="0">
            <a:spAutoFit/>
          </a:bodyPr>
          <a:lstStyle/>
          <a:p>
            <a:pPr algn="r"/>
            <a:r>
              <a:rPr lang="es-ES_tradnl" altLang="ko-KR" sz="1600" b="1" dirty="0">
                <a:solidFill>
                  <a:schemeClr val="accent5"/>
                </a:solidFill>
                <a:latin typeface="+mj-lt"/>
                <a:ea typeface="Arial" charset="0"/>
                <a:cs typeface="Arial" charset="0"/>
              </a:rPr>
              <a:t>PROFESIONALES</a:t>
            </a:r>
          </a:p>
        </p:txBody>
      </p:sp>
      <p:sp>
        <p:nvSpPr>
          <p:cNvPr id="57" name="TextBox 56"/>
          <p:cNvSpPr txBox="1"/>
          <p:nvPr/>
        </p:nvSpPr>
        <p:spPr>
          <a:xfrm>
            <a:off x="153259" y="1268484"/>
            <a:ext cx="2205497" cy="338554"/>
          </a:xfrm>
          <a:prstGeom prst="rect">
            <a:avLst/>
          </a:prstGeom>
          <a:noFill/>
        </p:spPr>
        <p:txBody>
          <a:bodyPr wrap="square" rtlCol="0">
            <a:spAutoFit/>
          </a:bodyPr>
          <a:lstStyle/>
          <a:p>
            <a:r>
              <a:rPr lang="es-ES_tradnl" altLang="ko-KR" sz="1600" b="1" dirty="0">
                <a:solidFill>
                  <a:schemeClr val="accent5"/>
                </a:solidFill>
                <a:latin typeface="+mj-lt"/>
                <a:ea typeface="Arial" charset="0"/>
                <a:cs typeface="Arial" charset="0"/>
              </a:rPr>
              <a:t>EMPRESARIOS</a:t>
            </a:r>
          </a:p>
        </p:txBody>
      </p:sp>
      <p:sp>
        <p:nvSpPr>
          <p:cNvPr id="58" name="TextBox 57"/>
          <p:cNvSpPr txBox="1"/>
          <p:nvPr/>
        </p:nvSpPr>
        <p:spPr>
          <a:xfrm>
            <a:off x="659219" y="4125954"/>
            <a:ext cx="2864679" cy="646331"/>
          </a:xfrm>
          <a:prstGeom prst="rect">
            <a:avLst/>
          </a:prstGeom>
          <a:noFill/>
        </p:spPr>
        <p:txBody>
          <a:bodyPr wrap="square" rtlCol="0">
            <a:spAutoFit/>
          </a:bodyPr>
          <a:lstStyle/>
          <a:p>
            <a:r>
              <a:rPr lang="es-ES_tradnl" sz="1200" b="1" dirty="0">
                <a:solidFill>
                  <a:schemeClr val="accent6"/>
                </a:solidFill>
                <a:latin typeface="+mj-lt"/>
                <a:ea typeface="Arial" charset="0"/>
                <a:cs typeface="Arial" charset="0"/>
              </a:rPr>
              <a:t>considera que los conocimientos sobre</a:t>
            </a:r>
            <a:r>
              <a:rPr lang="es-ES_tradnl" sz="1200" b="1" dirty="0">
                <a:solidFill>
                  <a:schemeClr val="accent5"/>
                </a:solidFill>
                <a:latin typeface="+mj-lt"/>
                <a:ea typeface="Arial" charset="0"/>
                <a:cs typeface="Arial" charset="0"/>
              </a:rPr>
              <a:t> </a:t>
            </a:r>
            <a:r>
              <a:rPr lang="es-ES_tradnl" altLang="ko-KR" sz="1200" b="1" dirty="0">
                <a:solidFill>
                  <a:schemeClr val="accent6"/>
                </a:solidFill>
                <a:latin typeface="+mj-lt"/>
                <a:ea typeface="Arial" charset="0"/>
                <a:cs typeface="Arial" charset="0"/>
              </a:rPr>
              <a:t>Gestión de la Información</a:t>
            </a:r>
          </a:p>
          <a:p>
            <a:r>
              <a:rPr lang="es-ES_tradnl" sz="1200" b="1" dirty="0">
                <a:solidFill>
                  <a:schemeClr val="accent6"/>
                </a:solidFill>
                <a:latin typeface="+mj-lt"/>
                <a:ea typeface="Arial" charset="0"/>
                <a:cs typeface="Arial" charset="0"/>
              </a:rPr>
              <a:t>son una prioridad</a:t>
            </a:r>
          </a:p>
        </p:txBody>
      </p:sp>
      <p:sp>
        <p:nvSpPr>
          <p:cNvPr id="59" name="TextBox 58"/>
          <p:cNvSpPr txBox="1"/>
          <p:nvPr/>
        </p:nvSpPr>
        <p:spPr>
          <a:xfrm>
            <a:off x="659146" y="2957060"/>
            <a:ext cx="2333675" cy="646331"/>
          </a:xfrm>
          <a:prstGeom prst="rect">
            <a:avLst/>
          </a:prstGeom>
          <a:noFill/>
        </p:spPr>
        <p:txBody>
          <a:bodyPr wrap="square" rtlCol="0">
            <a:spAutoFit/>
          </a:bodyPr>
          <a:lstStyle/>
          <a:p>
            <a:r>
              <a:rPr lang="es-ES_tradnl" sz="1200" b="1" dirty="0">
                <a:solidFill>
                  <a:schemeClr val="accent5"/>
                </a:solidFill>
                <a:latin typeface="+mj-lt"/>
                <a:ea typeface="Arial" charset="0"/>
                <a:cs typeface="Arial" charset="0"/>
              </a:rPr>
              <a:t>considera que los conocimientos sobre </a:t>
            </a:r>
            <a:r>
              <a:rPr lang="es-ES_tradnl" altLang="ko-KR" sz="1200" b="1" dirty="0">
                <a:solidFill>
                  <a:schemeClr val="accent5"/>
                </a:solidFill>
                <a:latin typeface="+mj-lt"/>
                <a:ea typeface="Arial" charset="0"/>
                <a:cs typeface="Arial" charset="0"/>
              </a:rPr>
              <a:t>Programación</a:t>
            </a:r>
          </a:p>
          <a:p>
            <a:r>
              <a:rPr lang="es-ES_tradnl" sz="1200" b="1" dirty="0">
                <a:solidFill>
                  <a:schemeClr val="accent5"/>
                </a:solidFill>
                <a:latin typeface="+mj-lt"/>
                <a:ea typeface="Arial" charset="0"/>
                <a:cs typeface="Arial" charset="0"/>
              </a:rPr>
              <a:t>son una prioridad</a:t>
            </a:r>
          </a:p>
        </p:txBody>
      </p:sp>
      <p:sp>
        <p:nvSpPr>
          <p:cNvPr id="60" name="TextBox 59"/>
          <p:cNvSpPr txBox="1"/>
          <p:nvPr/>
        </p:nvSpPr>
        <p:spPr>
          <a:xfrm>
            <a:off x="702252" y="1710500"/>
            <a:ext cx="2333602" cy="646331"/>
          </a:xfrm>
          <a:prstGeom prst="rect">
            <a:avLst/>
          </a:prstGeom>
          <a:noFill/>
        </p:spPr>
        <p:txBody>
          <a:bodyPr wrap="square" rtlCol="0">
            <a:spAutoFit/>
          </a:bodyPr>
          <a:lstStyle/>
          <a:p>
            <a:r>
              <a:rPr lang="es-ES_tradnl" sz="1200" b="1" kern="0" dirty="0">
                <a:solidFill>
                  <a:srgbClr val="495800"/>
                </a:solidFill>
                <a:latin typeface="+mj-lt"/>
                <a:cs typeface="Arial" pitchFamily="34" charset="0"/>
              </a:rPr>
              <a:t>considera que los conocimientos sobre Arquitectura Software son una prioridad</a:t>
            </a:r>
          </a:p>
        </p:txBody>
      </p:sp>
      <p:sp>
        <p:nvSpPr>
          <p:cNvPr id="61" name="Rectangle 60"/>
          <p:cNvSpPr/>
          <p:nvPr/>
        </p:nvSpPr>
        <p:spPr>
          <a:xfrm>
            <a:off x="2291042" y="1248268"/>
            <a:ext cx="979756" cy="646331"/>
          </a:xfrm>
          <a:prstGeom prst="rect">
            <a:avLst/>
          </a:prstGeom>
        </p:spPr>
        <p:txBody>
          <a:bodyPr wrap="none">
            <a:spAutoFit/>
          </a:bodyPr>
          <a:lstStyle/>
          <a:p>
            <a:pPr algn="ctr"/>
            <a:r>
              <a:rPr lang="en-US" altLang="ko-KR" sz="3600" b="1" dirty="0">
                <a:solidFill>
                  <a:srgbClr val="495800"/>
                </a:solidFill>
                <a:latin typeface="+mj-lt"/>
                <a:ea typeface="Avenir Next" charset="0"/>
                <a:cs typeface="Avenir Next" charset="0"/>
              </a:rPr>
              <a:t>24%</a:t>
            </a:r>
            <a:endParaRPr lang="ko-KR" altLang="en-US" sz="3600" b="1" dirty="0">
              <a:solidFill>
                <a:srgbClr val="495800"/>
              </a:solidFill>
              <a:latin typeface="+mj-lt"/>
              <a:ea typeface="Avenir Next" charset="0"/>
              <a:cs typeface="Avenir Next" charset="0"/>
            </a:endParaRPr>
          </a:p>
        </p:txBody>
      </p:sp>
      <p:sp>
        <p:nvSpPr>
          <p:cNvPr id="62" name="Rectangle 61"/>
          <p:cNvSpPr/>
          <p:nvPr/>
        </p:nvSpPr>
        <p:spPr>
          <a:xfrm>
            <a:off x="2192186" y="2528446"/>
            <a:ext cx="891591" cy="584775"/>
          </a:xfrm>
          <a:prstGeom prst="rect">
            <a:avLst/>
          </a:prstGeom>
        </p:spPr>
        <p:txBody>
          <a:bodyPr wrap="none">
            <a:spAutoFit/>
          </a:bodyPr>
          <a:lstStyle/>
          <a:p>
            <a:pPr algn="ctr"/>
            <a:r>
              <a:rPr lang="en-US" altLang="ko-KR" sz="3200" b="1" dirty="0">
                <a:solidFill>
                  <a:schemeClr val="tx2"/>
                </a:solidFill>
                <a:latin typeface="+mj-lt"/>
                <a:ea typeface="Avenir Next" charset="0"/>
                <a:cs typeface="Avenir Next" charset="0"/>
              </a:rPr>
              <a:t>14%</a:t>
            </a:r>
            <a:endParaRPr lang="ko-KR" altLang="en-US" sz="3200" b="1" dirty="0">
              <a:solidFill>
                <a:schemeClr val="tx2"/>
              </a:solidFill>
              <a:latin typeface="+mj-lt"/>
              <a:ea typeface="Avenir Next" charset="0"/>
              <a:cs typeface="Avenir Next" charset="0"/>
            </a:endParaRPr>
          </a:p>
        </p:txBody>
      </p:sp>
      <p:sp>
        <p:nvSpPr>
          <p:cNvPr id="63" name="Rectangle 62"/>
          <p:cNvSpPr/>
          <p:nvPr/>
        </p:nvSpPr>
        <p:spPr>
          <a:xfrm>
            <a:off x="2413967" y="3741765"/>
            <a:ext cx="891591" cy="584775"/>
          </a:xfrm>
          <a:prstGeom prst="rect">
            <a:avLst/>
          </a:prstGeom>
        </p:spPr>
        <p:txBody>
          <a:bodyPr wrap="none">
            <a:spAutoFit/>
          </a:bodyPr>
          <a:lstStyle/>
          <a:p>
            <a:pPr algn="ctr"/>
            <a:r>
              <a:rPr lang="en-US" altLang="ko-KR" sz="3200" b="1" dirty="0">
                <a:solidFill>
                  <a:schemeClr val="tx2">
                    <a:lumMod val="60000"/>
                    <a:lumOff val="40000"/>
                  </a:schemeClr>
                </a:solidFill>
                <a:latin typeface="+mj-lt"/>
                <a:ea typeface="Avenir Next" charset="0"/>
                <a:cs typeface="Avenir Next" charset="0"/>
              </a:rPr>
              <a:t>12%</a:t>
            </a:r>
            <a:endParaRPr lang="ko-KR" altLang="en-US" sz="3200" b="1" dirty="0">
              <a:solidFill>
                <a:schemeClr val="tx2">
                  <a:lumMod val="60000"/>
                  <a:lumOff val="40000"/>
                </a:schemeClr>
              </a:solidFill>
              <a:latin typeface="+mj-lt"/>
              <a:ea typeface="Avenir Next" charset="0"/>
              <a:cs typeface="Avenir Next" charset="0"/>
            </a:endParaRPr>
          </a:p>
        </p:txBody>
      </p:sp>
      <p:sp>
        <p:nvSpPr>
          <p:cNvPr id="3" name="Rectangle 2"/>
          <p:cNvSpPr/>
          <p:nvPr/>
        </p:nvSpPr>
        <p:spPr>
          <a:xfrm>
            <a:off x="5853849" y="1296750"/>
            <a:ext cx="979756" cy="646331"/>
          </a:xfrm>
          <a:prstGeom prst="rect">
            <a:avLst/>
          </a:prstGeom>
        </p:spPr>
        <p:txBody>
          <a:bodyPr wrap="none">
            <a:spAutoFit/>
          </a:bodyPr>
          <a:lstStyle/>
          <a:p>
            <a:pPr algn="ctr"/>
            <a:r>
              <a:rPr lang="en-US" altLang="ko-KR" sz="3600" b="1" dirty="0">
                <a:solidFill>
                  <a:srgbClr val="495800"/>
                </a:solidFill>
                <a:latin typeface="+mj-lt"/>
                <a:ea typeface="Avenir Next" charset="0"/>
                <a:cs typeface="Avenir Next" charset="0"/>
              </a:rPr>
              <a:t>10%</a:t>
            </a:r>
            <a:endParaRPr lang="ko-KR" altLang="en-US" sz="3600" b="1" dirty="0">
              <a:solidFill>
                <a:srgbClr val="495800"/>
              </a:solidFill>
              <a:latin typeface="+mj-lt"/>
              <a:ea typeface="Avenir Next" charset="0"/>
              <a:cs typeface="Avenir Next" charset="0"/>
            </a:endParaRPr>
          </a:p>
        </p:txBody>
      </p:sp>
      <p:sp>
        <p:nvSpPr>
          <p:cNvPr id="4" name="Rectangle 3"/>
          <p:cNvSpPr/>
          <p:nvPr/>
        </p:nvSpPr>
        <p:spPr>
          <a:xfrm>
            <a:off x="6343727" y="2704017"/>
            <a:ext cx="891591" cy="584775"/>
          </a:xfrm>
          <a:prstGeom prst="rect">
            <a:avLst/>
          </a:prstGeom>
          <a:solidFill>
            <a:schemeClr val="bg1"/>
          </a:solidFill>
        </p:spPr>
        <p:txBody>
          <a:bodyPr wrap="none">
            <a:spAutoFit/>
          </a:bodyPr>
          <a:lstStyle/>
          <a:p>
            <a:pPr algn="ctr"/>
            <a:r>
              <a:rPr lang="en-US" altLang="ko-KR" sz="3200" b="1" dirty="0">
                <a:solidFill>
                  <a:schemeClr val="tx2"/>
                </a:solidFill>
                <a:latin typeface="+mj-lt"/>
                <a:ea typeface="Avenir Next" charset="0"/>
                <a:cs typeface="Avenir Next" charset="0"/>
              </a:rPr>
              <a:t>10%</a:t>
            </a:r>
            <a:endParaRPr lang="ko-KR" altLang="en-US" sz="3200" b="1" dirty="0">
              <a:solidFill>
                <a:schemeClr val="tx2"/>
              </a:solidFill>
              <a:latin typeface="+mj-lt"/>
              <a:ea typeface="Avenir Next" charset="0"/>
              <a:cs typeface="Avenir Next" charset="0"/>
            </a:endParaRPr>
          </a:p>
        </p:txBody>
      </p:sp>
      <p:sp>
        <p:nvSpPr>
          <p:cNvPr id="5" name="Rectangle 4"/>
          <p:cNvSpPr/>
          <p:nvPr/>
        </p:nvSpPr>
        <p:spPr>
          <a:xfrm>
            <a:off x="6101514" y="4047304"/>
            <a:ext cx="683200" cy="584775"/>
          </a:xfrm>
          <a:prstGeom prst="rect">
            <a:avLst/>
          </a:prstGeom>
        </p:spPr>
        <p:txBody>
          <a:bodyPr wrap="none">
            <a:spAutoFit/>
          </a:bodyPr>
          <a:lstStyle/>
          <a:p>
            <a:pPr algn="ctr"/>
            <a:r>
              <a:rPr lang="en-US" altLang="ko-KR" sz="3200" b="1" dirty="0">
                <a:solidFill>
                  <a:schemeClr val="tx2">
                    <a:lumMod val="60000"/>
                    <a:lumOff val="40000"/>
                  </a:schemeClr>
                </a:solidFill>
                <a:latin typeface="+mj-lt"/>
                <a:ea typeface="Avenir Next" charset="0"/>
                <a:cs typeface="Avenir Next" charset="0"/>
              </a:rPr>
              <a:t>8%</a:t>
            </a:r>
            <a:endParaRPr lang="ko-KR" altLang="en-US" sz="3200" b="1" dirty="0">
              <a:solidFill>
                <a:schemeClr val="tx2">
                  <a:lumMod val="60000"/>
                  <a:lumOff val="40000"/>
                </a:schemeClr>
              </a:solidFill>
              <a:latin typeface="+mj-lt"/>
              <a:ea typeface="Avenir Next" charset="0"/>
              <a:cs typeface="Avenir Next" charset="0"/>
            </a:endParaRPr>
          </a:p>
        </p:txBody>
      </p:sp>
      <p:sp>
        <p:nvSpPr>
          <p:cNvPr id="25" name="24 Marcador de número de diapositiva"/>
          <p:cNvSpPr>
            <a:spLocks noGrp="1"/>
          </p:cNvSpPr>
          <p:nvPr>
            <p:ph type="sldNum" sz="quarter" idx="4"/>
          </p:nvPr>
        </p:nvSpPr>
        <p:spPr/>
        <p:txBody>
          <a:bodyPr/>
          <a:lstStyle/>
          <a:p>
            <a:fld id="{E98621A4-F840-4FB5-ADAC-B68FE90EA2B3}" type="slidenum">
              <a:rPr lang="es-CO" smtClean="0"/>
              <a:pPr/>
              <a:t>8</a:t>
            </a:fld>
            <a:endParaRPr lang="es-CO" dirty="0"/>
          </a:p>
        </p:txBody>
      </p:sp>
    </p:spTree>
    <p:extLst>
      <p:ext uri="{BB962C8B-B14F-4D97-AF65-F5344CB8AC3E}">
        <p14:creationId xmlns:p14="http://schemas.microsoft.com/office/powerpoint/2010/main" val="1560693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419006" y="2274279"/>
            <a:ext cx="1125903" cy="0"/>
          </a:xfrm>
          <a:prstGeom prst="line">
            <a:avLst/>
          </a:prstGeom>
          <a:ln w="57150">
            <a:solidFill>
              <a:srgbClr val="FFD602"/>
            </a:solidFill>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flipV="1">
            <a:off x="4440988" y="2453237"/>
            <a:ext cx="1311254" cy="0"/>
          </a:xfrm>
          <a:prstGeom prst="line">
            <a:avLst/>
          </a:prstGeom>
          <a:ln w="57150">
            <a:solidFill>
              <a:srgbClr val="FF0000"/>
            </a:solidFill>
          </a:ln>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flipV="1">
            <a:off x="4436870" y="2568582"/>
            <a:ext cx="3213770" cy="0"/>
          </a:xfrm>
          <a:prstGeom prst="line">
            <a:avLst/>
          </a:prstGeom>
          <a:ln w="57150">
            <a:solidFill>
              <a:srgbClr val="6C3D9C"/>
            </a:solidFill>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flipV="1">
            <a:off x="4436870" y="2706893"/>
            <a:ext cx="1044000" cy="0"/>
          </a:xfrm>
          <a:prstGeom prst="line">
            <a:avLst/>
          </a:prstGeom>
          <a:ln w="57150">
            <a:solidFill>
              <a:srgbClr val="1D9997"/>
            </a:solidFill>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4443235" y="2842232"/>
            <a:ext cx="653380" cy="0"/>
          </a:xfrm>
          <a:prstGeom prst="line">
            <a:avLst/>
          </a:prstGeom>
          <a:ln w="57150">
            <a:solidFill>
              <a:srgbClr val="E35B2D"/>
            </a:solidFill>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5373220" y="672655"/>
            <a:ext cx="379218" cy="323165"/>
          </a:xfrm>
          <a:prstGeom prst="rect">
            <a:avLst/>
          </a:prstGeom>
          <a:noFill/>
        </p:spPr>
        <p:txBody>
          <a:bodyPr wrap="square" rtlCol="0">
            <a:spAutoFit/>
          </a:bodyPr>
          <a:lstStyle/>
          <a:p>
            <a:pPr algn="ctr"/>
            <a:r>
              <a:rPr lang="en-US" sz="1500" dirty="0">
                <a:solidFill>
                  <a:schemeClr val="bg1"/>
                </a:solidFill>
                <a:latin typeface="+mj-lt"/>
                <a:ea typeface="Calibri Light" charset="0"/>
                <a:cs typeface="Calibri Light" charset="0"/>
              </a:rPr>
              <a:t>01</a:t>
            </a:r>
          </a:p>
        </p:txBody>
      </p:sp>
      <p:sp>
        <p:nvSpPr>
          <p:cNvPr id="47" name="TextBox 46"/>
          <p:cNvSpPr txBox="1"/>
          <p:nvPr/>
        </p:nvSpPr>
        <p:spPr>
          <a:xfrm>
            <a:off x="5373220" y="1195580"/>
            <a:ext cx="379218" cy="323165"/>
          </a:xfrm>
          <a:prstGeom prst="rect">
            <a:avLst/>
          </a:prstGeom>
          <a:noFill/>
        </p:spPr>
        <p:txBody>
          <a:bodyPr wrap="square" rtlCol="0">
            <a:spAutoFit/>
          </a:bodyPr>
          <a:lstStyle/>
          <a:p>
            <a:pPr algn="ctr"/>
            <a:r>
              <a:rPr lang="en-US" sz="1500" dirty="0">
                <a:solidFill>
                  <a:schemeClr val="bg1"/>
                </a:solidFill>
                <a:latin typeface="+mj-lt"/>
                <a:ea typeface="Calibri Light" charset="0"/>
                <a:cs typeface="Calibri Light" charset="0"/>
              </a:rPr>
              <a:t>02</a:t>
            </a:r>
          </a:p>
        </p:txBody>
      </p:sp>
      <p:sp>
        <p:nvSpPr>
          <p:cNvPr id="48" name="TextBox 47"/>
          <p:cNvSpPr txBox="1"/>
          <p:nvPr/>
        </p:nvSpPr>
        <p:spPr>
          <a:xfrm>
            <a:off x="5373220" y="1724284"/>
            <a:ext cx="379218" cy="323165"/>
          </a:xfrm>
          <a:prstGeom prst="rect">
            <a:avLst/>
          </a:prstGeom>
          <a:noFill/>
        </p:spPr>
        <p:txBody>
          <a:bodyPr wrap="square" rtlCol="0">
            <a:spAutoFit/>
          </a:bodyPr>
          <a:lstStyle/>
          <a:p>
            <a:pPr algn="ctr"/>
            <a:r>
              <a:rPr lang="en-US" sz="1500" dirty="0">
                <a:solidFill>
                  <a:schemeClr val="bg1"/>
                </a:solidFill>
                <a:latin typeface="+mj-lt"/>
                <a:ea typeface="Calibri Light" charset="0"/>
                <a:cs typeface="Calibri Light" charset="0"/>
              </a:rPr>
              <a:t>03</a:t>
            </a:r>
          </a:p>
        </p:txBody>
      </p:sp>
      <p:sp>
        <p:nvSpPr>
          <p:cNvPr id="50" name="TextBox 49"/>
          <p:cNvSpPr txBox="1"/>
          <p:nvPr/>
        </p:nvSpPr>
        <p:spPr>
          <a:xfrm>
            <a:off x="5373220" y="2773977"/>
            <a:ext cx="379218" cy="323165"/>
          </a:xfrm>
          <a:prstGeom prst="rect">
            <a:avLst/>
          </a:prstGeom>
          <a:noFill/>
        </p:spPr>
        <p:txBody>
          <a:bodyPr wrap="square" rtlCol="0">
            <a:spAutoFit/>
          </a:bodyPr>
          <a:lstStyle/>
          <a:p>
            <a:pPr algn="ctr"/>
            <a:r>
              <a:rPr lang="en-US" sz="1500" dirty="0">
                <a:solidFill>
                  <a:schemeClr val="bg1"/>
                </a:solidFill>
                <a:latin typeface="+mj-lt"/>
                <a:ea typeface="Calibri Light" charset="0"/>
                <a:cs typeface="Calibri Light" charset="0"/>
              </a:rPr>
              <a:t>05</a:t>
            </a:r>
          </a:p>
        </p:txBody>
      </p:sp>
      <p:sp>
        <p:nvSpPr>
          <p:cNvPr id="51" name="TextBox 50"/>
          <p:cNvSpPr txBox="1"/>
          <p:nvPr/>
        </p:nvSpPr>
        <p:spPr>
          <a:xfrm>
            <a:off x="5373220" y="3330174"/>
            <a:ext cx="379218" cy="323165"/>
          </a:xfrm>
          <a:prstGeom prst="rect">
            <a:avLst/>
          </a:prstGeom>
          <a:noFill/>
        </p:spPr>
        <p:txBody>
          <a:bodyPr wrap="square" rtlCol="0">
            <a:spAutoFit/>
          </a:bodyPr>
          <a:lstStyle/>
          <a:p>
            <a:pPr algn="ctr"/>
            <a:r>
              <a:rPr lang="en-US" sz="1500" dirty="0">
                <a:solidFill>
                  <a:schemeClr val="bg1"/>
                </a:solidFill>
                <a:latin typeface="+mj-lt"/>
                <a:ea typeface="Calibri Light" charset="0"/>
                <a:cs typeface="Calibri Light" charset="0"/>
              </a:rPr>
              <a:t>06</a:t>
            </a:r>
          </a:p>
        </p:txBody>
      </p:sp>
      <p:sp>
        <p:nvSpPr>
          <p:cNvPr id="53" name="TextBox 52"/>
          <p:cNvSpPr txBox="1"/>
          <p:nvPr/>
        </p:nvSpPr>
        <p:spPr>
          <a:xfrm>
            <a:off x="5373220" y="4347732"/>
            <a:ext cx="379218" cy="323165"/>
          </a:xfrm>
          <a:prstGeom prst="rect">
            <a:avLst/>
          </a:prstGeom>
          <a:noFill/>
        </p:spPr>
        <p:txBody>
          <a:bodyPr wrap="square" rtlCol="0">
            <a:spAutoFit/>
          </a:bodyPr>
          <a:lstStyle/>
          <a:p>
            <a:pPr algn="ctr"/>
            <a:r>
              <a:rPr lang="en-US" sz="1500" dirty="0">
                <a:solidFill>
                  <a:schemeClr val="bg1"/>
                </a:solidFill>
                <a:latin typeface="+mj-lt"/>
                <a:ea typeface="Calibri Light" charset="0"/>
                <a:cs typeface="Calibri Light" charset="0"/>
              </a:rPr>
              <a:t>08</a:t>
            </a:r>
          </a:p>
        </p:txBody>
      </p:sp>
      <p:sp>
        <p:nvSpPr>
          <p:cNvPr id="90" name="TextBox 89"/>
          <p:cNvSpPr txBox="1"/>
          <p:nvPr/>
        </p:nvSpPr>
        <p:spPr>
          <a:xfrm>
            <a:off x="6243710" y="2796292"/>
            <a:ext cx="1200150" cy="276999"/>
          </a:xfrm>
          <a:prstGeom prst="rect">
            <a:avLst/>
          </a:prstGeom>
          <a:noFill/>
        </p:spPr>
        <p:txBody>
          <a:bodyPr wrap="square" rtlCol="0">
            <a:spAutoFit/>
          </a:bodyPr>
          <a:lstStyle/>
          <a:p>
            <a:r>
              <a:rPr lang="en-US" sz="1200" dirty="0">
                <a:solidFill>
                  <a:schemeClr val="bg1"/>
                </a:solidFill>
                <a:latin typeface="+mj-lt"/>
                <a:ea typeface="Calibri Light" charset="0"/>
                <a:cs typeface="Calibri Light" charset="0"/>
              </a:rPr>
              <a:t>Sample text</a:t>
            </a:r>
          </a:p>
        </p:txBody>
      </p:sp>
      <p:sp>
        <p:nvSpPr>
          <p:cNvPr id="91" name="TextBox 90"/>
          <p:cNvSpPr txBox="1"/>
          <p:nvPr/>
        </p:nvSpPr>
        <p:spPr>
          <a:xfrm>
            <a:off x="6243710" y="3322670"/>
            <a:ext cx="1200150" cy="276999"/>
          </a:xfrm>
          <a:prstGeom prst="rect">
            <a:avLst/>
          </a:prstGeom>
          <a:noFill/>
        </p:spPr>
        <p:txBody>
          <a:bodyPr wrap="square" rtlCol="0">
            <a:spAutoFit/>
          </a:bodyPr>
          <a:lstStyle/>
          <a:p>
            <a:r>
              <a:rPr lang="en-US" sz="1200" dirty="0">
                <a:solidFill>
                  <a:schemeClr val="bg1"/>
                </a:solidFill>
                <a:latin typeface="+mj-lt"/>
                <a:ea typeface="Calibri Light" charset="0"/>
                <a:cs typeface="Calibri Light" charset="0"/>
              </a:rPr>
              <a:t>Sample text</a:t>
            </a:r>
          </a:p>
        </p:txBody>
      </p:sp>
      <p:pic>
        <p:nvPicPr>
          <p:cNvPr id="116" name="Picture 3" descr="D:\Fullppt\005-PNG이미지\노트북.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35" r="15821"/>
          <a:stretch/>
        </p:blipFill>
        <p:spPr bwMode="auto">
          <a:xfrm>
            <a:off x="192798" y="1003516"/>
            <a:ext cx="4811338" cy="367743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s-ES_tradnl" dirty="0">
                <a:latin typeface="Calibri Light" charset="0"/>
                <a:ea typeface="Calibri Light" charset="0"/>
                <a:cs typeface="Calibri Light" charset="0"/>
              </a:rPr>
              <a:t>Mantenemos un ambiente propicio para el emprendimiento </a:t>
            </a:r>
            <a:br>
              <a:rPr lang="es-ES_tradnl" dirty="0">
                <a:latin typeface="Calibri Light" charset="0"/>
                <a:ea typeface="Calibri Light" charset="0"/>
                <a:cs typeface="Calibri Light" charset="0"/>
              </a:rPr>
            </a:br>
            <a:r>
              <a:rPr lang="es-ES_tradnl" dirty="0">
                <a:latin typeface="Calibri Light" charset="0"/>
                <a:ea typeface="Calibri Light" charset="0"/>
                <a:cs typeface="Calibri Light" charset="0"/>
              </a:rPr>
              <a:t>digital en Colombia </a:t>
            </a:r>
          </a:p>
        </p:txBody>
      </p:sp>
      <p:cxnSp>
        <p:nvCxnSpPr>
          <p:cNvPr id="42" name="Straight Connector 41"/>
          <p:cNvCxnSpPr/>
          <p:nvPr/>
        </p:nvCxnSpPr>
        <p:spPr>
          <a:xfrm flipH="1" flipV="1">
            <a:off x="5547971" y="1348891"/>
            <a:ext cx="0" cy="936000"/>
          </a:xfrm>
          <a:prstGeom prst="line">
            <a:avLst/>
          </a:prstGeom>
          <a:ln w="57150">
            <a:solidFill>
              <a:srgbClr val="FFD602"/>
            </a:solidFill>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5523067" y="1367456"/>
            <a:ext cx="331610" cy="0"/>
          </a:xfrm>
          <a:prstGeom prst="line">
            <a:avLst/>
          </a:prstGeom>
          <a:ln w="57150">
            <a:solidFill>
              <a:srgbClr val="FFD602"/>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 name="Oval 7"/>
          <p:cNvSpPr/>
          <p:nvPr/>
        </p:nvSpPr>
        <p:spPr>
          <a:xfrm>
            <a:off x="6780328" y="1436917"/>
            <a:ext cx="914400" cy="9144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pic>
        <p:nvPicPr>
          <p:cNvPr id="1028" name="Picture 4" descr="mage result for logo INNPULS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7189" y="1132417"/>
            <a:ext cx="799479" cy="449707"/>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p:cNvCxnSpPr/>
          <p:nvPr/>
        </p:nvCxnSpPr>
        <p:spPr>
          <a:xfrm flipV="1">
            <a:off x="5736197" y="1988831"/>
            <a:ext cx="1044000" cy="0"/>
          </a:xfrm>
          <a:prstGeom prst="line">
            <a:avLst/>
          </a:prstGeom>
          <a:ln w="57150">
            <a:solidFill>
              <a:srgbClr val="FF0000"/>
            </a:solidFill>
          </a:ln>
        </p:spPr>
        <p:style>
          <a:lnRef idx="2">
            <a:schemeClr val="dk1"/>
          </a:lnRef>
          <a:fillRef idx="0">
            <a:schemeClr val="dk1"/>
          </a:fillRef>
          <a:effectRef idx="1">
            <a:schemeClr val="dk1"/>
          </a:effectRef>
          <a:fontRef idx="minor">
            <a:schemeClr val="tx1"/>
          </a:fontRef>
        </p:style>
      </p:cxnSp>
      <p:cxnSp>
        <p:nvCxnSpPr>
          <p:cNvPr id="56" name="Straight Connector 55"/>
          <p:cNvCxnSpPr>
            <a:cxnSpLocks/>
          </p:cNvCxnSpPr>
          <p:nvPr/>
        </p:nvCxnSpPr>
        <p:spPr>
          <a:xfrm flipV="1">
            <a:off x="5745877" y="1963772"/>
            <a:ext cx="12731" cy="504000"/>
          </a:xfrm>
          <a:prstGeom prst="line">
            <a:avLst/>
          </a:prstGeom>
          <a:ln w="571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7" name="Oval 56"/>
          <p:cNvSpPr/>
          <p:nvPr/>
        </p:nvSpPr>
        <p:spPr>
          <a:xfrm>
            <a:off x="5871886" y="892046"/>
            <a:ext cx="914400" cy="914400"/>
          </a:xfrm>
          <a:prstGeom prst="ellipse">
            <a:avLst/>
          </a:prstGeom>
          <a:noFill/>
          <a:ln w="57150">
            <a:solidFill>
              <a:srgbClr val="FFD6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pic>
        <p:nvPicPr>
          <p:cNvPr id="1030" name="Picture 6" descr="elated imag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7595" y="1658392"/>
            <a:ext cx="703272" cy="500663"/>
          </a:xfrm>
          <a:prstGeom prst="rect">
            <a:avLst/>
          </a:prstGeom>
          <a:noFill/>
          <a:extLst>
            <a:ext uri="{909E8E84-426E-40DD-AFC4-6F175D3DCCD1}">
              <a14:hiddenFill xmlns:a14="http://schemas.microsoft.com/office/drawing/2010/main">
                <a:solidFill>
                  <a:srgbClr val="FFFFFF"/>
                </a:solidFill>
              </a14:hiddenFill>
            </a:ext>
          </a:extLst>
        </p:spPr>
      </p:pic>
      <p:sp>
        <p:nvSpPr>
          <p:cNvPr id="61" name="Oval 60"/>
          <p:cNvSpPr/>
          <p:nvPr/>
        </p:nvSpPr>
        <p:spPr>
          <a:xfrm>
            <a:off x="7650640" y="2089713"/>
            <a:ext cx="914400" cy="914400"/>
          </a:xfrm>
          <a:prstGeom prst="ellipse">
            <a:avLst/>
          </a:prstGeom>
          <a:noFill/>
          <a:ln w="57150">
            <a:solidFill>
              <a:srgbClr val="6C3D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64" name="Straight Connector 63"/>
          <p:cNvCxnSpPr/>
          <p:nvPr/>
        </p:nvCxnSpPr>
        <p:spPr>
          <a:xfrm flipV="1">
            <a:off x="5469493" y="2684101"/>
            <a:ext cx="12731" cy="461871"/>
          </a:xfrm>
          <a:prstGeom prst="line">
            <a:avLst/>
          </a:prstGeom>
          <a:ln w="57150">
            <a:solidFill>
              <a:srgbClr val="1D9997"/>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36" name="Picture 12" descr="mage result for APPS.C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4728" y="2324461"/>
            <a:ext cx="796173" cy="423960"/>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5469295" y="3122988"/>
            <a:ext cx="358438" cy="3263"/>
          </a:xfrm>
          <a:prstGeom prst="line">
            <a:avLst/>
          </a:prstGeom>
          <a:ln w="57150">
            <a:solidFill>
              <a:srgbClr val="1D9997"/>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2" name="Oval 71"/>
          <p:cNvSpPr/>
          <p:nvPr/>
        </p:nvSpPr>
        <p:spPr>
          <a:xfrm>
            <a:off x="5837839" y="2677363"/>
            <a:ext cx="914400" cy="914400"/>
          </a:xfrm>
          <a:prstGeom prst="ellipse">
            <a:avLst/>
          </a:prstGeom>
          <a:noFill/>
          <a:ln w="57150">
            <a:solidFill>
              <a:srgbClr val="1D99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75" name="Straight Connector 74"/>
          <p:cNvCxnSpPr/>
          <p:nvPr/>
        </p:nvCxnSpPr>
        <p:spPr>
          <a:xfrm>
            <a:off x="5075534" y="2829771"/>
            <a:ext cx="0" cy="900000"/>
          </a:xfrm>
          <a:prstGeom prst="line">
            <a:avLst/>
          </a:prstGeom>
          <a:ln w="57150">
            <a:solidFill>
              <a:srgbClr val="E35B2D"/>
            </a:solidFill>
          </a:ln>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a:off x="5059218" y="3710692"/>
            <a:ext cx="1968115" cy="0"/>
          </a:xfrm>
          <a:prstGeom prst="line">
            <a:avLst/>
          </a:prstGeom>
          <a:ln w="57150">
            <a:solidFill>
              <a:srgbClr val="E35B2D"/>
            </a:solidFill>
          </a:ln>
        </p:spPr>
        <p:style>
          <a:lnRef idx="2">
            <a:schemeClr val="dk1"/>
          </a:lnRef>
          <a:fillRef idx="0">
            <a:schemeClr val="dk1"/>
          </a:fillRef>
          <a:effectRef idx="1">
            <a:schemeClr val="dk1"/>
          </a:effectRef>
          <a:fontRef idx="minor">
            <a:schemeClr val="tx1"/>
          </a:fontRef>
        </p:style>
      </p:cxnSp>
      <p:pic>
        <p:nvPicPr>
          <p:cNvPr id="81" name="Imagen 5">
            <a:extLst>
              <a:ext uri="{FF2B5EF4-FFF2-40B4-BE49-F238E27FC236}">
                <a16:creationId xmlns="" xmlns:a16="http://schemas.microsoft.com/office/drawing/2014/main" id="{741E209C-B94B-4B8F-84B4-BBAEF7054E73}"/>
              </a:ext>
            </a:extLst>
          </p:cNvPr>
          <p:cNvPicPr>
            <a:picLocks noChangeAspect="1"/>
          </p:cNvPicPr>
          <p:nvPr/>
        </p:nvPicPr>
        <p:blipFill rotWithShape="1">
          <a:blip r:embed="rId7" cstate="print"/>
          <a:srcRect/>
          <a:stretch/>
        </p:blipFill>
        <p:spPr>
          <a:xfrm>
            <a:off x="877874" y="1467762"/>
            <a:ext cx="3415594" cy="1846373"/>
          </a:xfrm>
          <a:prstGeom prst="rect">
            <a:avLst/>
          </a:prstGeom>
        </p:spPr>
      </p:pic>
      <p:pic>
        <p:nvPicPr>
          <p:cNvPr id="82" name="Imagen 6">
            <a:extLst>
              <a:ext uri="{FF2B5EF4-FFF2-40B4-BE49-F238E27FC236}">
                <a16:creationId xmlns="" xmlns:a16="http://schemas.microsoft.com/office/drawing/2014/main" id="{B5712C1A-1484-4852-B2B5-65B78CF55CF9}"/>
              </a:ext>
            </a:extLst>
          </p:cNvPr>
          <p:cNvPicPr>
            <a:picLocks noChangeAspect="1"/>
          </p:cNvPicPr>
          <p:nvPr/>
        </p:nvPicPr>
        <p:blipFill rotWithShape="1">
          <a:blip r:embed="rId8" cstate="print"/>
          <a:srcRect/>
          <a:stretch/>
        </p:blipFill>
        <p:spPr>
          <a:xfrm>
            <a:off x="877875" y="3184844"/>
            <a:ext cx="3415594" cy="865343"/>
          </a:xfrm>
          <a:prstGeom prst="rect">
            <a:avLst/>
          </a:prstGeom>
        </p:spPr>
      </p:pic>
      <p:sp>
        <p:nvSpPr>
          <p:cNvPr id="83" name="Oval 82"/>
          <p:cNvSpPr/>
          <p:nvPr/>
        </p:nvSpPr>
        <p:spPr>
          <a:xfrm>
            <a:off x="7028684" y="3180787"/>
            <a:ext cx="914400" cy="914400"/>
          </a:xfrm>
          <a:prstGeom prst="ellipse">
            <a:avLst/>
          </a:prstGeom>
          <a:noFill/>
          <a:ln w="57150">
            <a:solidFill>
              <a:srgbClr val="E35B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85" name="Rectangle 84"/>
          <p:cNvSpPr/>
          <p:nvPr/>
        </p:nvSpPr>
        <p:spPr>
          <a:xfrm>
            <a:off x="598416" y="4667109"/>
            <a:ext cx="1685077" cy="246221"/>
          </a:xfrm>
          <a:prstGeom prst="rect">
            <a:avLst/>
          </a:prstGeom>
        </p:spPr>
        <p:txBody>
          <a:bodyPr wrap="none">
            <a:spAutoFit/>
          </a:bodyPr>
          <a:lstStyle/>
          <a:p>
            <a:r>
              <a:rPr lang="en-US" sz="1000" dirty="0">
                <a:latin typeface="+mj-lt"/>
                <a:ea typeface="Arial" charset="0"/>
                <a:cs typeface="Arial" charset="0"/>
              </a:rPr>
              <a:t>Fuente: </a:t>
            </a:r>
            <a:r>
              <a:rPr lang="en-US" sz="1000" dirty="0" err="1">
                <a:latin typeface="+mj-lt"/>
                <a:ea typeface="Arial" charset="0"/>
                <a:cs typeface="Arial" charset="0"/>
              </a:rPr>
              <a:t>Revista</a:t>
            </a:r>
            <a:r>
              <a:rPr lang="en-US" sz="1000" dirty="0">
                <a:latin typeface="+mj-lt"/>
                <a:ea typeface="Arial" charset="0"/>
                <a:cs typeface="Arial" charset="0"/>
              </a:rPr>
              <a:t> </a:t>
            </a:r>
            <a:r>
              <a:rPr lang="en-US" sz="1000" dirty="0" err="1">
                <a:latin typeface="+mj-lt"/>
                <a:ea typeface="Arial" charset="0"/>
                <a:cs typeface="Arial" charset="0"/>
              </a:rPr>
              <a:t>Dinero</a:t>
            </a:r>
            <a:r>
              <a:rPr lang="en-US" sz="1000" dirty="0">
                <a:latin typeface="+mj-lt"/>
                <a:ea typeface="Arial" charset="0"/>
                <a:cs typeface="Arial" charset="0"/>
              </a:rPr>
              <a:t>. 2018</a:t>
            </a:r>
          </a:p>
        </p:txBody>
      </p:sp>
      <p:pic>
        <p:nvPicPr>
          <p:cNvPr id="1038" name="Picture 14" descr="mage result for ENDEAVOR"/>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53996" y="2866971"/>
            <a:ext cx="523861" cy="5238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ge result for NXTP LAB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77312" y="3471140"/>
            <a:ext cx="670049" cy="37790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5017583" y="4117442"/>
            <a:ext cx="3560904" cy="830997"/>
          </a:xfrm>
          <a:prstGeom prst="rect">
            <a:avLst/>
          </a:prstGeom>
          <a:noFill/>
        </p:spPr>
        <p:txBody>
          <a:bodyPr wrap="square" rtlCol="0">
            <a:spAutoFit/>
          </a:bodyPr>
          <a:lstStyle/>
          <a:p>
            <a:pPr algn="ctr"/>
            <a:r>
              <a:rPr lang="en-US" sz="1600" b="1" dirty="0" err="1">
                <a:solidFill>
                  <a:srgbClr val="990000"/>
                </a:solidFill>
                <a:latin typeface="+mj-lt"/>
                <a:ea typeface="Avenir Next" charset="0"/>
                <a:cs typeface="Avenir Next" charset="0"/>
              </a:rPr>
              <a:t>Ejemplos</a:t>
            </a:r>
            <a:r>
              <a:rPr lang="en-US" sz="1600" b="1" dirty="0">
                <a:solidFill>
                  <a:srgbClr val="990000"/>
                </a:solidFill>
                <a:latin typeface="+mj-lt"/>
                <a:ea typeface="Avenir Next" charset="0"/>
                <a:cs typeface="Avenir Next" charset="0"/>
              </a:rPr>
              <a:t> de </a:t>
            </a:r>
            <a:r>
              <a:rPr lang="en-US" sz="1600" b="1" dirty="0" err="1">
                <a:solidFill>
                  <a:srgbClr val="990000"/>
                </a:solidFill>
                <a:latin typeface="+mj-lt"/>
                <a:ea typeface="Avenir Next" charset="0"/>
                <a:cs typeface="Avenir Next" charset="0"/>
              </a:rPr>
              <a:t>programas</a:t>
            </a:r>
            <a:r>
              <a:rPr lang="en-US" sz="1600" b="1" dirty="0">
                <a:solidFill>
                  <a:srgbClr val="990000"/>
                </a:solidFill>
                <a:latin typeface="+mj-lt"/>
                <a:ea typeface="Avenir Next" charset="0"/>
                <a:cs typeface="Avenir Next" charset="0"/>
              </a:rPr>
              <a:t> </a:t>
            </a:r>
            <a:r>
              <a:rPr lang="en-US" sz="1600" b="1" dirty="0" err="1">
                <a:solidFill>
                  <a:srgbClr val="990000"/>
                </a:solidFill>
                <a:latin typeface="+mj-lt"/>
                <a:ea typeface="Avenir Next" charset="0"/>
                <a:cs typeface="Avenir Next" charset="0"/>
              </a:rPr>
              <a:t>públicos</a:t>
            </a:r>
            <a:r>
              <a:rPr lang="en-US" sz="1600" b="1" dirty="0">
                <a:solidFill>
                  <a:srgbClr val="990000"/>
                </a:solidFill>
                <a:latin typeface="+mj-lt"/>
                <a:ea typeface="Avenir Next" charset="0"/>
                <a:cs typeface="Avenir Next" charset="0"/>
              </a:rPr>
              <a:t> y </a:t>
            </a:r>
          </a:p>
          <a:p>
            <a:pPr algn="ctr"/>
            <a:r>
              <a:rPr lang="en-US" sz="1600" b="1" dirty="0">
                <a:solidFill>
                  <a:srgbClr val="990000"/>
                </a:solidFill>
                <a:latin typeface="+mj-lt"/>
                <a:ea typeface="Avenir Next" charset="0"/>
                <a:cs typeface="Avenir Next" charset="0"/>
              </a:rPr>
              <a:t>de </a:t>
            </a:r>
            <a:r>
              <a:rPr lang="en-US" sz="1600" b="1" dirty="0" err="1">
                <a:solidFill>
                  <a:srgbClr val="990000"/>
                </a:solidFill>
                <a:latin typeface="+mj-lt"/>
                <a:ea typeface="Avenir Next" charset="0"/>
                <a:cs typeface="Avenir Next" charset="0"/>
              </a:rPr>
              <a:t>iniciativas</a:t>
            </a:r>
            <a:r>
              <a:rPr lang="en-US" sz="1600" b="1" dirty="0">
                <a:solidFill>
                  <a:srgbClr val="990000"/>
                </a:solidFill>
                <a:latin typeface="+mj-lt"/>
                <a:ea typeface="Avenir Next" charset="0"/>
                <a:cs typeface="Avenir Next" charset="0"/>
              </a:rPr>
              <a:t> </a:t>
            </a:r>
            <a:r>
              <a:rPr lang="en-US" sz="1600" b="1" dirty="0" err="1">
                <a:solidFill>
                  <a:srgbClr val="990000"/>
                </a:solidFill>
                <a:latin typeface="+mj-lt"/>
                <a:ea typeface="Avenir Next" charset="0"/>
                <a:cs typeface="Avenir Next" charset="0"/>
              </a:rPr>
              <a:t>privadas</a:t>
            </a:r>
            <a:r>
              <a:rPr lang="en-US" sz="1600" b="1" dirty="0">
                <a:solidFill>
                  <a:srgbClr val="990000"/>
                </a:solidFill>
                <a:latin typeface="+mj-lt"/>
                <a:ea typeface="Avenir Next" charset="0"/>
                <a:cs typeface="Avenir Next" charset="0"/>
              </a:rPr>
              <a:t> que </a:t>
            </a:r>
            <a:r>
              <a:rPr lang="en-US" sz="1600" b="1" dirty="0" err="1">
                <a:solidFill>
                  <a:srgbClr val="990000"/>
                </a:solidFill>
                <a:latin typeface="+mj-lt"/>
                <a:ea typeface="Avenir Next" charset="0"/>
                <a:cs typeface="Avenir Next" charset="0"/>
              </a:rPr>
              <a:t>desarrollan</a:t>
            </a:r>
            <a:r>
              <a:rPr lang="en-US" sz="1600" b="1" dirty="0">
                <a:solidFill>
                  <a:srgbClr val="990000"/>
                </a:solidFill>
                <a:latin typeface="+mj-lt"/>
                <a:ea typeface="Avenir Next" charset="0"/>
                <a:cs typeface="Avenir Next" charset="0"/>
              </a:rPr>
              <a:t> el </a:t>
            </a:r>
            <a:r>
              <a:rPr lang="en-US" sz="1600" b="1" dirty="0" err="1">
                <a:solidFill>
                  <a:srgbClr val="990000"/>
                </a:solidFill>
                <a:latin typeface="+mj-lt"/>
                <a:ea typeface="Avenir Next" charset="0"/>
                <a:cs typeface="Avenir Next" charset="0"/>
              </a:rPr>
              <a:t>ecosistema</a:t>
            </a:r>
            <a:r>
              <a:rPr lang="en-US" sz="1600" b="1" dirty="0">
                <a:solidFill>
                  <a:srgbClr val="990000"/>
                </a:solidFill>
                <a:latin typeface="+mj-lt"/>
                <a:ea typeface="Avenir Next" charset="0"/>
                <a:cs typeface="Avenir Next" charset="0"/>
              </a:rPr>
              <a:t> </a:t>
            </a:r>
            <a:r>
              <a:rPr lang="en-US" sz="1600" b="1" dirty="0" err="1">
                <a:solidFill>
                  <a:srgbClr val="990000"/>
                </a:solidFill>
                <a:latin typeface="+mj-lt"/>
                <a:ea typeface="Avenir Next" charset="0"/>
                <a:cs typeface="Avenir Next" charset="0"/>
              </a:rPr>
              <a:t>emprendedor</a:t>
            </a:r>
            <a:r>
              <a:rPr lang="en-US" sz="1600" b="1" dirty="0">
                <a:solidFill>
                  <a:srgbClr val="990000"/>
                </a:solidFill>
                <a:latin typeface="+mj-lt"/>
                <a:ea typeface="Avenir Next" charset="0"/>
                <a:cs typeface="Avenir Next" charset="0"/>
              </a:rPr>
              <a:t> </a:t>
            </a:r>
          </a:p>
        </p:txBody>
      </p:sp>
      <p:sp>
        <p:nvSpPr>
          <p:cNvPr id="2" name="Marcador de número de diapositiva 1">
            <a:extLst>
              <a:ext uri="{FF2B5EF4-FFF2-40B4-BE49-F238E27FC236}">
                <a16:creationId xmlns="" xmlns:a16="http://schemas.microsoft.com/office/drawing/2014/main" id="{D4AAE4AE-EB75-4EE8-92EF-97488AF583FD}"/>
              </a:ext>
            </a:extLst>
          </p:cNvPr>
          <p:cNvSpPr>
            <a:spLocks noGrp="1"/>
          </p:cNvSpPr>
          <p:nvPr>
            <p:ph type="sldNum" sz="quarter" idx="4"/>
          </p:nvPr>
        </p:nvSpPr>
        <p:spPr/>
        <p:txBody>
          <a:bodyPr/>
          <a:lstStyle/>
          <a:p>
            <a:fld id="{E98621A4-F840-4FB5-ADAC-B68FE90EA2B3}" type="slidenum">
              <a:rPr lang="es-CO" smtClean="0"/>
              <a:pPr/>
              <a:t>9</a:t>
            </a:fld>
            <a:endParaRPr lang="es-CO" dirty="0"/>
          </a:p>
        </p:txBody>
      </p:sp>
    </p:spTree>
    <p:extLst>
      <p:ext uri="{BB962C8B-B14F-4D97-AF65-F5344CB8AC3E}">
        <p14:creationId xmlns:p14="http://schemas.microsoft.com/office/powerpoint/2010/main" val="2111216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595959"/>
      </a:dk2>
      <a:lt2>
        <a:srgbClr val="E7E6E6"/>
      </a:lt2>
      <a:accent1>
        <a:srgbClr val="EE2121"/>
      </a:accent1>
      <a:accent2>
        <a:srgbClr val="00A1D8"/>
      </a:accent2>
      <a:accent3>
        <a:srgbClr val="758B00"/>
      </a:accent3>
      <a:accent4>
        <a:srgbClr val="F59700"/>
      </a:accent4>
      <a:accent5>
        <a:srgbClr val="7030A0"/>
      </a:accent5>
      <a:accent6>
        <a:srgbClr val="0B9DB8"/>
      </a:accent6>
      <a:hlink>
        <a:srgbClr val="0070C0"/>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microsoft.com/office/2006/documentManagement/types"/>
    <ds:schemaRef ds:uri="http://schemas.microsoft.com/sharepoint/v3/fields"/>
    <ds:schemaRef ds:uri="http://purl.org/dc/elements/1.1/"/>
    <ds:schemaRef ds:uri="http://purl.org/dc/dcmitype/"/>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15872</TotalTime>
  <Words>2063</Words>
  <Application>Microsoft Office PowerPoint</Application>
  <PresentationFormat>Presentación en pantalla (16:9)</PresentationFormat>
  <Paragraphs>310</Paragraphs>
  <Slides>26</Slides>
  <Notes>12</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41" baseType="lpstr">
      <vt:lpstr>Arial Unicode MS</vt:lpstr>
      <vt:lpstr>맑은 고딕</vt:lpstr>
      <vt:lpstr>游ゴシック</vt:lpstr>
      <vt:lpstr>Arial</vt:lpstr>
      <vt:lpstr>Arial Narrow</vt:lpstr>
      <vt:lpstr>Avenir Next</vt:lpstr>
      <vt:lpstr>Calibri</vt:lpstr>
      <vt:lpstr>Calibri Light</vt:lpstr>
      <vt:lpstr>Helvetica</vt:lpstr>
      <vt:lpstr>Roboto</vt:lpstr>
      <vt:lpstr>Roboto Light</vt:lpstr>
      <vt:lpstr>Roboto Thin</vt:lpstr>
      <vt:lpstr>Times New Roman</vt:lpstr>
      <vt:lpstr>Tema de Office</vt:lpstr>
      <vt:lpstr>CorelDRAW</vt:lpstr>
      <vt:lpstr>Estrategia de un Supervisor cercano a la innovación</vt:lpstr>
      <vt:lpstr>Presentación de PowerPoint</vt:lpstr>
      <vt:lpstr>¿Cuáles son las características de un entorno favorable para la innovación?</vt:lpstr>
      <vt:lpstr>El desarrollo de un ambiente para la consolidación de  innovación financiera y tecnológica depende de diferentes variables</vt:lpstr>
      <vt:lpstr>Colombia comienza a mostrar importantes logros en materia de innovación y se posiciona en cuarto lugar en la región</vt:lpstr>
      <vt:lpstr>Presentación de PowerPoint</vt:lpstr>
      <vt:lpstr>Presentación de PowerPoint</vt:lpstr>
      <vt:lpstr>El país empieza a reaccionar ante la brecha actual de los profesionales calificados en tecnologías de la información (TI) </vt:lpstr>
      <vt:lpstr>Mantenemos un ambiente propicio para el emprendimiento  digital en Colombia </vt:lpstr>
      <vt:lpstr>Aumentando la digitalización sin perder la confianza: empecemos  por ciberseguridad</vt:lpstr>
      <vt:lpstr>Las cifras de infraestructura digital, financiera y de gobierno reflejan  cómo el país se está preparando para la cuarta revolución</vt:lpstr>
      <vt:lpstr>Acceso a capital: los Fondos de Venture Capital lideran la financiación de start-ups colombianas</vt:lpstr>
      <vt:lpstr>Desde la demanda: la tendencia hacia la digitalización es clara  y se sigue consolidando</vt:lpstr>
      <vt:lpstr>¿Existen límites regulatorios  para innovar  en el sistema financiero colombiano?</vt:lpstr>
      <vt:lpstr>La regulación y la supervisión se están transformando para responder a las necesidades de la industria</vt:lpstr>
      <vt:lpstr>El “principio de neutralidad tecnológica” permite que el marco regulatorio se ajuste de manera adecuada a los desarrollos tecnológicos</vt:lpstr>
      <vt:lpstr>Identificación de las nuevas actividades</vt:lpstr>
      <vt:lpstr>Contamos con herramientas y apoyamos iniciativas para  promover la innovación</vt:lpstr>
      <vt:lpstr>Un Supervisor que acompaña la innovación</vt:lpstr>
      <vt:lpstr>Regular no es siempre la mejor forma de velar por el interés público </vt:lpstr>
      <vt:lpstr>Identificación de las nuevas actividades de Fintech</vt:lpstr>
      <vt:lpstr>Ambiente de prueba controlado</vt:lpstr>
      <vt:lpstr>Regtech: innovar desde adentro</vt:lpstr>
      <vt:lpstr>Agenda del Supervisor para la innovación</vt:lpstr>
      <vt:lpstr>Descárguela en su dispositivo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USUARIO</cp:lastModifiedBy>
  <cp:revision>858</cp:revision>
  <cp:lastPrinted>2018-09-04T14:51:27Z</cp:lastPrinted>
  <dcterms:created xsi:type="dcterms:W3CDTF">2010-04-12T23:12:02Z</dcterms:created>
  <dcterms:modified xsi:type="dcterms:W3CDTF">2018-09-19T12:29:02Z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