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2"/>
  </p:notesMasterIdLst>
  <p:handoutMasterIdLst>
    <p:handoutMasterId r:id="rId23"/>
  </p:handoutMasterIdLst>
  <p:sldIdLst>
    <p:sldId id="345" r:id="rId2"/>
    <p:sldId id="347" r:id="rId3"/>
    <p:sldId id="402" r:id="rId4"/>
    <p:sldId id="450" r:id="rId5"/>
    <p:sldId id="391" r:id="rId6"/>
    <p:sldId id="403" r:id="rId7"/>
    <p:sldId id="394" r:id="rId8"/>
    <p:sldId id="451" r:id="rId9"/>
    <p:sldId id="404" r:id="rId10"/>
    <p:sldId id="436" r:id="rId11"/>
    <p:sldId id="445" r:id="rId12"/>
    <p:sldId id="453" r:id="rId13"/>
    <p:sldId id="428" r:id="rId14"/>
    <p:sldId id="449" r:id="rId15"/>
    <p:sldId id="430" r:id="rId16"/>
    <p:sldId id="431" r:id="rId17"/>
    <p:sldId id="452" r:id="rId18"/>
    <p:sldId id="454" r:id="rId19"/>
    <p:sldId id="455" r:id="rId20"/>
    <p:sldId id="441" r:id="rId21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521415D9-36F7-43E2-AB2F-B90AF26B5E84}">
      <p14:sectionLst xmlns:p14="http://schemas.microsoft.com/office/powerpoint/2010/main">
        <p14:section name="Default Section" id="{FEB65B54-CBF3-854A-9104-2D766B6E8EED}">
          <p14:sldIdLst>
            <p14:sldId id="345"/>
            <p14:sldId id="347"/>
            <p14:sldId id="402"/>
            <p14:sldId id="450"/>
            <p14:sldId id="391"/>
            <p14:sldId id="403"/>
            <p14:sldId id="394"/>
            <p14:sldId id="451"/>
            <p14:sldId id="404"/>
            <p14:sldId id="436"/>
            <p14:sldId id="445"/>
            <p14:sldId id="453"/>
            <p14:sldId id="428"/>
            <p14:sldId id="449"/>
            <p14:sldId id="430"/>
            <p14:sldId id="431"/>
            <p14:sldId id="452"/>
            <p14:sldId id="454"/>
            <p14:sldId id="455"/>
            <p14:sldId id="441"/>
          </p14:sldIdLst>
        </p14:section>
        <p14:section name="Save" id="{9C1133E7-D562-644A-A442-CBF5694707F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Mason" initials="S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1E3"/>
    <a:srgbClr val="F45032"/>
    <a:srgbClr val="DD5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3899" autoAdjust="0"/>
  </p:normalViewPr>
  <p:slideViewPr>
    <p:cSldViewPr snapToGrid="0" snapToObjects="1">
      <p:cViewPr varScale="1">
        <p:scale>
          <a:sx n="81" d="100"/>
          <a:sy n="81" d="100"/>
        </p:scale>
        <p:origin x="120" y="6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064"/>
    </p:cViewPr>
  </p:outlin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106" d="100"/>
        <a:sy n="106" d="100"/>
      </p:scale>
      <p:origin x="0" y="11008"/>
    </p:cViewPr>
  </p:sorterViewPr>
  <p:notesViewPr>
    <p:cSldViewPr snapToGrid="0" snapToObjects="1">
      <p:cViewPr varScale="1">
        <p:scale>
          <a:sx n="71" d="100"/>
          <a:sy n="71" d="100"/>
        </p:scale>
        <p:origin x="-375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4A1C97-BB2B-0747-9500-93FDA67B69E8}" type="doc">
      <dgm:prSet loTypeId="urn:microsoft.com/office/officeart/2009/layout/CircleArrowProcess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3C60D15-9063-8044-8A0F-A7A53AC3118D}">
      <dgm:prSet phldrT="[Text]"/>
      <dgm:spPr/>
      <dgm:t>
        <a:bodyPr/>
        <a:lstStyle/>
        <a:p>
          <a:r>
            <a:rPr lang="es-ES_tradnl" noProof="0" dirty="0">
              <a:latin typeface="Calibri" charset="0"/>
              <a:ea typeface="Calibri" charset="0"/>
              <a:cs typeface="Calibri" charset="0"/>
            </a:rPr>
            <a:t>Identidad Económica</a:t>
          </a:r>
        </a:p>
      </dgm:t>
    </dgm:pt>
    <dgm:pt modelId="{02273515-CF89-E046-810C-94AB5CBE5900}" type="parTrans" cxnId="{3C2003AF-11A8-7344-B102-283630F8F02A}">
      <dgm:prSet/>
      <dgm:spPr/>
      <dgm:t>
        <a:bodyPr/>
        <a:lstStyle/>
        <a:p>
          <a:endParaRPr lang="en-US"/>
        </a:p>
      </dgm:t>
    </dgm:pt>
    <dgm:pt modelId="{DBE6CB8F-9CE1-F447-808E-82729536DE2C}" type="sibTrans" cxnId="{3C2003AF-11A8-7344-B102-283630F8F02A}">
      <dgm:prSet/>
      <dgm:spPr/>
      <dgm:t>
        <a:bodyPr/>
        <a:lstStyle/>
        <a:p>
          <a:endParaRPr lang="en-US"/>
        </a:p>
      </dgm:t>
    </dgm:pt>
    <dgm:pt modelId="{7E977333-A249-4645-AFC6-D205D839505C}">
      <dgm:prSet phldrT="[Text]"/>
      <dgm:spPr/>
      <dgm:t>
        <a:bodyPr/>
        <a:lstStyle/>
        <a:p>
          <a:r>
            <a:rPr lang="es-ES_tradnl" noProof="0" dirty="0">
              <a:latin typeface="Calibri" charset="0"/>
              <a:ea typeface="Calibri" charset="0"/>
              <a:cs typeface="Calibri" charset="0"/>
            </a:rPr>
            <a:t>Oportunidad Económica</a:t>
          </a:r>
        </a:p>
      </dgm:t>
    </dgm:pt>
    <dgm:pt modelId="{1D09CF52-6C79-1A4A-8FD5-530DBC1B4B25}" type="parTrans" cxnId="{98C56DFA-C6D9-D941-8382-175902E2660D}">
      <dgm:prSet/>
      <dgm:spPr/>
      <dgm:t>
        <a:bodyPr/>
        <a:lstStyle/>
        <a:p>
          <a:endParaRPr lang="en-US"/>
        </a:p>
      </dgm:t>
    </dgm:pt>
    <dgm:pt modelId="{B44C481A-80C1-A34D-8B67-D1E53FE7778B}" type="sibTrans" cxnId="{98C56DFA-C6D9-D941-8382-175902E2660D}">
      <dgm:prSet/>
      <dgm:spPr/>
      <dgm:t>
        <a:bodyPr/>
        <a:lstStyle/>
        <a:p>
          <a:endParaRPr lang="en-US"/>
        </a:p>
      </dgm:t>
    </dgm:pt>
    <dgm:pt modelId="{E5A192C2-2BAC-8741-8878-99FB74BA5D97}">
      <dgm:prSet phldrT="[Text]"/>
      <dgm:spPr/>
      <dgm:t>
        <a:bodyPr/>
        <a:lstStyle/>
        <a:p>
          <a:r>
            <a:rPr lang="es-ES_tradnl" noProof="0" dirty="0">
              <a:latin typeface="Calibri" charset="0"/>
              <a:ea typeface="Calibri" charset="0"/>
              <a:cs typeface="Calibri" charset="0"/>
            </a:rPr>
            <a:t>Tecnología de Registro Distribuido (</a:t>
          </a:r>
          <a:r>
            <a:rPr lang="en-US" dirty="0" err="1">
              <a:latin typeface="Calibri" charset="0"/>
              <a:ea typeface="Calibri" charset="0"/>
              <a:cs typeface="Calibri" charset="0"/>
            </a:rPr>
            <a:t>Blockchain</a:t>
          </a:r>
          <a:r>
            <a:rPr lang="en-US" dirty="0">
              <a:latin typeface="Calibri" charset="0"/>
              <a:ea typeface="Calibri" charset="0"/>
              <a:cs typeface="Calibri" charset="0"/>
            </a:rPr>
            <a:t>)</a:t>
          </a:r>
        </a:p>
      </dgm:t>
    </dgm:pt>
    <dgm:pt modelId="{839FA0CA-274A-A149-984B-6EE3EEB3E161}" type="parTrans" cxnId="{13AD89D0-FB37-6F48-A86C-6A097E3C324C}">
      <dgm:prSet/>
      <dgm:spPr/>
      <dgm:t>
        <a:bodyPr/>
        <a:lstStyle/>
        <a:p>
          <a:endParaRPr lang="en-US"/>
        </a:p>
      </dgm:t>
    </dgm:pt>
    <dgm:pt modelId="{E148186A-40A6-814E-8E8B-5B8B88AEE8C5}" type="sibTrans" cxnId="{13AD89D0-FB37-6F48-A86C-6A097E3C324C}">
      <dgm:prSet/>
      <dgm:spPr/>
      <dgm:t>
        <a:bodyPr/>
        <a:lstStyle/>
        <a:p>
          <a:endParaRPr lang="en-US"/>
        </a:p>
      </dgm:t>
    </dgm:pt>
    <dgm:pt modelId="{91C920F2-C53C-4A4C-911F-F63218D8F659}" type="pres">
      <dgm:prSet presAssocID="{254A1C97-BB2B-0747-9500-93FDA67B69E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49E8B2D-BB17-AE4D-964E-2522E9685E78}" type="pres">
      <dgm:prSet presAssocID="{C3C60D15-9063-8044-8A0F-A7A53AC3118D}" presName="Accent1" presStyleCnt="0"/>
      <dgm:spPr/>
    </dgm:pt>
    <dgm:pt modelId="{52456583-1A7F-E549-98E0-CCEF2BF7DF53}" type="pres">
      <dgm:prSet presAssocID="{C3C60D15-9063-8044-8A0F-A7A53AC3118D}" presName="Accent" presStyleLbl="node1" presStyleIdx="0" presStyleCnt="3"/>
      <dgm:spPr>
        <a:ln>
          <a:solidFill>
            <a:schemeClr val="accent5"/>
          </a:solidFill>
        </a:ln>
      </dgm:spPr>
    </dgm:pt>
    <dgm:pt modelId="{3BB40BA0-B55B-9B4A-8ED0-ACB527993025}" type="pres">
      <dgm:prSet presAssocID="{C3C60D15-9063-8044-8A0F-A7A53AC3118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2AEDF-2D51-A244-B577-D035139A3028}" type="pres">
      <dgm:prSet presAssocID="{E5A192C2-2BAC-8741-8878-99FB74BA5D97}" presName="Accent2" presStyleCnt="0"/>
      <dgm:spPr/>
    </dgm:pt>
    <dgm:pt modelId="{CDA48B89-F89B-4543-8AA9-A07526E12DAA}" type="pres">
      <dgm:prSet presAssocID="{E5A192C2-2BAC-8741-8878-99FB74BA5D97}" presName="Accent" presStyleLbl="node1" presStyleIdx="1" presStyleCnt="3"/>
      <dgm:spPr/>
    </dgm:pt>
    <dgm:pt modelId="{47015551-85B9-AF4C-8FF1-E3A3A07AE2EE}" type="pres">
      <dgm:prSet presAssocID="{E5A192C2-2BAC-8741-8878-99FB74BA5D9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1C402-81B0-DA43-A123-94DE7AD48084}" type="pres">
      <dgm:prSet presAssocID="{7E977333-A249-4645-AFC6-D205D839505C}" presName="Accent3" presStyleCnt="0"/>
      <dgm:spPr/>
    </dgm:pt>
    <dgm:pt modelId="{6C1E725F-206B-D74C-B1C1-C5F8C6200E36}" type="pres">
      <dgm:prSet presAssocID="{7E977333-A249-4645-AFC6-D205D839505C}" presName="Accent" presStyleLbl="node1" presStyleIdx="2" presStyleCnt="3"/>
      <dgm:spPr>
        <a:ln>
          <a:solidFill>
            <a:schemeClr val="tx1"/>
          </a:solidFill>
        </a:ln>
      </dgm:spPr>
    </dgm:pt>
    <dgm:pt modelId="{0655879D-C2AB-AE43-9F68-106BFC098223}" type="pres">
      <dgm:prSet presAssocID="{7E977333-A249-4645-AFC6-D205D839505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AD89D0-FB37-6F48-A86C-6A097E3C324C}" srcId="{254A1C97-BB2B-0747-9500-93FDA67B69E8}" destId="{E5A192C2-2BAC-8741-8878-99FB74BA5D97}" srcOrd="1" destOrd="0" parTransId="{839FA0CA-274A-A149-984B-6EE3EEB3E161}" sibTransId="{E148186A-40A6-814E-8E8B-5B8B88AEE8C5}"/>
    <dgm:cxn modelId="{129443A6-3FC3-6543-9862-7A79DA03FC7C}" type="presOf" srcId="{E5A192C2-2BAC-8741-8878-99FB74BA5D97}" destId="{47015551-85B9-AF4C-8FF1-E3A3A07AE2EE}" srcOrd="0" destOrd="0" presId="urn:microsoft.com/office/officeart/2009/layout/CircleArrowProcess"/>
    <dgm:cxn modelId="{B297BD2C-2150-4B42-B108-EF101202DB32}" type="presOf" srcId="{C3C60D15-9063-8044-8A0F-A7A53AC3118D}" destId="{3BB40BA0-B55B-9B4A-8ED0-ACB527993025}" srcOrd="0" destOrd="0" presId="urn:microsoft.com/office/officeart/2009/layout/CircleArrowProcess"/>
    <dgm:cxn modelId="{3C2003AF-11A8-7344-B102-283630F8F02A}" srcId="{254A1C97-BB2B-0747-9500-93FDA67B69E8}" destId="{C3C60D15-9063-8044-8A0F-A7A53AC3118D}" srcOrd="0" destOrd="0" parTransId="{02273515-CF89-E046-810C-94AB5CBE5900}" sibTransId="{DBE6CB8F-9CE1-F447-808E-82729536DE2C}"/>
    <dgm:cxn modelId="{8BF9A5B3-E633-F54F-8306-90B3642F55A0}" type="presOf" srcId="{7E977333-A249-4645-AFC6-D205D839505C}" destId="{0655879D-C2AB-AE43-9F68-106BFC098223}" srcOrd="0" destOrd="0" presId="urn:microsoft.com/office/officeart/2009/layout/CircleArrowProcess"/>
    <dgm:cxn modelId="{98C56DFA-C6D9-D941-8382-175902E2660D}" srcId="{254A1C97-BB2B-0747-9500-93FDA67B69E8}" destId="{7E977333-A249-4645-AFC6-D205D839505C}" srcOrd="2" destOrd="0" parTransId="{1D09CF52-6C79-1A4A-8FD5-530DBC1B4B25}" sibTransId="{B44C481A-80C1-A34D-8B67-D1E53FE7778B}"/>
    <dgm:cxn modelId="{03FC71E0-5D50-E349-AB64-CFEA5A7B7E7D}" type="presOf" srcId="{254A1C97-BB2B-0747-9500-93FDA67B69E8}" destId="{91C920F2-C53C-4A4C-911F-F63218D8F659}" srcOrd="0" destOrd="0" presId="urn:microsoft.com/office/officeart/2009/layout/CircleArrowProcess"/>
    <dgm:cxn modelId="{2A4E82E1-0967-764F-8350-2F91FED3121B}" type="presParOf" srcId="{91C920F2-C53C-4A4C-911F-F63218D8F659}" destId="{049E8B2D-BB17-AE4D-964E-2522E9685E78}" srcOrd="0" destOrd="0" presId="urn:microsoft.com/office/officeart/2009/layout/CircleArrowProcess"/>
    <dgm:cxn modelId="{502266EB-C4BC-174F-84FA-2519AD71BB59}" type="presParOf" srcId="{049E8B2D-BB17-AE4D-964E-2522E9685E78}" destId="{52456583-1A7F-E549-98E0-CCEF2BF7DF53}" srcOrd="0" destOrd="0" presId="urn:microsoft.com/office/officeart/2009/layout/CircleArrowProcess"/>
    <dgm:cxn modelId="{9925F1A0-E78C-6A4A-A2ED-9C698037C9A9}" type="presParOf" srcId="{91C920F2-C53C-4A4C-911F-F63218D8F659}" destId="{3BB40BA0-B55B-9B4A-8ED0-ACB527993025}" srcOrd="1" destOrd="0" presId="urn:microsoft.com/office/officeart/2009/layout/CircleArrowProcess"/>
    <dgm:cxn modelId="{BA68D3A3-CB26-5243-A764-564C3E895493}" type="presParOf" srcId="{91C920F2-C53C-4A4C-911F-F63218D8F659}" destId="{CF22AEDF-2D51-A244-B577-D035139A3028}" srcOrd="2" destOrd="0" presId="urn:microsoft.com/office/officeart/2009/layout/CircleArrowProcess"/>
    <dgm:cxn modelId="{784CC0AF-3435-E445-A6C5-8BB752C95C8B}" type="presParOf" srcId="{CF22AEDF-2D51-A244-B577-D035139A3028}" destId="{CDA48B89-F89B-4543-8AA9-A07526E12DAA}" srcOrd="0" destOrd="0" presId="urn:microsoft.com/office/officeart/2009/layout/CircleArrowProcess"/>
    <dgm:cxn modelId="{9557AB2F-1C79-4E43-A20A-81C006D63A21}" type="presParOf" srcId="{91C920F2-C53C-4A4C-911F-F63218D8F659}" destId="{47015551-85B9-AF4C-8FF1-E3A3A07AE2EE}" srcOrd="3" destOrd="0" presId="urn:microsoft.com/office/officeart/2009/layout/CircleArrowProcess"/>
    <dgm:cxn modelId="{9132F1FE-31B1-4F4B-BBA2-F78A7B2AF64D}" type="presParOf" srcId="{91C920F2-C53C-4A4C-911F-F63218D8F659}" destId="{AE91C402-81B0-DA43-A123-94DE7AD48084}" srcOrd="4" destOrd="0" presId="urn:microsoft.com/office/officeart/2009/layout/CircleArrowProcess"/>
    <dgm:cxn modelId="{96564845-1DD7-D449-8DB4-1A01BC2AA871}" type="presParOf" srcId="{AE91C402-81B0-DA43-A123-94DE7AD48084}" destId="{6C1E725F-206B-D74C-B1C1-C5F8C6200E36}" srcOrd="0" destOrd="0" presId="urn:microsoft.com/office/officeart/2009/layout/CircleArrowProcess"/>
    <dgm:cxn modelId="{63E4B217-F84D-E148-9E20-47779F4F971E}" type="presParOf" srcId="{91C920F2-C53C-4A4C-911F-F63218D8F659}" destId="{0655879D-C2AB-AE43-9F68-106BFC09822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CEB062-67FA-4957-8FF6-EF2776BE5556}" type="doc">
      <dgm:prSet loTypeId="urn:microsoft.com/office/officeart/2005/8/layout/process1" loCatId="process" qsTypeId="urn:microsoft.com/office/officeart/2005/8/quickstyle/simple1" qsCatId="simple" csTypeId="urn:microsoft.com/office/officeart/2005/8/colors/accent4_1" csCatId="accent4" phldr="1"/>
      <dgm:spPr/>
    </dgm:pt>
    <dgm:pt modelId="{797BB0CA-856E-4BBF-B7C0-19F29D27E312}">
      <dgm:prSet phldrT="[Text]"/>
      <dgm:spPr/>
      <dgm:t>
        <a:bodyPr/>
        <a:lstStyle/>
        <a:p>
          <a:r>
            <a:rPr lang="es-ES_tradnl" noProof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BanQu</a:t>
          </a:r>
          <a:r>
            <a:rPr lang="es-ES_tradnl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permite mayor </a:t>
          </a:r>
          <a:r>
            <a:rPr lang="es-ES_tradnl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seguridad y transparencia en el seguimiento </a:t>
          </a:r>
          <a:r>
            <a:rPr lang="es-ES_tradnl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S_tradnl" i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todo</a:t>
          </a:r>
          <a:r>
            <a:rPr lang="es-ES_tradnl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tipo de transacciones</a:t>
          </a:r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…</a:t>
          </a:r>
        </a:p>
      </dgm:t>
    </dgm:pt>
    <dgm:pt modelId="{7CF5E196-FF1D-4A6D-AF6A-F77F1D946AAC}" type="parTrans" cxnId="{EB37B6D7-4152-437E-8808-0E48DA2DD7A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C00AFB-CE68-4B3F-ABF7-C2CC8FA6F98B}" type="sibTrans" cxnId="{EB37B6D7-4152-437E-8808-0E48DA2DD7A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D251A6-3506-4C45-A2B8-5AA7A6D2FBDF}">
      <dgm:prSet phldrT="[Text]"/>
      <dgm:spPr/>
      <dgm:t>
        <a:bodyPr/>
        <a:lstStyle/>
        <a:p>
          <a:r>
            <a:rPr lang="es-ES_tradnl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Cada vez que un producto cambia de manos, las transacciones pueden ser documentadas, creando </a:t>
          </a:r>
          <a:r>
            <a:rPr lang="es-ES_tradnl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 historial permanente de un producto desde la fabricación hasta la venta</a:t>
          </a:r>
          <a:r>
            <a:rPr lang="es-ES_tradnl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…</a:t>
          </a:r>
        </a:p>
      </dgm:t>
    </dgm:pt>
    <dgm:pt modelId="{02BB0EB6-3129-430E-8809-04EB86E69846}" type="parTrans" cxnId="{E610A9EE-657A-402B-ACCB-C7A918CB068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1C95F0-4F0E-4A55-BB85-580CB84191F0}" type="sibTrans" cxnId="{E610A9EE-657A-402B-ACCB-C7A918CB068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AFDF33-CCF2-4B4C-99E3-797A4AAF5810}">
      <dgm:prSet phldrT="[Text]"/>
      <dgm:spPr/>
      <dgm:t>
        <a:bodyPr/>
        <a:lstStyle/>
        <a:p>
          <a:r>
            <a:rPr lang="es-ES_tradnl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Reducción </a:t>
          </a:r>
          <a:r>
            <a:rPr lang="es-ES_tradnl" b="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drástica</a:t>
          </a:r>
          <a:r>
            <a:rPr lang="es-ES_tradnl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retrasos, costos adicionales, y errores humanos </a:t>
          </a:r>
          <a:r>
            <a:rPr lang="es-ES_tradnl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que son el común de las transacciones de hoy</a:t>
          </a:r>
        </a:p>
      </dgm:t>
    </dgm:pt>
    <dgm:pt modelId="{FAD35875-3401-44A7-B9BB-13DD2259C2F5}" type="parTrans" cxnId="{74F20F4D-A6FC-4C66-8892-332D790FAF5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F3E5D4-4946-4523-B638-83E61436D561}" type="sibTrans" cxnId="{74F20F4D-A6FC-4C66-8892-332D790FAF5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9BC198-9636-40D8-BC01-6BB7719AB3F4}" type="pres">
      <dgm:prSet presAssocID="{16CEB062-67FA-4957-8FF6-EF2776BE5556}" presName="Name0" presStyleCnt="0">
        <dgm:presLayoutVars>
          <dgm:dir/>
          <dgm:resizeHandles val="exact"/>
        </dgm:presLayoutVars>
      </dgm:prSet>
      <dgm:spPr/>
    </dgm:pt>
    <dgm:pt modelId="{124C05E8-4C6B-4AB0-AC23-2512FA955E30}" type="pres">
      <dgm:prSet presAssocID="{797BB0CA-856E-4BBF-B7C0-19F29D27E312}" presName="node" presStyleLbl="node1" presStyleIdx="0" presStyleCnt="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3AA21CAA-94FB-42E9-A588-44621BDFD3FE}" type="pres">
      <dgm:prSet presAssocID="{0BC00AFB-CE68-4B3F-ABF7-C2CC8FA6F98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4301CED-EE17-4697-9597-4FCBECB86674}" type="pres">
      <dgm:prSet presAssocID="{0BC00AFB-CE68-4B3F-ABF7-C2CC8FA6F98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20D4ED8-5E9A-47BC-9315-87818977F672}" type="pres">
      <dgm:prSet presAssocID="{93D251A6-3506-4C45-A2B8-5AA7A6D2FBDF}" presName="node" presStyleLbl="node1" presStyleIdx="1" presStyleCnt="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4C8A0B08-86EA-4ECE-B6BB-5ACB35424E4E}" type="pres">
      <dgm:prSet presAssocID="{931C95F0-4F0E-4A55-BB85-580CB84191F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E6F26B4-B18A-476D-A8EE-8C4D030814D1}" type="pres">
      <dgm:prSet presAssocID="{931C95F0-4F0E-4A55-BB85-580CB84191F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8D06766-8AAB-449E-8254-E93AC8665AA3}" type="pres">
      <dgm:prSet presAssocID="{67AFDF33-CCF2-4B4C-99E3-797A4AAF5810}" presName="node" presStyleLbl="node1" presStyleIdx="2" presStyleCnt="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</dgm:ptLst>
  <dgm:cxnLst>
    <dgm:cxn modelId="{74F20F4D-A6FC-4C66-8892-332D790FAF56}" srcId="{16CEB062-67FA-4957-8FF6-EF2776BE5556}" destId="{67AFDF33-CCF2-4B4C-99E3-797A4AAF5810}" srcOrd="2" destOrd="0" parTransId="{FAD35875-3401-44A7-B9BB-13DD2259C2F5}" sibTransId="{28F3E5D4-4946-4523-B638-83E61436D561}"/>
    <dgm:cxn modelId="{725E47FA-FF81-5C47-878D-48B5667AD911}" type="presOf" srcId="{931C95F0-4F0E-4A55-BB85-580CB84191F0}" destId="{4C8A0B08-86EA-4ECE-B6BB-5ACB35424E4E}" srcOrd="0" destOrd="0" presId="urn:microsoft.com/office/officeart/2005/8/layout/process1"/>
    <dgm:cxn modelId="{22754F88-DC63-7A40-91E0-807A84DB21D5}" type="presOf" srcId="{0BC00AFB-CE68-4B3F-ABF7-C2CC8FA6F98B}" destId="{3AA21CAA-94FB-42E9-A588-44621BDFD3FE}" srcOrd="0" destOrd="0" presId="urn:microsoft.com/office/officeart/2005/8/layout/process1"/>
    <dgm:cxn modelId="{D65A625E-DB3B-E448-BC22-0E2E6DFE3DBB}" type="presOf" srcId="{67AFDF33-CCF2-4B4C-99E3-797A4AAF5810}" destId="{98D06766-8AAB-449E-8254-E93AC8665AA3}" srcOrd="0" destOrd="0" presId="urn:microsoft.com/office/officeart/2005/8/layout/process1"/>
    <dgm:cxn modelId="{48E5F779-B2A5-8F40-BC9D-3AA11B65306D}" type="presOf" srcId="{93D251A6-3506-4C45-A2B8-5AA7A6D2FBDF}" destId="{C20D4ED8-5E9A-47BC-9315-87818977F672}" srcOrd="0" destOrd="0" presId="urn:microsoft.com/office/officeart/2005/8/layout/process1"/>
    <dgm:cxn modelId="{F6739B1C-3394-4841-B5C8-93A022BBF3B3}" type="presOf" srcId="{931C95F0-4F0E-4A55-BB85-580CB84191F0}" destId="{8E6F26B4-B18A-476D-A8EE-8C4D030814D1}" srcOrd="1" destOrd="0" presId="urn:microsoft.com/office/officeart/2005/8/layout/process1"/>
    <dgm:cxn modelId="{E610A9EE-657A-402B-ACCB-C7A918CB068D}" srcId="{16CEB062-67FA-4957-8FF6-EF2776BE5556}" destId="{93D251A6-3506-4C45-A2B8-5AA7A6D2FBDF}" srcOrd="1" destOrd="0" parTransId="{02BB0EB6-3129-430E-8809-04EB86E69846}" sibTransId="{931C95F0-4F0E-4A55-BB85-580CB84191F0}"/>
    <dgm:cxn modelId="{F6BC7F7E-616F-9644-B127-C273565EE98D}" type="presOf" srcId="{0BC00AFB-CE68-4B3F-ABF7-C2CC8FA6F98B}" destId="{14301CED-EE17-4697-9597-4FCBECB86674}" srcOrd="1" destOrd="0" presId="urn:microsoft.com/office/officeart/2005/8/layout/process1"/>
    <dgm:cxn modelId="{79570212-50B3-6442-AA2E-85A29AE77CE2}" type="presOf" srcId="{797BB0CA-856E-4BBF-B7C0-19F29D27E312}" destId="{124C05E8-4C6B-4AB0-AC23-2512FA955E30}" srcOrd="0" destOrd="0" presId="urn:microsoft.com/office/officeart/2005/8/layout/process1"/>
    <dgm:cxn modelId="{EB37B6D7-4152-437E-8808-0E48DA2DD7A6}" srcId="{16CEB062-67FA-4957-8FF6-EF2776BE5556}" destId="{797BB0CA-856E-4BBF-B7C0-19F29D27E312}" srcOrd="0" destOrd="0" parTransId="{7CF5E196-FF1D-4A6D-AF6A-F77F1D946AAC}" sibTransId="{0BC00AFB-CE68-4B3F-ABF7-C2CC8FA6F98B}"/>
    <dgm:cxn modelId="{A7D67417-B21D-3C49-83DC-B9B332564C63}" type="presOf" srcId="{16CEB062-67FA-4957-8FF6-EF2776BE5556}" destId="{C19BC198-9636-40D8-BC01-6BB7719AB3F4}" srcOrd="0" destOrd="0" presId="urn:microsoft.com/office/officeart/2005/8/layout/process1"/>
    <dgm:cxn modelId="{E60A170F-C947-F54F-B507-535A72DD13AB}" type="presParOf" srcId="{C19BC198-9636-40D8-BC01-6BB7719AB3F4}" destId="{124C05E8-4C6B-4AB0-AC23-2512FA955E30}" srcOrd="0" destOrd="0" presId="urn:microsoft.com/office/officeart/2005/8/layout/process1"/>
    <dgm:cxn modelId="{C3679707-03F8-1148-A0EE-C87CCCDD5B61}" type="presParOf" srcId="{C19BC198-9636-40D8-BC01-6BB7719AB3F4}" destId="{3AA21CAA-94FB-42E9-A588-44621BDFD3FE}" srcOrd="1" destOrd="0" presId="urn:microsoft.com/office/officeart/2005/8/layout/process1"/>
    <dgm:cxn modelId="{450FE6D4-5408-2942-A88B-6B6D3B56DAE9}" type="presParOf" srcId="{3AA21CAA-94FB-42E9-A588-44621BDFD3FE}" destId="{14301CED-EE17-4697-9597-4FCBECB86674}" srcOrd="0" destOrd="0" presId="urn:microsoft.com/office/officeart/2005/8/layout/process1"/>
    <dgm:cxn modelId="{E8434D39-2F01-3742-A583-C0049DF9090E}" type="presParOf" srcId="{C19BC198-9636-40D8-BC01-6BB7719AB3F4}" destId="{C20D4ED8-5E9A-47BC-9315-87818977F672}" srcOrd="2" destOrd="0" presId="urn:microsoft.com/office/officeart/2005/8/layout/process1"/>
    <dgm:cxn modelId="{048A1A59-7701-DF46-9A1F-7731746FA626}" type="presParOf" srcId="{C19BC198-9636-40D8-BC01-6BB7719AB3F4}" destId="{4C8A0B08-86EA-4ECE-B6BB-5ACB35424E4E}" srcOrd="3" destOrd="0" presId="urn:microsoft.com/office/officeart/2005/8/layout/process1"/>
    <dgm:cxn modelId="{1619736F-5932-3A4C-A309-05644C660F0F}" type="presParOf" srcId="{4C8A0B08-86EA-4ECE-B6BB-5ACB35424E4E}" destId="{8E6F26B4-B18A-476D-A8EE-8C4D030814D1}" srcOrd="0" destOrd="0" presId="urn:microsoft.com/office/officeart/2005/8/layout/process1"/>
    <dgm:cxn modelId="{05FE7E26-217C-FE4B-9209-F40DFB890C3E}" type="presParOf" srcId="{C19BC198-9636-40D8-BC01-6BB7719AB3F4}" destId="{98D06766-8AAB-449E-8254-E93AC8665AA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56583-1A7F-E549-98E0-CCEF2BF7DF53}">
      <dsp:nvSpPr>
        <dsp:cNvPr id="0" name=""/>
        <dsp:cNvSpPr/>
      </dsp:nvSpPr>
      <dsp:spPr>
        <a:xfrm>
          <a:off x="2044936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B40BA0-B55B-9B4A-8ED0-ACB527993025}">
      <dsp:nvSpPr>
        <dsp:cNvPr id="0" name=""/>
        <dsp:cNvSpPr/>
      </dsp:nvSpPr>
      <dsp:spPr>
        <a:xfrm>
          <a:off x="2621423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noProof="0" dirty="0">
              <a:latin typeface="Calibri" charset="0"/>
              <a:ea typeface="Calibri" charset="0"/>
              <a:cs typeface="Calibri" charset="0"/>
            </a:rPr>
            <a:t>Identidad Económica</a:t>
          </a:r>
        </a:p>
      </dsp:txBody>
      <dsp:txXfrm>
        <a:off x="2621423" y="941764"/>
        <a:ext cx="1449298" cy="724475"/>
      </dsp:txXfrm>
    </dsp:sp>
    <dsp:sp modelId="{CDA48B89-F89B-4543-8AA9-A07526E12DAA}">
      <dsp:nvSpPr>
        <dsp:cNvPr id="0" name=""/>
        <dsp:cNvSpPr/>
      </dsp:nvSpPr>
      <dsp:spPr>
        <a:xfrm>
          <a:off x="1320532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015551-85B9-AF4C-8FF1-E3A3A07AE2EE}">
      <dsp:nvSpPr>
        <dsp:cNvPr id="0" name=""/>
        <dsp:cNvSpPr/>
      </dsp:nvSpPr>
      <dsp:spPr>
        <a:xfrm>
          <a:off x="1899957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noProof="0" dirty="0">
              <a:latin typeface="Calibri" charset="0"/>
              <a:ea typeface="Calibri" charset="0"/>
              <a:cs typeface="Calibri" charset="0"/>
            </a:rPr>
            <a:t>Tecnología de Registro Distribuido (</a:t>
          </a:r>
          <a:r>
            <a:rPr lang="en-US" sz="1400" kern="1200" dirty="0" err="1">
              <a:latin typeface="Calibri" charset="0"/>
              <a:ea typeface="Calibri" charset="0"/>
              <a:cs typeface="Calibri" charset="0"/>
            </a:rPr>
            <a:t>Blockchain</a:t>
          </a:r>
          <a:r>
            <a:rPr lang="en-US" sz="1400" kern="1200" dirty="0">
              <a:latin typeface="Calibri" charset="0"/>
              <a:ea typeface="Calibri" charset="0"/>
              <a:cs typeface="Calibri" charset="0"/>
            </a:rPr>
            <a:t>)</a:t>
          </a:r>
        </a:p>
      </dsp:txBody>
      <dsp:txXfrm>
        <a:off x="1899957" y="2449237"/>
        <a:ext cx="1449298" cy="724475"/>
      </dsp:txXfrm>
    </dsp:sp>
    <dsp:sp modelId="{6C1E725F-206B-D74C-B1C1-C5F8C6200E36}">
      <dsp:nvSpPr>
        <dsp:cNvPr id="0" name=""/>
        <dsp:cNvSpPr/>
      </dsp:nvSpPr>
      <dsp:spPr>
        <a:xfrm>
          <a:off x="2230568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55879D-C2AB-AE43-9F68-106BFC098223}">
      <dsp:nvSpPr>
        <dsp:cNvPr id="0" name=""/>
        <dsp:cNvSpPr/>
      </dsp:nvSpPr>
      <dsp:spPr>
        <a:xfrm>
          <a:off x="2624851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noProof="0" dirty="0">
              <a:latin typeface="Calibri" charset="0"/>
              <a:ea typeface="Calibri" charset="0"/>
              <a:cs typeface="Calibri" charset="0"/>
            </a:rPr>
            <a:t>Oportunidad Económica</a:t>
          </a:r>
        </a:p>
      </dsp:txBody>
      <dsp:txXfrm>
        <a:off x="2624851" y="3958878"/>
        <a:ext cx="1449298" cy="724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C05E8-4C6B-4AB0-AC23-2512FA955E30}">
      <dsp:nvSpPr>
        <dsp:cNvPr id="0" name=""/>
        <dsp:cNvSpPr/>
      </dsp:nvSpPr>
      <dsp:spPr>
        <a:xfrm>
          <a:off x="9799" y="0"/>
          <a:ext cx="2928828" cy="1480330"/>
        </a:xfrm>
        <a:prstGeom prst="round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noProof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BanQu</a:t>
          </a:r>
          <a:r>
            <a:rPr lang="es-ES_tradnl" sz="1300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permite mayor </a:t>
          </a:r>
          <a:r>
            <a:rPr lang="es-ES_tradnl" sz="13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seguridad y transparencia en el seguimiento </a:t>
          </a:r>
          <a:r>
            <a:rPr lang="es-ES_tradnl" sz="1300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S_tradnl" sz="1300" i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todo</a:t>
          </a:r>
          <a:r>
            <a:rPr lang="es-ES_tradnl" sz="1300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tipo de transacciones</a:t>
          </a:r>
          <a:r>
            <a:rPr lang="en-US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…</a:t>
          </a:r>
        </a:p>
      </dsp:txBody>
      <dsp:txXfrm>
        <a:off x="82063" y="72264"/>
        <a:ext cx="2784300" cy="1335802"/>
      </dsp:txXfrm>
    </dsp:sp>
    <dsp:sp modelId="{3AA21CAA-94FB-42E9-A588-44621BDFD3FE}">
      <dsp:nvSpPr>
        <dsp:cNvPr id="0" name=""/>
        <dsp:cNvSpPr/>
      </dsp:nvSpPr>
      <dsp:spPr>
        <a:xfrm>
          <a:off x="3231510" y="376990"/>
          <a:ext cx="620911" cy="726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1510" y="522260"/>
        <a:ext cx="434638" cy="435809"/>
      </dsp:txXfrm>
    </dsp:sp>
    <dsp:sp modelId="{C20D4ED8-5E9A-47BC-9315-87818977F672}">
      <dsp:nvSpPr>
        <dsp:cNvPr id="0" name=""/>
        <dsp:cNvSpPr/>
      </dsp:nvSpPr>
      <dsp:spPr>
        <a:xfrm>
          <a:off x="4110159" y="0"/>
          <a:ext cx="2928828" cy="1480330"/>
        </a:xfrm>
        <a:prstGeom prst="round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Cada vez que un producto cambia de manos, las transacciones pueden ser documentadas, creando </a:t>
          </a:r>
          <a:r>
            <a:rPr lang="es-ES_tradnl" sz="13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 historial permanente de un producto desde la fabricación hasta la venta</a:t>
          </a:r>
          <a:r>
            <a:rPr lang="es-ES_tradnl" sz="1300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…</a:t>
          </a:r>
        </a:p>
      </dsp:txBody>
      <dsp:txXfrm>
        <a:off x="4182423" y="72264"/>
        <a:ext cx="2784300" cy="1335802"/>
      </dsp:txXfrm>
    </dsp:sp>
    <dsp:sp modelId="{4C8A0B08-86EA-4ECE-B6BB-5ACB35424E4E}">
      <dsp:nvSpPr>
        <dsp:cNvPr id="0" name=""/>
        <dsp:cNvSpPr/>
      </dsp:nvSpPr>
      <dsp:spPr>
        <a:xfrm>
          <a:off x="7331871" y="376990"/>
          <a:ext cx="620911" cy="726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31871" y="522260"/>
        <a:ext cx="434638" cy="435809"/>
      </dsp:txXfrm>
    </dsp:sp>
    <dsp:sp modelId="{98D06766-8AAB-449E-8254-E93AC8665AA3}">
      <dsp:nvSpPr>
        <dsp:cNvPr id="0" name=""/>
        <dsp:cNvSpPr/>
      </dsp:nvSpPr>
      <dsp:spPr>
        <a:xfrm>
          <a:off x="8210520" y="0"/>
          <a:ext cx="2928828" cy="1480330"/>
        </a:xfrm>
        <a:prstGeom prst="round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Reducción </a:t>
          </a:r>
          <a:r>
            <a:rPr lang="es-ES_tradnl" sz="1300" b="0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drástica</a:t>
          </a:r>
          <a:r>
            <a:rPr lang="es-ES_tradnl" sz="13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retrasos, costos adicionales, y errores humanos </a:t>
          </a:r>
          <a:r>
            <a:rPr lang="es-ES_tradnl" sz="1300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que son el común de las transacciones de hoy</a:t>
          </a:r>
        </a:p>
      </dsp:txBody>
      <dsp:txXfrm>
        <a:off x="8282784" y="72264"/>
        <a:ext cx="2784300" cy="1335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FAA4E-6DC9-1442-84D2-88432C6A9527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DC675-167B-EF48-AF50-CC1FC6631C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07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35903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90328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32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B4F56-E97F-4A0B-BEAA-2F652A47EA76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67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1A902-9240-004C-AAA8-DC0C4A6373A3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9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5675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7945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504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B4F56-E97F-4A0B-BEAA-2F652A47EA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92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B4F56-E97F-4A0B-BEAA-2F652A47EA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30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0205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21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252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55293-4793-3140-B842-BE7CB51BDB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7923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73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5675"/>
            <a:ext cx="11430000" cy="1188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31302"/>
            <a:ext cx="11430000" cy="4645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0" y="6338048"/>
            <a:ext cx="3657600" cy="365125"/>
          </a:xfrm>
        </p:spPr>
        <p:txBody>
          <a:bodyPr/>
          <a:lstStyle/>
          <a:p>
            <a:fld id="{C9054AA9-0F21-44E6-8DEC-09F9F68E3778}" type="datetime1">
              <a:rPr lang="en-US" smtClean="0"/>
              <a:t>8/8/2017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477A-4085-4E80-B9F3-C0969A28E21F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81000" y="119778"/>
            <a:ext cx="11430000" cy="34255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7588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33350" algn="l" rtl="0">
              <a:spcBef>
                <a:spcPts val="480"/>
              </a:spcBef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»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33350" algn="l" rtl="0">
              <a:spcBef>
                <a:spcPts val="480"/>
              </a:spcBef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»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800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33350" algn="l" rtl="0">
              <a:spcBef>
                <a:spcPts val="480"/>
              </a:spcBef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»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5675"/>
            <a:ext cx="11430000" cy="1188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31302"/>
            <a:ext cx="11430000" cy="4645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0" y="6338048"/>
            <a:ext cx="3657600" cy="365125"/>
          </a:xfrm>
        </p:spPr>
        <p:txBody>
          <a:bodyPr/>
          <a:lstStyle/>
          <a:p>
            <a:fld id="{C9054AA9-0F21-44E6-8DEC-09F9F68E3778}" type="datetime1">
              <a:rPr lang="en-US" smtClean="0"/>
              <a:t>8/8/2017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477A-4085-4E80-B9F3-C0969A28E21F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81000" y="119778"/>
            <a:ext cx="11430000" cy="34255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0728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5675"/>
            <a:ext cx="11430000" cy="1188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31302"/>
            <a:ext cx="11430000" cy="4645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0" y="6338048"/>
            <a:ext cx="3657600" cy="365125"/>
          </a:xfrm>
        </p:spPr>
        <p:txBody>
          <a:bodyPr/>
          <a:lstStyle/>
          <a:p>
            <a:fld id="{C9054AA9-0F21-44E6-8DEC-09F9F68E3778}" type="datetime1">
              <a:rPr lang="en-US" smtClean="0"/>
              <a:t>8/8/2017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477A-4085-4E80-B9F3-C0969A28E21F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81000" y="119778"/>
            <a:ext cx="11430000" cy="34255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3804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5675"/>
            <a:ext cx="11430000" cy="1188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31302"/>
            <a:ext cx="11430000" cy="4645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0" y="6338048"/>
            <a:ext cx="3657600" cy="365125"/>
          </a:xfrm>
        </p:spPr>
        <p:txBody>
          <a:bodyPr/>
          <a:lstStyle/>
          <a:p>
            <a:fld id="{C9054AA9-0F21-44E6-8DEC-09F9F68E3778}" type="datetime1">
              <a:rPr lang="en-US" smtClean="0"/>
              <a:t>8/8/2017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477A-4085-4E80-B9F3-C0969A28E21F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81000" y="119778"/>
            <a:ext cx="11430000" cy="34255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4353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34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33350" algn="l" rtl="0">
              <a:spcBef>
                <a:spcPts val="480"/>
              </a:spcBef>
              <a:buClr>
                <a:schemeClr val="dk1"/>
              </a:buClr>
              <a:buFont typeface="Arial"/>
              <a:buChar char="–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–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»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170615" y="6126162"/>
            <a:ext cx="5075600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53" y="5781267"/>
            <a:ext cx="552147" cy="594360"/>
          </a:xfrm>
          <a:prstGeom prst="rect">
            <a:avLst/>
          </a:prstGeom>
        </p:spPr>
      </p:pic>
      <p:cxnSp>
        <p:nvCxnSpPr>
          <p:cNvPr id="13" name="Shape 14"/>
          <p:cNvCxnSpPr/>
          <p:nvPr userDrawn="1"/>
        </p:nvCxnSpPr>
        <p:spPr>
          <a:xfrm>
            <a:off x="6506800" y="6134553"/>
            <a:ext cx="5075600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57" r:id="rId5"/>
    <p:sldLayoutId id="2147483658" r:id="rId6"/>
    <p:sldLayoutId id="2147483660" r:id="rId7"/>
    <p:sldLayoutId id="2147483662" r:id="rId8"/>
    <p:sldLayoutId id="2147483669" r:id="rId9"/>
    <p:sldLayoutId id="2147483670" r:id="rId10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9.tiff"/><Relationship Id="rId10" Type="http://schemas.openxmlformats.org/officeDocument/2006/relationships/image" Target="../media/image2.tiff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shish.Gadnis@BanQuApp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3329599" y="3668888"/>
            <a:ext cx="5700887" cy="3189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endParaRPr sz="2170" dirty="0"/>
          </a:p>
          <a:p>
            <a:pPr>
              <a:lnSpc>
                <a:spcPct val="80000"/>
              </a:lnSpc>
              <a:spcBef>
                <a:spcPts val="434"/>
              </a:spcBef>
            </a:pPr>
            <a:endParaRPr sz="2170" dirty="0"/>
          </a:p>
          <a:p>
            <a:pPr>
              <a:lnSpc>
                <a:spcPct val="80000"/>
              </a:lnSpc>
              <a:spcBef>
                <a:spcPts val="434"/>
              </a:spcBef>
            </a:pPr>
            <a:endParaRPr sz="2170" dirty="0"/>
          </a:p>
          <a:p>
            <a:pPr>
              <a:lnSpc>
                <a:spcPct val="80000"/>
              </a:lnSpc>
              <a:spcBef>
                <a:spcPts val="434"/>
              </a:spcBef>
            </a:pPr>
            <a:endParaRPr sz="2170" dirty="0"/>
          </a:p>
          <a:p>
            <a:pPr>
              <a:lnSpc>
                <a:spcPct val="80000"/>
              </a:lnSpc>
              <a:spcBef>
                <a:spcPts val="434"/>
              </a:spcBef>
              <a:buSzPct val="25000"/>
            </a:pPr>
            <a:endParaRPr lang="en-US" sz="2170" b="1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spcBef>
                <a:spcPts val="434"/>
              </a:spcBef>
              <a:buSzPct val="25000"/>
            </a:pPr>
            <a:r>
              <a:rPr lang="en-US" sz="2170" b="1" dirty="0">
                <a:solidFill>
                  <a:schemeClr val="bg2"/>
                </a:solidFill>
              </a:rPr>
              <a:t>DIGNITY THROUGH IDENTITY</a:t>
            </a:r>
            <a:r>
              <a:rPr lang="en-US" sz="2170" b="1" baseline="30000" dirty="0">
                <a:solidFill>
                  <a:schemeClr val="bg2"/>
                </a:solidFill>
              </a:rPr>
              <a:t>TM</a:t>
            </a:r>
          </a:p>
          <a:p>
            <a:pPr>
              <a:lnSpc>
                <a:spcPct val="80000"/>
              </a:lnSpc>
              <a:spcBef>
                <a:spcPts val="434"/>
              </a:spcBef>
              <a:buSzPct val="25000"/>
            </a:pPr>
            <a:r>
              <a:rPr lang="en-US" sz="2170" b="1" baseline="30000" dirty="0">
                <a:solidFill>
                  <a:schemeClr val="bg2"/>
                </a:solidFill>
              </a:rPr>
              <a:t>(</a:t>
            </a:r>
            <a:r>
              <a:rPr lang="es-ES_tradnl" sz="2170" b="1" baseline="30000" dirty="0">
                <a:solidFill>
                  <a:schemeClr val="bg2"/>
                </a:solidFill>
              </a:rPr>
              <a:t>Dignidad a través de una Identidad</a:t>
            </a:r>
            <a:r>
              <a:rPr lang="en-US" sz="2170" b="1" baseline="30000" dirty="0">
                <a:solidFill>
                  <a:schemeClr val="bg2"/>
                </a:solidFill>
              </a:rPr>
              <a:t>)</a:t>
            </a:r>
          </a:p>
          <a:p>
            <a:pPr>
              <a:lnSpc>
                <a:spcPct val="80000"/>
              </a:lnSpc>
              <a:spcBef>
                <a:spcPts val="434"/>
              </a:spcBef>
              <a:buSzPct val="25000"/>
            </a:pPr>
            <a:endParaRPr lang="en-US" sz="217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142" y="696603"/>
            <a:ext cx="3225800" cy="4483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2136" y="5883061"/>
            <a:ext cx="198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COLOMBIA 2017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694982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43" y="338434"/>
            <a:ext cx="11696300" cy="1143000"/>
          </a:xfrm>
        </p:spPr>
        <p:txBody>
          <a:bodyPr/>
          <a:lstStyle/>
          <a:p>
            <a:r>
              <a:rPr lang="es-ES_tradnl" dirty="0"/>
              <a:t>Redes Sociales y Capital Social en las Comunidades Agrícolas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_tradnl" dirty="0">
                <a:solidFill>
                  <a:schemeClr val="tx1"/>
                </a:solidFill>
              </a:rPr>
              <a:t>Así como Facebook, LinkedIn o cualquier otra red social, los usuarios de </a:t>
            </a:r>
            <a:r>
              <a:rPr lang="es-ES_tradnl" dirty="0" err="1">
                <a:solidFill>
                  <a:schemeClr val="tx1"/>
                </a:solidFill>
              </a:rPr>
              <a:t>BanQu</a:t>
            </a:r>
            <a:r>
              <a:rPr lang="es-ES_tradnl" dirty="0">
                <a:solidFill>
                  <a:schemeClr val="tx1"/>
                </a:solidFill>
              </a:rPr>
              <a:t> son validados en puntos de validación de datos que no les pertenecen</a:t>
            </a:r>
          </a:p>
          <a:p>
            <a:pPr lvl="0"/>
            <a:endParaRPr lang="es-ES_tradnl" dirty="0">
              <a:solidFill>
                <a:schemeClr val="tx1"/>
              </a:solidFill>
            </a:endParaRPr>
          </a:p>
          <a:p>
            <a:r>
              <a:rPr lang="es-ES_tradnl" dirty="0"/>
              <a:t>Los agricultores entienden a </a:t>
            </a:r>
            <a:r>
              <a:rPr lang="es-ES_tradnl" dirty="0" err="1"/>
              <a:t>BanQu</a:t>
            </a:r>
            <a:r>
              <a:rPr lang="es-ES_tradnl" dirty="0"/>
              <a:t> intuitivamente, así como lo hacen con las redes sociales porque son similares a las redes de confianza que existen en sus comunidades.</a:t>
            </a:r>
          </a:p>
          <a:p>
            <a:pPr lvl="0"/>
            <a:endParaRPr lang="es-ES_tradnl" dirty="0">
              <a:solidFill>
                <a:schemeClr val="tx1"/>
              </a:solidFill>
            </a:endParaRPr>
          </a:p>
          <a:p>
            <a:r>
              <a:rPr lang="es-ES_tradnl" dirty="0" err="1"/>
              <a:t>BanQu</a:t>
            </a:r>
            <a:r>
              <a:rPr lang="es-ES_tradnl" dirty="0"/>
              <a:t> aprovecha el </a:t>
            </a:r>
            <a:r>
              <a:rPr lang="es-ES_tradnl" b="1" i="1" dirty="0"/>
              <a:t>Capital Social, </a:t>
            </a:r>
            <a:r>
              <a:rPr lang="es-ES_tradnl" dirty="0"/>
              <a:t>que es la confianza, la cohesión comunitaria y la acción colectiva que existen en las comunidades agrícolas; las cuales contribuyen a las relaciones no-financieras y afectan el bienestar y la prosperidad de una persona dentro de esta comunidad.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5675"/>
            <a:ext cx="11430000" cy="937270"/>
          </a:xfrm>
        </p:spPr>
        <p:txBody>
          <a:bodyPr/>
          <a:lstStyle/>
          <a:p>
            <a:r>
              <a:rPr lang="es-ES_tradnl" sz="2800" dirty="0" err="1"/>
              <a:t>BanQu</a:t>
            </a:r>
            <a:r>
              <a:rPr lang="es-ES_tradnl" sz="2800" dirty="0"/>
              <a:t> &amp; Las Cadenas de Suministro de Pequeños Agricultores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54211"/>
            <a:ext cx="11430000" cy="4645661"/>
          </a:xfrm>
        </p:spPr>
        <p:txBody>
          <a:bodyPr/>
          <a:lstStyle/>
          <a:p>
            <a:r>
              <a:rPr lang="es-ES_tradnl" sz="2000" b="1" dirty="0" err="1"/>
              <a:t>BanQu</a:t>
            </a:r>
            <a:r>
              <a:rPr lang="es-ES_tradnl" sz="2000" b="1" dirty="0"/>
              <a:t> ofrece seguimiento para el Agricultor, la Tierra y el Activo. </a:t>
            </a:r>
          </a:p>
          <a:p>
            <a:r>
              <a:rPr lang="es-ES_tradnl" sz="2000" dirty="0"/>
              <a:t>La mayoría de sistemas similares ofrecen seguimiento para uno o dos de los elementos, mientras que </a:t>
            </a:r>
            <a:r>
              <a:rPr lang="es-ES_tradnl" sz="2000" dirty="0" err="1"/>
              <a:t>BanQu</a:t>
            </a:r>
            <a:r>
              <a:rPr lang="es-ES_tradnl" sz="2000" dirty="0"/>
              <a:t> ofrece para los tres.</a:t>
            </a:r>
          </a:p>
          <a:p>
            <a:r>
              <a:rPr lang="es-ES_tradnl" sz="2000" dirty="0"/>
              <a:t>El agricultor  y el activo logran </a:t>
            </a:r>
            <a:r>
              <a:rPr lang="es-ES_tradnl" sz="2000" b="1" dirty="0"/>
              <a:t>seguimiento, transparencia y visibilidad </a:t>
            </a:r>
            <a:r>
              <a:rPr lang="es-ES_tradnl" sz="2000" dirty="0"/>
              <a:t>en toda la cadena de suministro desde el nivel de finca hasta el final del ciclo.</a:t>
            </a:r>
          </a:p>
          <a:p>
            <a:endParaRPr lang="en-US" sz="2000" b="1" dirty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55073" y="3360260"/>
            <a:ext cx="2978727" cy="23615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s-ES_tradnl" sz="2400" dirty="0">
                <a:latin typeface="Calibri" charset="0"/>
                <a:ea typeface="Calibri" charset="0"/>
                <a:cs typeface="Calibri" charset="0"/>
              </a:rPr>
              <a:t>Agricultor</a:t>
            </a:r>
          </a:p>
          <a:p>
            <a:pPr algn="ctr"/>
            <a:r>
              <a:rPr lang="es-ES_tradnl" dirty="0">
                <a:latin typeface="Calibri" charset="0"/>
                <a:ea typeface="Calibri" charset="0"/>
                <a:cs typeface="Calibri" charset="0"/>
              </a:rPr>
              <a:t>El Agricultor da permiso para ser parte del sistema y se inscribe usando datos biométricos. </a:t>
            </a:r>
          </a:p>
          <a:p>
            <a:pPr algn="ctr"/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61164" y="3360261"/>
            <a:ext cx="2978727" cy="23615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s-ES_tradnl" sz="2400" dirty="0">
                <a:latin typeface="Calibri" charset="0"/>
                <a:ea typeface="Calibri" charset="0"/>
                <a:cs typeface="Calibri" charset="0"/>
              </a:rPr>
              <a:t>Tierra</a:t>
            </a:r>
          </a:p>
          <a:p>
            <a:pPr algn="ctr"/>
            <a:r>
              <a:rPr lang="es-ES_tradnl" dirty="0">
                <a:latin typeface="Calibri" charset="0"/>
                <a:ea typeface="Calibri" charset="0"/>
                <a:cs typeface="Calibri" charset="0"/>
              </a:rPr>
              <a:t>La tierra de los Agricultores inscritos se mapea en el sistema utilizando coordenadas de GPS.  </a:t>
            </a:r>
            <a:endParaRPr lang="es-ES_tradnl" sz="24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4909" y="3360260"/>
            <a:ext cx="2978727" cy="23615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s-ES_tradnl" sz="2400" dirty="0">
                <a:latin typeface="Calibri" charset="0"/>
                <a:ea typeface="Calibri" charset="0"/>
                <a:cs typeface="Calibri" charset="0"/>
              </a:rPr>
              <a:t>Activo</a:t>
            </a:r>
          </a:p>
          <a:p>
            <a:pPr algn="ctr"/>
            <a:r>
              <a:rPr lang="es-ES_tradnl" dirty="0">
                <a:latin typeface="Calibri" charset="0"/>
                <a:ea typeface="Calibri" charset="0"/>
                <a:cs typeface="Calibri" charset="0"/>
              </a:rPr>
              <a:t>“Activos” producidos como el cacao/café son vinculados al agricultor y la tierra. </a:t>
            </a:r>
          </a:p>
          <a:p>
            <a:pPr algn="ctr"/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787883" y="3487136"/>
            <a:ext cx="913105" cy="628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396" y="3601497"/>
            <a:ext cx="699916" cy="4213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6942" y="3601497"/>
            <a:ext cx="900342" cy="42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600" dirty="0" err="1">
                <a:latin typeface="Arial"/>
                <a:ea typeface="Calibri" charset="0"/>
                <a:cs typeface="Arial"/>
              </a:rPr>
              <a:t>BanQu</a:t>
            </a:r>
            <a:r>
              <a:rPr lang="es-ES_tradnl" sz="3600" dirty="0">
                <a:latin typeface="Arial"/>
                <a:ea typeface="Calibri" charset="0"/>
                <a:cs typeface="Arial"/>
              </a:rPr>
              <a:t> Casos de </a:t>
            </a:r>
            <a:r>
              <a:rPr lang="es-ES_tradnl" sz="3600" dirty="0" smtClean="0">
                <a:latin typeface="Arial"/>
                <a:ea typeface="Calibri" charset="0"/>
                <a:cs typeface="Arial"/>
              </a:rPr>
              <a:t>Uso</a:t>
            </a:r>
            <a:r>
              <a:rPr lang="mr-IN" sz="3600" dirty="0" smtClean="0">
                <a:latin typeface="Arial"/>
                <a:ea typeface="Calibri" charset="0"/>
                <a:cs typeface="Arial"/>
              </a:rPr>
              <a:t>…</a:t>
            </a:r>
            <a:r>
              <a:rPr lang="en-US" sz="3600" dirty="0" smtClean="0">
                <a:latin typeface="Arial"/>
                <a:ea typeface="Calibri" charset="0"/>
                <a:cs typeface="Arial"/>
              </a:rPr>
              <a:t>.. </a:t>
            </a:r>
            <a:r>
              <a:rPr lang="en-US" sz="3600" dirty="0" err="1" smtClean="0">
                <a:latin typeface="Arial"/>
                <a:ea typeface="Calibri" charset="0"/>
                <a:cs typeface="Arial"/>
              </a:rPr>
              <a:t>Cadena</a:t>
            </a:r>
            <a:r>
              <a:rPr lang="en-US" sz="3600" dirty="0" smtClean="0">
                <a:latin typeface="Arial"/>
                <a:ea typeface="Calibri" charset="0"/>
                <a:cs typeface="Arial"/>
              </a:rPr>
              <a:t> de Valor de Café 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9601" y="1721259"/>
            <a:ext cx="2005863" cy="765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Farmer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Registration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751797" y="1721259"/>
            <a:ext cx="2005863" cy="765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Seed Inputs &amp; Finance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57647" y="1721259"/>
            <a:ext cx="2005863" cy="765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Mapping Core Land &amp; Assets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9601" y="3263607"/>
            <a:ext cx="2005863" cy="765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Payment &amp;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Disbursement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9601" y="4903839"/>
            <a:ext cx="2005863" cy="765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Transportation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57647" y="4903839"/>
            <a:ext cx="2005863" cy="765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Weight &amp;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Quality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51797" y="4903839"/>
            <a:ext cx="2005863" cy="765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Wet Beans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Wet Mill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845953" y="1721259"/>
            <a:ext cx="2005863" cy="765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Extension Services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845953" y="3263607"/>
            <a:ext cx="2005863" cy="765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Crop Lifecycle +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Pricing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845953" y="4903839"/>
            <a:ext cx="2005863" cy="765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Harvest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486936" y="2951432"/>
            <a:ext cx="5270723" cy="150354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Arial"/>
                <a:cs typeface="Arial"/>
              </a:rPr>
              <a:t>BanQu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Blockchain </a:t>
            </a:r>
          </a:p>
          <a:p>
            <a:pPr algn="ctr"/>
            <a:r>
              <a:rPr lang="en-US" sz="1200" dirty="0" smtClean="0">
                <a:latin typeface="Arial"/>
                <a:cs typeface="Arial"/>
              </a:rPr>
              <a:t>Traceability, Transparency</a:t>
            </a:r>
          </a:p>
          <a:p>
            <a:pPr algn="ctr"/>
            <a:r>
              <a:rPr lang="en-US" sz="1200" dirty="0" smtClean="0">
                <a:latin typeface="Arial"/>
                <a:cs typeface="Arial"/>
              </a:rPr>
              <a:t>Asset Registry &amp; Payments</a:t>
            </a:r>
          </a:p>
          <a:p>
            <a:pPr algn="ctr"/>
            <a:r>
              <a:rPr lang="en-US" sz="1200" dirty="0" smtClean="0">
                <a:latin typeface="Arial"/>
                <a:cs typeface="Arial"/>
              </a:rPr>
              <a:t>Integrated to Local Identity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23425" y="1557236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1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55707" y="1528763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90913" y="310065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10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33590" y="4740882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9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55707" y="4740882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8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549857" y="1528763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644011" y="1558302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623033" y="3082647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623033" y="4736546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549857" y="4736546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7</a:t>
            </a:r>
          </a:p>
        </p:txBody>
      </p:sp>
      <p:cxnSp>
        <p:nvCxnSpPr>
          <p:cNvPr id="59" name="Straight Arrow Connector 58"/>
          <p:cNvCxnSpPr>
            <a:stCxn id="38" idx="3"/>
            <a:endCxn id="48" idx="1"/>
          </p:cNvCxnSpPr>
          <p:nvPr/>
        </p:nvCxnSpPr>
        <p:spPr>
          <a:xfrm>
            <a:off x="2615464" y="2103980"/>
            <a:ext cx="1643352" cy="10676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1" idx="3"/>
            <a:endCxn id="48" idx="2"/>
          </p:cNvCxnSpPr>
          <p:nvPr/>
        </p:nvCxnSpPr>
        <p:spPr>
          <a:xfrm>
            <a:off x="2615464" y="3646328"/>
            <a:ext cx="871473" cy="568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0" idx="2"/>
          </p:cNvCxnSpPr>
          <p:nvPr/>
        </p:nvCxnSpPr>
        <p:spPr>
          <a:xfrm>
            <a:off x="4660577" y="2486699"/>
            <a:ext cx="795128" cy="4647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9" idx="2"/>
          </p:cNvCxnSpPr>
          <p:nvPr/>
        </p:nvCxnSpPr>
        <p:spPr>
          <a:xfrm flipH="1">
            <a:off x="6751797" y="2486699"/>
            <a:ext cx="1002932" cy="4647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6" idx="1"/>
            <a:endCxn id="48" idx="6"/>
          </p:cNvCxnSpPr>
          <p:nvPr/>
        </p:nvCxnSpPr>
        <p:spPr>
          <a:xfrm flipH="1">
            <a:off x="8757659" y="3646328"/>
            <a:ext cx="1088292" cy="568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5" idx="2"/>
          </p:cNvCxnSpPr>
          <p:nvPr/>
        </p:nvCxnSpPr>
        <p:spPr>
          <a:xfrm flipH="1">
            <a:off x="8206281" y="2486699"/>
            <a:ext cx="2642603" cy="6849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2" idx="3"/>
          </p:cNvCxnSpPr>
          <p:nvPr/>
        </p:nvCxnSpPr>
        <p:spPr>
          <a:xfrm flipV="1">
            <a:off x="2615463" y="4195275"/>
            <a:ext cx="1365704" cy="10912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3" idx="0"/>
          </p:cNvCxnSpPr>
          <p:nvPr/>
        </p:nvCxnSpPr>
        <p:spPr>
          <a:xfrm flipV="1">
            <a:off x="4660577" y="4454976"/>
            <a:ext cx="795128" cy="4488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4" idx="0"/>
          </p:cNvCxnSpPr>
          <p:nvPr/>
        </p:nvCxnSpPr>
        <p:spPr>
          <a:xfrm flipH="1" flipV="1">
            <a:off x="6925943" y="4454976"/>
            <a:ext cx="828784" cy="4488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7" idx="0"/>
          </p:cNvCxnSpPr>
          <p:nvPr/>
        </p:nvCxnSpPr>
        <p:spPr>
          <a:xfrm flipH="1" flipV="1">
            <a:off x="8206281" y="4195274"/>
            <a:ext cx="2642603" cy="7085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4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16" y="206966"/>
            <a:ext cx="11430000" cy="1322343"/>
          </a:xfrm>
        </p:spPr>
        <p:txBody>
          <a:bodyPr/>
          <a:lstStyle/>
          <a:p>
            <a:r>
              <a:rPr lang="es-ES_tradnl" sz="2800" dirty="0" err="1"/>
              <a:t>BanQu</a:t>
            </a:r>
            <a:r>
              <a:rPr lang="es-ES_tradnl" sz="2800" dirty="0"/>
              <a:t> podría reducir drásticamente el tiempo, los costos, y los errores humanos para exportadores, procesadores y minoristas en la cadena de suministro agrícola</a:t>
            </a: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429681"/>
              </p:ext>
            </p:extLst>
          </p:nvPr>
        </p:nvGraphicFramePr>
        <p:xfrm>
          <a:off x="548739" y="1755799"/>
          <a:ext cx="11149148" cy="148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816970" y="3819296"/>
            <a:ext cx="10713178" cy="2256612"/>
            <a:chOff x="581839" y="2942406"/>
            <a:chExt cx="10713178" cy="2256612"/>
          </a:xfrm>
        </p:grpSpPr>
        <p:sp>
          <p:nvSpPr>
            <p:cNvPr id="13" name="Round Single Corner Rectangle 12"/>
            <p:cNvSpPr/>
            <p:nvPr/>
          </p:nvSpPr>
          <p:spPr>
            <a:xfrm>
              <a:off x="696140" y="3056710"/>
              <a:ext cx="1976846" cy="513806"/>
            </a:xfrm>
            <a:prstGeom prst="round1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600" dirty="0">
                  <a:latin typeface="Arial" panose="020B0604020202020204" pitchFamily="34" charset="0"/>
                  <a:cs typeface="Arial" panose="020B0604020202020204" pitchFamily="34" charset="0"/>
                </a:rPr>
                <a:t>Registro de Transacciones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6140" y="3570515"/>
              <a:ext cx="1976846" cy="162850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_tradnl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Registrando la cantidad y transferencia de activos (ej. Estantes de almacenamiento, remolques, contenedores, etc.) a medida que se mueven entre los nodos de la cadena de suministro.</a:t>
              </a:r>
            </a:p>
          </p:txBody>
        </p:sp>
        <p:sp>
          <p:nvSpPr>
            <p:cNvPr id="15" name="Round Single Corner Rectangle 14"/>
            <p:cNvSpPr/>
            <p:nvPr/>
          </p:nvSpPr>
          <p:spPr>
            <a:xfrm>
              <a:off x="2860220" y="3056710"/>
              <a:ext cx="1976846" cy="513806"/>
            </a:xfrm>
            <a:prstGeom prst="round1Rect">
              <a:avLst/>
            </a:prstGeom>
            <a:solidFill>
              <a:schemeClr val="accent4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600" dirty="0">
                  <a:latin typeface="Arial" panose="020B0604020202020204" pitchFamily="34" charset="0"/>
                  <a:cs typeface="Arial" panose="020B0604020202020204" pitchFamily="34" charset="0"/>
                </a:rPr>
                <a:t>Seguimiento de Pedidos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60220" y="3570515"/>
              <a:ext cx="1976846" cy="162850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_tradnl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Seguimiento de órdenes de compra, ordenes de cambio, recibos, notificaciones de envió u otros documentos relacionados.</a:t>
              </a:r>
            </a:p>
          </p:txBody>
        </p:sp>
        <p:sp>
          <p:nvSpPr>
            <p:cNvPr id="17" name="Round Single Corner Rectangle 16"/>
            <p:cNvSpPr/>
            <p:nvPr/>
          </p:nvSpPr>
          <p:spPr>
            <a:xfrm>
              <a:off x="5024300" y="3056710"/>
              <a:ext cx="1976846" cy="513806"/>
            </a:xfrm>
            <a:prstGeom prst="round1Rect">
              <a:avLst/>
            </a:prstGeom>
            <a:solidFill>
              <a:schemeClr val="accent1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600" dirty="0">
                  <a:latin typeface="Arial" panose="020B0604020202020204" pitchFamily="34" charset="0"/>
                  <a:cs typeface="Arial" panose="020B0604020202020204" pitchFamily="34" charset="0"/>
                </a:rPr>
                <a:t>Certificación de Productos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24300" y="3570515"/>
              <a:ext cx="1976846" cy="1628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_tradnl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Asignación o verificación de certificaciones o ciertas propiedades de productos físicos. Por ejemplo, para determinar si un producto alimenticio es ecológico, orgánico o de comercio justo.</a:t>
              </a:r>
            </a:p>
          </p:txBody>
        </p:sp>
        <p:sp>
          <p:nvSpPr>
            <p:cNvPr id="19" name="Round Single Corner Rectangle 18"/>
            <p:cNvSpPr/>
            <p:nvPr/>
          </p:nvSpPr>
          <p:spPr>
            <a:xfrm>
              <a:off x="7188380" y="3056710"/>
              <a:ext cx="1976846" cy="513806"/>
            </a:xfrm>
            <a:prstGeom prst="round1Rect">
              <a:avLst/>
            </a:prstGeom>
            <a:solidFill>
              <a:schemeClr val="accent6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600" dirty="0">
                  <a:latin typeface="Arial" panose="020B0604020202020204" pitchFamily="34" charset="0"/>
                  <a:cs typeface="Arial" panose="020B0604020202020204" pitchFamily="34" charset="0"/>
                </a:rPr>
                <a:t>Vinculación de Mercancías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88380" y="3570515"/>
              <a:ext cx="1976846" cy="16285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_tradnl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Vinculación de productos físicos a números de serie, código de barras, etiquetas digitales como RFID, etc.</a:t>
              </a:r>
            </a:p>
            <a:p>
              <a:pPr lvl="0" algn="ctr"/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>
              <a:off x="9318171" y="3056710"/>
              <a:ext cx="1976846" cy="513806"/>
            </a:xfrm>
            <a:prstGeom prst="round1Rect">
              <a:avLst/>
            </a:prstGeom>
            <a:solidFill>
              <a:schemeClr val="accent5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600" dirty="0">
                  <a:latin typeface="Arial" panose="020B0604020202020204" pitchFamily="34" charset="0"/>
                  <a:cs typeface="Arial" panose="020B0604020202020204" pitchFamily="34" charset="0"/>
                </a:rPr>
                <a:t>Información Compartida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318171" y="3570515"/>
              <a:ext cx="1976846" cy="162850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_tradnl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Compartir información sobre procesos de fabricación, montaje, entrega y mantenimiento de productos con proveedores y vendedores.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581839" y="2942409"/>
              <a:ext cx="305889" cy="28847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735035" y="2942408"/>
              <a:ext cx="305889" cy="28847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888231" y="2942408"/>
              <a:ext cx="305889" cy="28847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7041427" y="2942407"/>
              <a:ext cx="305889" cy="28847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9165226" y="2942406"/>
              <a:ext cx="305889" cy="288471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627812" y="3392812"/>
            <a:ext cx="6936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Mejoras en las Tareas de la Cadena de Suministro utilizando </a:t>
            </a:r>
            <a:r>
              <a:rPr lang="es-ES_tradnl" b="1" dirty="0" err="1">
                <a:latin typeface="Arial" panose="020B0604020202020204" pitchFamily="34" charset="0"/>
                <a:cs typeface="Arial" panose="020B0604020202020204" pitchFamily="34" charset="0"/>
              </a:rPr>
              <a:t>Banqu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8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 rot="5400000">
            <a:off x="6009426" y="29992"/>
            <a:ext cx="3735320" cy="8408967"/>
          </a:xfrm>
          <a:prstGeom prst="roundRect">
            <a:avLst>
              <a:gd name="adj" fmla="val 8875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814589" y="3109964"/>
            <a:ext cx="3058967" cy="501076"/>
          </a:xfrm>
          <a:prstGeom prst="roundRect">
            <a:avLst>
              <a:gd name="adj" fmla="val 10764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s-ES_tradnl" sz="1200" b="1" dirty="0">
                <a:solidFill>
                  <a:schemeClr val="tx1"/>
                </a:solidFill>
              </a:rPr>
              <a:t>Sistemas de CRM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3841901" y="4194828"/>
            <a:ext cx="3959595" cy="564208"/>
          </a:xfrm>
          <a:prstGeom prst="roundRect">
            <a:avLst>
              <a:gd name="adj" fmla="val 1076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tx1"/>
                </a:solidFill>
              </a:rPr>
              <a:t>Gestión de Conocimiento y los Documentos</a:t>
            </a:r>
          </a:p>
          <a:p>
            <a:pPr algn="ctr"/>
            <a:r>
              <a:rPr lang="es-ES_tradnl" sz="1200" b="1" i="1" dirty="0">
                <a:solidFill>
                  <a:schemeClr val="tx1"/>
                </a:solidFill>
              </a:rPr>
              <a:t>(Formación, Contratos, Videos , Políticas, Manuales etc.</a:t>
            </a:r>
            <a:r>
              <a:rPr lang="en-US" sz="1200" b="1" i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3828790" y="4814222"/>
            <a:ext cx="8123057" cy="482530"/>
          </a:xfrm>
          <a:prstGeom prst="roundRect">
            <a:avLst>
              <a:gd name="adj" fmla="val 1076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tx1"/>
                </a:solidFill>
              </a:rPr>
              <a:t>Gestión de la Cadena de Suministro </a:t>
            </a:r>
            <a:r>
              <a:rPr lang="es-ES_tradnl" sz="1200" b="1" i="1" dirty="0">
                <a:solidFill>
                  <a:schemeClr val="tx1"/>
                </a:solidFill>
              </a:rPr>
              <a:t>(Proveedor, Vendedor, Logística, etc.)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982687" y="4205090"/>
            <a:ext cx="3969160" cy="609131"/>
          </a:xfrm>
          <a:prstGeom prst="roundRect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tx1"/>
                </a:solidFill>
              </a:rPr>
              <a:t>Gestión y Control Financieros</a:t>
            </a:r>
          </a:p>
          <a:p>
            <a:pPr algn="ctr"/>
            <a:r>
              <a:rPr lang="es-ES_tradnl" sz="1200" b="1" i="1" dirty="0">
                <a:solidFill>
                  <a:schemeClr val="tx1"/>
                </a:solidFill>
              </a:rPr>
              <a:t>(Plan de </a:t>
            </a:r>
            <a:r>
              <a:rPr lang="es-ES_tradnl" sz="1200" b="1" i="1" dirty="0" err="1">
                <a:solidFill>
                  <a:schemeClr val="tx1"/>
                </a:solidFill>
              </a:rPr>
              <a:t>Ctas</a:t>
            </a:r>
            <a:r>
              <a:rPr lang="es-ES_tradnl" sz="1200" b="1" i="1" dirty="0">
                <a:solidFill>
                  <a:schemeClr val="tx1"/>
                </a:solidFill>
              </a:rPr>
              <a:t>, Libro Mayor, </a:t>
            </a:r>
            <a:r>
              <a:rPr lang="es-ES_tradnl" sz="1200" b="1" i="1" dirty="0" err="1">
                <a:solidFill>
                  <a:schemeClr val="tx1"/>
                </a:solidFill>
              </a:rPr>
              <a:t>Ctas</a:t>
            </a:r>
            <a:r>
              <a:rPr lang="es-ES_tradnl" sz="1200" b="1" i="1" dirty="0">
                <a:solidFill>
                  <a:schemeClr val="tx1"/>
                </a:solidFill>
              </a:rPr>
              <a:t> por Pagar, </a:t>
            </a:r>
            <a:r>
              <a:rPr lang="es-ES_tradnl" sz="1200" b="1" i="1" dirty="0" err="1">
                <a:solidFill>
                  <a:schemeClr val="tx1"/>
                </a:solidFill>
              </a:rPr>
              <a:t>Ctas</a:t>
            </a:r>
            <a:r>
              <a:rPr lang="es-ES_tradnl" sz="1200" b="1" i="1" dirty="0">
                <a:solidFill>
                  <a:schemeClr val="tx1"/>
                </a:solidFill>
              </a:rPr>
              <a:t> por Recibir, </a:t>
            </a:r>
            <a:r>
              <a:rPr lang="es-ES_tradnl" sz="1200" b="1" i="1" dirty="0" err="1">
                <a:solidFill>
                  <a:schemeClr val="tx1"/>
                </a:solidFill>
              </a:rPr>
              <a:t>Cta</a:t>
            </a:r>
            <a:r>
              <a:rPr lang="es-ES_tradnl" sz="1200" b="1" i="1" dirty="0">
                <a:solidFill>
                  <a:schemeClr val="tx1"/>
                </a:solidFill>
              </a:rPr>
              <a:t> de Resultados etc.)</a:t>
            </a:r>
          </a:p>
        </p:txBody>
      </p:sp>
      <p:sp>
        <p:nvSpPr>
          <p:cNvPr id="63" name="Rounded Rectangle 62"/>
          <p:cNvSpPr/>
          <p:nvPr/>
        </p:nvSpPr>
        <p:spPr>
          <a:xfrm rot="5400000">
            <a:off x="7664481" y="1475346"/>
            <a:ext cx="399051" cy="8123056"/>
          </a:xfrm>
          <a:prstGeom prst="roundRect">
            <a:avLst>
              <a:gd name="adj" fmla="val 8875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1200" b="1" dirty="0">
                <a:solidFill>
                  <a:schemeClr val="tx1"/>
                </a:solidFill>
              </a:rPr>
              <a:t>Interfaces de Aplicaciones Externas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155382" y="2393731"/>
            <a:ext cx="5220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/>
              <a:t>Agricultores de </a:t>
            </a:r>
            <a:r>
              <a:rPr lang="es-ES_tradnl" sz="2000" b="1" dirty="0" err="1"/>
              <a:t>BanQu</a:t>
            </a:r>
            <a:r>
              <a:rPr lang="es-ES_tradnl" sz="2000" b="1" dirty="0"/>
              <a:t>:</a:t>
            </a:r>
          </a:p>
          <a:p>
            <a:pPr algn="ctr"/>
            <a:r>
              <a:rPr lang="es-ES_tradnl" sz="2000" b="1" dirty="0"/>
              <a:t> IDENTIDAD ECONÓMICA</a:t>
            </a:r>
            <a:endParaRPr lang="es-ES_tradnl" sz="2000" dirty="0"/>
          </a:p>
        </p:txBody>
      </p:sp>
      <p:sp>
        <p:nvSpPr>
          <p:cNvPr id="75" name="Rounded Rectangle 74"/>
          <p:cNvSpPr/>
          <p:nvPr/>
        </p:nvSpPr>
        <p:spPr>
          <a:xfrm>
            <a:off x="9508856" y="3109964"/>
            <a:ext cx="2442991" cy="501076"/>
          </a:xfrm>
          <a:prstGeom prst="roundRect">
            <a:avLst>
              <a:gd name="adj" fmla="val 1076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tx1"/>
                </a:solidFill>
              </a:rPr>
              <a:t>Pago Móvil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6993255" y="3101617"/>
            <a:ext cx="2395904" cy="501076"/>
          </a:xfrm>
          <a:prstGeom prst="roundRect">
            <a:avLst>
              <a:gd name="adj" fmla="val 1076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tx1"/>
                </a:solidFill>
              </a:rPr>
              <a:t>Compromiso del comprador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814589" y="3663020"/>
            <a:ext cx="3058967" cy="494239"/>
          </a:xfrm>
          <a:prstGeom prst="roundRect">
            <a:avLst>
              <a:gd name="adj" fmla="val 1076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tx1"/>
                </a:solidFill>
              </a:rPr>
              <a:t>Créditos / Financiación / Pólizas de Seguro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6972788" y="3679662"/>
            <a:ext cx="2416371" cy="494239"/>
          </a:xfrm>
          <a:prstGeom prst="roundRect">
            <a:avLst>
              <a:gd name="adj" fmla="val 10764"/>
            </a:avLst>
          </a:prstGeom>
          <a:solidFill>
            <a:schemeClr val="tx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tx1"/>
                </a:solidFill>
              </a:rPr>
              <a:t>Precios de Cosecha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489839" y="3663020"/>
            <a:ext cx="2462008" cy="494239"/>
          </a:xfrm>
          <a:prstGeom prst="roundRect">
            <a:avLst>
              <a:gd name="adj" fmla="val 10764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tx1"/>
                </a:solidFill>
              </a:rPr>
              <a:t>Cooperativas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622081" y="3611040"/>
            <a:ext cx="995893" cy="967080"/>
            <a:chOff x="550480" y="1682308"/>
            <a:chExt cx="2384986" cy="2431904"/>
          </a:xfrm>
        </p:grpSpPr>
        <p:pic>
          <p:nvPicPr>
            <p:cNvPr id="2054" name="Picture 6" descr="C:\Users\NAVIN~1.HAR\AppData\Local\Temp\SNAGHTML483750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480" y="1682308"/>
              <a:ext cx="2384986" cy="2431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450495" y="2615589"/>
              <a:ext cx="1052003" cy="323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37181" y="1144870"/>
            <a:ext cx="8754819" cy="1084169"/>
            <a:chOff x="3672606" y="1144870"/>
            <a:chExt cx="8449547" cy="1421144"/>
          </a:xfrm>
        </p:grpSpPr>
        <p:sp>
          <p:nvSpPr>
            <p:cNvPr id="44" name="Up Arrow 43"/>
            <p:cNvSpPr/>
            <p:nvPr/>
          </p:nvSpPr>
          <p:spPr>
            <a:xfrm>
              <a:off x="3753511" y="2152403"/>
              <a:ext cx="374073" cy="331082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own Arrow 44"/>
            <p:cNvSpPr/>
            <p:nvPr/>
          </p:nvSpPr>
          <p:spPr>
            <a:xfrm>
              <a:off x="5004299" y="2181394"/>
              <a:ext cx="374904" cy="331082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97065" y="1194577"/>
              <a:ext cx="928256" cy="604369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93902" y="1144870"/>
              <a:ext cx="651661" cy="651661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3672606" y="1789436"/>
              <a:ext cx="1164540" cy="40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dirty="0">
                  <a:latin typeface="Calibri" charset="0"/>
                  <a:ea typeface="Calibri" charset="0"/>
                  <a:cs typeface="Calibri" charset="0"/>
                </a:rPr>
                <a:t>Gobierno</a:t>
              </a:r>
              <a:endParaRPr lang="es-ES_tradnl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330280" y="1837202"/>
              <a:ext cx="1311526" cy="40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dirty="0">
                  <a:latin typeface="Calibri" charset="0"/>
                  <a:ea typeface="Calibri" charset="0"/>
                  <a:cs typeface="Calibri" charset="0"/>
                </a:rPr>
                <a:t>Compradores</a:t>
              </a:r>
              <a:endParaRPr lang="es-ES_tradnl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9535472" y="1172468"/>
              <a:ext cx="605277" cy="605277"/>
              <a:chOff x="8335670" y="2022371"/>
              <a:chExt cx="605277" cy="605277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8437418" y="2210073"/>
                <a:ext cx="401782" cy="3993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5670" y="2022371"/>
                <a:ext cx="605277" cy="605277"/>
              </a:xfrm>
              <a:prstGeom prst="rect">
                <a:avLst/>
              </a:prstGeom>
            </p:spPr>
          </p:pic>
        </p:grpSp>
        <p:sp>
          <p:nvSpPr>
            <p:cNvPr id="71" name="TextBox 70"/>
            <p:cNvSpPr txBox="1"/>
            <p:nvPr/>
          </p:nvSpPr>
          <p:spPr>
            <a:xfrm>
              <a:off x="9279009" y="1823715"/>
              <a:ext cx="1131591" cy="685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dirty="0">
                  <a:latin typeface="Calibri" charset="0"/>
                  <a:ea typeface="Calibri" charset="0"/>
                  <a:cs typeface="Calibri" charset="0"/>
                </a:rPr>
                <a:t>Instituciones Financieras</a:t>
              </a:r>
              <a:endParaRPr lang="es-ES_tradnl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11697" y="1184536"/>
              <a:ext cx="648798" cy="614410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586263" y="1833931"/>
              <a:ext cx="1169245" cy="40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dirty="0">
                  <a:latin typeface="Calibri" charset="0"/>
                  <a:ea typeface="Calibri" charset="0"/>
                  <a:cs typeface="Calibri" charset="0"/>
                </a:rPr>
                <a:t>Asociados</a:t>
              </a:r>
              <a:endParaRPr lang="es-ES_tradnl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 rot="20503053">
              <a:off x="11175360" y="1189608"/>
              <a:ext cx="674150" cy="653978"/>
              <a:chOff x="9469004" y="3065042"/>
              <a:chExt cx="812134" cy="750182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9507415" y="3187540"/>
                <a:ext cx="773723" cy="42047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" name="Picture 2" descr="http://icons.iconarchive.com/icons/icons8/ios7/512/Plants-Paper-Bag-With-Seeds-icon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431361">
                <a:off x="9469004" y="3065042"/>
                <a:ext cx="750182" cy="7501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10750323" y="1880170"/>
              <a:ext cx="1258291" cy="685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dirty="0">
                  <a:latin typeface="Calibri" charset="0"/>
                  <a:ea typeface="Calibri" charset="0"/>
                  <a:cs typeface="Calibri" charset="0"/>
                </a:rPr>
                <a:t>Vendedores/Proveedores</a:t>
              </a:r>
              <a:endParaRPr lang="es-ES_tradnl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3" name="Up Arrow 42"/>
            <p:cNvSpPr/>
            <p:nvPr/>
          </p:nvSpPr>
          <p:spPr>
            <a:xfrm>
              <a:off x="6427208" y="2175179"/>
              <a:ext cx="374073" cy="331082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Down Arrow 47"/>
            <p:cNvSpPr/>
            <p:nvPr/>
          </p:nvSpPr>
          <p:spPr>
            <a:xfrm>
              <a:off x="7677996" y="2204170"/>
              <a:ext cx="374904" cy="331082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Up Arrow 50"/>
            <p:cNvSpPr/>
            <p:nvPr/>
          </p:nvSpPr>
          <p:spPr>
            <a:xfrm>
              <a:off x="8958981" y="2181090"/>
              <a:ext cx="374073" cy="331082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Down Arrow 51"/>
            <p:cNvSpPr/>
            <p:nvPr/>
          </p:nvSpPr>
          <p:spPr>
            <a:xfrm>
              <a:off x="10375417" y="2210081"/>
              <a:ext cx="374904" cy="331082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Up Arrow 55"/>
            <p:cNvSpPr/>
            <p:nvPr/>
          </p:nvSpPr>
          <p:spPr>
            <a:xfrm>
              <a:off x="11748080" y="2192874"/>
              <a:ext cx="374073" cy="331082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2" name="Picture 6" descr="line segment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46" y="1085267"/>
            <a:ext cx="881203" cy="83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542902" y="17411"/>
            <a:ext cx="11353158" cy="1141975"/>
          </a:xfrm>
        </p:spPr>
        <p:txBody>
          <a:bodyPr>
            <a:noAutofit/>
          </a:bodyPr>
          <a:lstStyle/>
          <a:p>
            <a:r>
              <a:rPr lang="es-ES_tradnl" sz="2400" dirty="0">
                <a:latin typeface="Calibri" charset="0"/>
                <a:ea typeface="Calibri" charset="0"/>
                <a:cs typeface="Calibri" charset="0"/>
              </a:rPr>
              <a:t>La Identidad Económica del Agricultor proporciona beneficios a los Usuarios de toda la Cadena de Suministro</a:t>
            </a:r>
            <a:endParaRPr lang="es-ES_tradnl" sz="2400" dirty="0">
              <a:solidFill>
                <a:srgbClr val="558ED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811" y="2021797"/>
            <a:ext cx="28939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/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438150" indent="-285750">
              <a:buFont typeface="Wingdings" charset="2"/>
              <a:buChar char="ü"/>
            </a:pPr>
            <a:r>
              <a:rPr lang="es-ES_tradnl" b="1" dirty="0">
                <a:latin typeface="Calibri" charset="0"/>
                <a:ea typeface="Calibri" charset="0"/>
                <a:cs typeface="Calibri" charset="0"/>
              </a:rPr>
              <a:t>Registro Distribuido</a:t>
            </a:r>
          </a:p>
          <a:p>
            <a:pPr marL="438150" indent="-285750">
              <a:buFont typeface="Wingdings" charset="2"/>
              <a:buChar char="ü"/>
            </a:pPr>
            <a:endParaRPr lang="es-ES_tradnl" b="1" dirty="0">
              <a:latin typeface="Calibri" charset="0"/>
              <a:ea typeface="Calibri" charset="0"/>
              <a:cs typeface="Calibri" charset="0"/>
            </a:endParaRPr>
          </a:p>
          <a:p>
            <a:pPr marL="438150" indent="-285750">
              <a:buFont typeface="Wingdings" charset="2"/>
              <a:buChar char="ü"/>
            </a:pPr>
            <a:r>
              <a:rPr lang="es-ES_tradnl" b="1" dirty="0">
                <a:latin typeface="Calibri" charset="0"/>
                <a:ea typeface="Calibri" charset="0"/>
                <a:cs typeface="Calibri" charset="0"/>
              </a:rPr>
              <a:t>Asegurado Biométricamente </a:t>
            </a:r>
          </a:p>
          <a:p>
            <a:pPr marL="438150" indent="-285750">
              <a:buFont typeface="Wingdings" charset="2"/>
              <a:buChar char="ü"/>
            </a:pPr>
            <a:endParaRPr lang="es-ES_tradnl" b="1" dirty="0">
              <a:latin typeface="Calibri" charset="0"/>
              <a:ea typeface="Calibri" charset="0"/>
              <a:cs typeface="Calibri" charset="0"/>
            </a:endParaRPr>
          </a:p>
          <a:p>
            <a:pPr marL="438150" indent="-285750">
              <a:buFont typeface="Wingdings" charset="2"/>
              <a:buChar char="ü"/>
            </a:pPr>
            <a:r>
              <a:rPr lang="es-ES_tradnl" b="1" dirty="0">
                <a:latin typeface="Calibri" charset="0"/>
                <a:ea typeface="Calibri" charset="0"/>
                <a:cs typeface="Calibri" charset="0"/>
              </a:rPr>
              <a:t>Basado en la Confianza/Transparencia</a:t>
            </a:r>
          </a:p>
          <a:p>
            <a:pPr marL="152400"/>
            <a:endParaRPr lang="es-ES_tradnl" b="1" dirty="0">
              <a:latin typeface="Calibri" charset="0"/>
              <a:ea typeface="Calibri" charset="0"/>
              <a:cs typeface="Calibri" charset="0"/>
            </a:endParaRPr>
          </a:p>
          <a:p>
            <a:pPr marL="438150" indent="-285750">
              <a:buFont typeface="Wingdings" charset="2"/>
              <a:buChar char="ü"/>
            </a:pPr>
            <a:r>
              <a:rPr lang="es-ES_tradnl" b="1" dirty="0">
                <a:latin typeface="Calibri" charset="0"/>
                <a:ea typeface="Calibri" charset="0"/>
                <a:cs typeface="Calibri" charset="0"/>
              </a:rPr>
              <a:t>Impulsado por Consenso</a:t>
            </a:r>
          </a:p>
          <a:p>
            <a:pPr marL="438150" indent="-285750">
              <a:buFont typeface="Wingdings" charset="2"/>
              <a:buChar char="ü"/>
            </a:pPr>
            <a:endParaRPr lang="es-ES_tradnl" b="1" dirty="0">
              <a:latin typeface="Calibri" charset="0"/>
              <a:ea typeface="Calibri" charset="0"/>
              <a:cs typeface="Calibri" charset="0"/>
            </a:endParaRPr>
          </a:p>
          <a:p>
            <a:pPr marL="438150" indent="-285750">
              <a:buFont typeface="Wingdings" charset="2"/>
              <a:buChar char="ü"/>
            </a:pPr>
            <a:r>
              <a:rPr lang="es-ES_tradnl" b="1" dirty="0">
                <a:latin typeface="Calibri" charset="0"/>
                <a:ea typeface="Calibri" charset="0"/>
                <a:cs typeface="Calibri" charset="0"/>
              </a:rPr>
              <a:t>Portátil</a:t>
            </a:r>
          </a:p>
          <a:p>
            <a:pPr marL="438150" indent="-285750">
              <a:buFont typeface="Wingdings" charset="2"/>
              <a:buChar char="ü"/>
            </a:pPr>
            <a:endParaRPr lang="es-ES_tradnl" b="1" dirty="0">
              <a:latin typeface="Calibri" charset="0"/>
              <a:ea typeface="Calibri" charset="0"/>
              <a:cs typeface="Calibri" charset="0"/>
            </a:endParaRPr>
          </a:p>
          <a:p>
            <a:pPr marL="438150" indent="-285750">
              <a:buFont typeface="Wingdings" charset="2"/>
              <a:buChar char="ü"/>
            </a:pPr>
            <a:r>
              <a:rPr lang="es-ES_tradnl" b="1" dirty="0">
                <a:latin typeface="Calibri" charset="0"/>
                <a:ea typeface="Calibri" charset="0"/>
                <a:cs typeface="Calibri" charset="0"/>
              </a:rPr>
              <a:t>Cumplimiento de Normas para Conocer a Sus Clientes (CSC)/Anti Lavado de Dinero (ALD)</a:t>
            </a:r>
          </a:p>
          <a:p>
            <a:pPr marL="438150" indent="-285750">
              <a:buFont typeface="Wingdings" charset="2"/>
              <a:buChar char="ü"/>
            </a:pPr>
            <a:endParaRPr lang="es-ES_tradnl" b="1" dirty="0">
              <a:latin typeface="Calibri" charset="0"/>
              <a:ea typeface="Calibri" charset="0"/>
              <a:cs typeface="Calibri" charset="0"/>
            </a:endParaRPr>
          </a:p>
          <a:p>
            <a:pPr marL="438150" indent="-285750">
              <a:buFont typeface="Wingdings" charset="2"/>
              <a:buChar char="ü"/>
            </a:pPr>
            <a:r>
              <a:rPr lang="es-ES_tradnl" b="1" dirty="0">
                <a:latin typeface="Calibri" charset="0"/>
                <a:ea typeface="Calibri" charset="0"/>
                <a:cs typeface="Calibri" charset="0"/>
              </a:rPr>
              <a:t>SMS / Habilitado para Teléfono Inteligente</a:t>
            </a:r>
          </a:p>
          <a:p>
            <a:pPr marL="152400"/>
            <a:endParaRPr lang="es-ES_tradnl" b="1" dirty="0">
              <a:latin typeface="Calibri" charset="0"/>
              <a:ea typeface="Calibri" charset="0"/>
              <a:cs typeface="Calibri" charset="0"/>
            </a:endParaRPr>
          </a:p>
          <a:p>
            <a:pPr marL="152400"/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054" y="1126404"/>
            <a:ext cx="588240" cy="817515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11"/>
          <a:stretch>
            <a:fillRect/>
          </a:stretch>
        </p:blipFill>
        <p:spPr>
          <a:xfrm>
            <a:off x="3981839" y="2425233"/>
            <a:ext cx="1029372" cy="68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8203"/>
            <a:ext cx="10972800" cy="1445837"/>
          </a:xfrm>
        </p:spPr>
        <p:txBody>
          <a:bodyPr/>
          <a:lstStyle/>
          <a:p>
            <a:r>
              <a:rPr lang="es-ES_tradnl" sz="3200" dirty="0" err="1"/>
              <a:t>BanQu</a:t>
            </a:r>
            <a:r>
              <a:rPr lang="es-ES_tradnl" sz="3200" dirty="0"/>
              <a:t> provee soluciones a algunos de los problemas más difíciles de las Cadenas de Suministro Agrícola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800" b="1" dirty="0"/>
              <a:t>Acceso a Insumos/Calidad del Suelo</a:t>
            </a:r>
          </a:p>
          <a:p>
            <a:pPr lvl="1"/>
            <a:r>
              <a:rPr lang="es-ES_tradnl" sz="1400" dirty="0" err="1"/>
              <a:t>BanQu</a:t>
            </a:r>
            <a:r>
              <a:rPr lang="es-ES_tradnl" sz="1400" dirty="0"/>
              <a:t> rastrea el código de barras</a:t>
            </a:r>
            <a:r>
              <a:rPr lang="es-ES_tradnl" sz="1400" dirty="0">
                <a:solidFill>
                  <a:srgbClr val="FF0000"/>
                </a:solidFill>
              </a:rPr>
              <a:t> </a:t>
            </a:r>
            <a:r>
              <a:rPr lang="es-ES_tradnl" sz="1400" dirty="0">
                <a:solidFill>
                  <a:srgbClr val="000000"/>
                </a:solidFill>
              </a:rPr>
              <a:t>de cada insumo </a:t>
            </a:r>
            <a:r>
              <a:rPr lang="es-ES_tradnl" sz="1400" dirty="0"/>
              <a:t>y provee verificación biométrica del proveedor y un recibo del insumo. </a:t>
            </a:r>
          </a:p>
          <a:p>
            <a:pPr lvl="1"/>
            <a:r>
              <a:rPr lang="es-ES_tradnl" sz="1400" dirty="0"/>
              <a:t>Los datos de Tierra/Finca/Suelo permiten una mejor planificación de los insumos necesarios.</a:t>
            </a:r>
            <a:endParaRPr lang="es-ES_tradnl" sz="1400" b="1" dirty="0"/>
          </a:p>
          <a:p>
            <a:r>
              <a:rPr lang="es-ES_tradnl" sz="1800" b="1" dirty="0"/>
              <a:t>Huella de Carbono y Deforestación</a:t>
            </a:r>
          </a:p>
          <a:p>
            <a:pPr lvl="1"/>
            <a:r>
              <a:rPr lang="es-ES_tradnl" sz="1400" dirty="0"/>
              <a:t>A través del desarrollo de “contratos inteligentes” e integración con Sistemas de Gestión de la Información (IMS) existentes, </a:t>
            </a:r>
            <a:r>
              <a:rPr lang="es-ES_tradnl" sz="1400" dirty="0" err="1"/>
              <a:t>BanQu</a:t>
            </a:r>
            <a:r>
              <a:rPr lang="es-ES_tradnl" sz="1400" dirty="0"/>
              <a:t> podría habilitar el potencial para evaluar y supervisar la activación de técnicas climáticas inteligentes de agricultura que reducen la huella de carbono y la deforestación; logrando así mayores posibilidades de acceso a esquemas de financiamiento de carbono e incentivos para la reforestación.</a:t>
            </a:r>
          </a:p>
          <a:p>
            <a:r>
              <a:rPr lang="es-ES_tradnl" sz="1800" b="1" dirty="0"/>
              <a:t>Abastecimiento Responsable/Garantías en la Cadena de Suministro </a:t>
            </a:r>
          </a:p>
          <a:p>
            <a:pPr lvl="1"/>
            <a:r>
              <a:rPr lang="es-ES_tradnl" sz="1400" dirty="0"/>
              <a:t>Reducción de riesgo mediante la identificación y activación de activos; preservación de la identidad; desarrollo de una cadena de suministro rastreable y responsable; desarrollo de “Contratos Inteligentes” con estándares laborales y entregas de proveedores responsables; y capacidad de activar pagos de manera inmediata y directa lo que ayuda a asegurar los estándares.</a:t>
            </a:r>
          </a:p>
          <a:p>
            <a:r>
              <a:rPr lang="es-ES_tradnl" sz="1800" b="1" dirty="0"/>
              <a:t>Involucrar a la Próxima Generación de Agricultores</a:t>
            </a:r>
          </a:p>
          <a:p>
            <a:pPr lvl="1"/>
            <a:r>
              <a:rPr lang="es-ES_tradnl" sz="1400" dirty="0"/>
              <a:t>Compromiso con los jóvenes, las escuelas y los padres para supervisar las oportunidades autorizadas a las que ellos pueden acceder: participación en las actividades para jóvenes, calidad de la educación y asistencia, jóvenes que entran en la agricultura, mano de obra agroindustrial.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4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09236"/>
            <a:ext cx="10972800" cy="1303387"/>
          </a:xfrm>
        </p:spPr>
        <p:txBody>
          <a:bodyPr/>
          <a:lstStyle/>
          <a:p>
            <a:r>
              <a:rPr lang="es-ES_tradnl" sz="2800" dirty="0" err="1"/>
              <a:t>BanQu</a:t>
            </a:r>
            <a:r>
              <a:rPr lang="es-ES_tradnl" sz="2800" dirty="0"/>
              <a:t> proporciona soluciones a algunos de los problemas más difíciles de las Cadenas de Suministro Agrícola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800" b="1" dirty="0"/>
              <a:t>Acceso Remoto y Tecnología Móvil</a:t>
            </a:r>
          </a:p>
          <a:p>
            <a:pPr lvl="1"/>
            <a:r>
              <a:rPr lang="es-ES_tradnl" sz="1600" dirty="0"/>
              <a:t>A través de acceso remoto u opciones a nivel de dispositivo (BRIC: </a:t>
            </a:r>
            <a:r>
              <a:rPr lang="en-US" sz="1600" dirty="0"/>
              <a:t>Broadcast Reliable Internet Codec</a:t>
            </a:r>
            <a:r>
              <a:rPr lang="es-ES_tradnl" sz="1600" dirty="0"/>
              <a:t>) el agricultor puede permanecer conectado continuamente.</a:t>
            </a:r>
          </a:p>
          <a:p>
            <a:r>
              <a:rPr lang="es-ES_tradnl" sz="1800" b="1" dirty="0"/>
              <a:t> Acceso Financiero</a:t>
            </a:r>
          </a:p>
          <a:p>
            <a:pPr lvl="1"/>
            <a:r>
              <a:rPr lang="es-ES_tradnl" sz="1600" dirty="0"/>
              <a:t>Los agricultores que no tenían garantías, ahora están vinculados a sus tierras y su producción.</a:t>
            </a:r>
          </a:p>
          <a:p>
            <a:pPr lvl="1"/>
            <a:r>
              <a:rPr lang="es-ES_tradnl" sz="1600" dirty="0"/>
              <a:t>La reducción de los costos por transacción disminuye el costo de las transacciones móviles y facilita las transacciones entre iguales (P2P).</a:t>
            </a:r>
          </a:p>
          <a:p>
            <a:pPr lvl="1"/>
            <a:r>
              <a:rPr lang="es-ES_tradnl" sz="1600" dirty="0"/>
              <a:t>Las menores tasas de interés y las conexiones directas con entidades crediticias hacen que la financiación sea más accesible. </a:t>
            </a:r>
          </a:p>
          <a:p>
            <a:r>
              <a:rPr lang="es-ES_tradnl" sz="1800" b="1" dirty="0"/>
              <a:t>Empoderamiento Económico de las Mujeres</a:t>
            </a:r>
          </a:p>
          <a:p>
            <a:pPr lvl="1"/>
            <a:r>
              <a:rPr lang="es-ES_tradnl" sz="1600" dirty="0"/>
              <a:t>Las mujeres adquieren una identidad económica lo cual les abre la oportunidad de participar en el sistema financiero formal.</a:t>
            </a:r>
          </a:p>
          <a:p>
            <a:pPr lvl="1"/>
            <a:r>
              <a:rPr lang="es-ES_tradnl" sz="1600" dirty="0"/>
              <a:t>La Tecnología de Registro Distribuido (</a:t>
            </a:r>
            <a:r>
              <a:rPr lang="es-ES_tradnl" sz="1600" dirty="0" err="1"/>
              <a:t>Blockchain</a:t>
            </a:r>
            <a:r>
              <a:rPr lang="es-ES_tradnl" sz="1600" dirty="0"/>
              <a:t> ) tiene la capacidad de vincular a las mujeres empresarias y aprovechar el capital social para expandir aún más la cadena de valor y las oportunidades económicas para las mujeres.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1875"/>
            <a:ext cx="10972800" cy="1015763"/>
          </a:xfrm>
        </p:spPr>
        <p:txBody>
          <a:bodyPr>
            <a:noAutofit/>
          </a:bodyPr>
          <a:lstStyle/>
          <a:p>
            <a:r>
              <a:rPr lang="es-ES_tradnl" sz="3600" dirty="0" smtClean="0">
                <a:latin typeface="Arial"/>
                <a:ea typeface="Calibri" charset="0"/>
                <a:cs typeface="Arial"/>
              </a:rPr>
              <a:t>Otros Casos </a:t>
            </a:r>
            <a:r>
              <a:rPr lang="es-ES_tradnl" sz="3600" dirty="0">
                <a:latin typeface="Arial"/>
                <a:ea typeface="Calibri" charset="0"/>
                <a:cs typeface="Arial"/>
              </a:rPr>
              <a:t>de Uso y más….</a:t>
            </a:r>
            <a:br>
              <a:rPr lang="es-ES_tradnl" sz="3600" dirty="0">
                <a:latin typeface="Arial"/>
                <a:ea typeface="Calibri" charset="0"/>
                <a:cs typeface="Arial"/>
              </a:rPr>
            </a:b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266212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_tradnl" sz="2600" dirty="0">
                <a:latin typeface="Arial"/>
                <a:ea typeface="Times New Roman" panose="02020603050405020304" pitchFamily="18" charset="0"/>
                <a:cs typeface="Arial"/>
              </a:rPr>
              <a:t>Asistencia Humanitaria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600" dirty="0">
                <a:latin typeface="Arial"/>
                <a:ea typeface="Times New Roman" panose="02020603050405020304" pitchFamily="18" charset="0"/>
                <a:cs typeface="Arial"/>
              </a:rPr>
              <a:t>Inclusión Financiera</a:t>
            </a:r>
            <a:endParaRPr lang="es-ES_tradnl" sz="2600" dirty="0"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600" dirty="0">
                <a:latin typeface="Arial"/>
                <a:ea typeface="Calibri" panose="020F0502020204030204" pitchFamily="34" charset="0"/>
                <a:cs typeface="Arial"/>
              </a:rPr>
              <a:t>Acceso a la Financiación para las </a:t>
            </a:r>
            <a:r>
              <a:rPr lang="es-ES_tradnl" sz="2600" dirty="0" smtClean="0">
                <a:latin typeface="Arial"/>
                <a:ea typeface="Calibri" panose="020F0502020204030204" pitchFamily="34" charset="0"/>
                <a:cs typeface="Arial"/>
              </a:rPr>
              <a:t>micro-empresas</a:t>
            </a:r>
            <a:endParaRPr lang="es-ES_tradnl" sz="2600" dirty="0"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600" dirty="0">
                <a:latin typeface="Arial"/>
                <a:ea typeface="Calibri" panose="020F0502020204030204" pitchFamily="34" charset="0"/>
                <a:cs typeface="Arial"/>
              </a:rPr>
              <a:t>Transparencia en la Cadena de Suministro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600" dirty="0">
                <a:latin typeface="Arial"/>
                <a:ea typeface="Calibri" panose="020F0502020204030204" pitchFamily="34" charset="0"/>
                <a:cs typeface="Arial"/>
              </a:rPr>
              <a:t>Comercio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600" dirty="0">
                <a:latin typeface="Arial"/>
                <a:ea typeface="Times New Roman" panose="02020603050405020304" pitchFamily="18" charset="0"/>
                <a:cs typeface="Arial"/>
              </a:rPr>
              <a:t>Educación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600" dirty="0">
                <a:latin typeface="Arial"/>
                <a:ea typeface="Calibri" panose="020F0502020204030204" pitchFamily="34" charset="0"/>
                <a:cs typeface="Arial"/>
              </a:rPr>
              <a:t>Más…..ID es el núcleo de todas las soluciones</a:t>
            </a: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99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458"/>
            <a:ext cx="10972800" cy="1224970"/>
          </a:xfrm>
        </p:spPr>
        <p:txBody>
          <a:bodyPr/>
          <a:lstStyle/>
          <a:p>
            <a:r>
              <a:rPr lang="en-US" sz="2800" b="1" dirty="0" smtClean="0"/>
              <a:t>El </a:t>
            </a:r>
            <a:r>
              <a:rPr lang="en-US" sz="2800" b="1" dirty="0" err="1" smtClean="0"/>
              <a:t>Problema</a:t>
            </a:r>
            <a:r>
              <a:rPr lang="en-US" sz="2800" b="1" dirty="0" smtClean="0"/>
              <a:t> en la </a:t>
            </a:r>
            <a:r>
              <a:rPr lang="en-US" sz="2800" b="1" dirty="0" err="1" smtClean="0"/>
              <a:t>cadena</a:t>
            </a:r>
            <a:r>
              <a:rPr lang="en-US" sz="2800" b="1" dirty="0" smtClean="0"/>
              <a:t> de valor de </a:t>
            </a:r>
            <a:r>
              <a:rPr lang="en-US" sz="2800" b="1" dirty="0" err="1" smtClean="0"/>
              <a:t>medicina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86" y="1016295"/>
            <a:ext cx="9490629" cy="4750587"/>
          </a:xfrm>
          <a:prstGeom prst="rect">
            <a:avLst/>
          </a:prstGeom>
          <a:solidFill>
            <a:schemeClr val="bg2"/>
          </a:solidFill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6553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09" y="1109947"/>
            <a:ext cx="9337183" cy="4673778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1458"/>
            <a:ext cx="10972800" cy="1335310"/>
          </a:xfrm>
          <a:solidFill>
            <a:schemeClr val="bg1"/>
          </a:solidFill>
        </p:spPr>
        <p:txBody>
          <a:bodyPr/>
          <a:lstStyle/>
          <a:p>
            <a:r>
              <a:rPr lang="en-US" sz="2800" b="1" dirty="0" err="1" smtClean="0"/>
              <a:t>Solucion</a:t>
            </a:r>
            <a:r>
              <a:rPr lang="en-US" sz="2800" b="1" dirty="0" smtClean="0"/>
              <a:t> con </a:t>
            </a:r>
            <a:r>
              <a:rPr lang="en-US" sz="2800" b="1" dirty="0" err="1" smtClean="0"/>
              <a:t>BanQu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3941" y="120859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742950" marR="0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6002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20574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r>
              <a:rPr lang="es-ES_tradnl" dirty="0" smtClean="0"/>
              <a:t>Acerca de </a:t>
            </a:r>
            <a:r>
              <a:rPr lang="es-ES_tradnl" dirty="0" err="1" smtClean="0"/>
              <a:t>BanQu</a:t>
            </a:r>
            <a:endParaRPr lang="es-ES_tradnl" dirty="0"/>
          </a:p>
          <a:p>
            <a:r>
              <a:rPr lang="es-ES_tradnl" dirty="0" smtClean="0"/>
              <a:t>Identidad Económica</a:t>
            </a:r>
          </a:p>
          <a:p>
            <a:r>
              <a:rPr lang="es-ES_tradnl" dirty="0" smtClean="0"/>
              <a:t>Registro Distribuido </a:t>
            </a:r>
            <a:r>
              <a:rPr lang="mr-IN" dirty="0" smtClean="0"/>
              <a:t>–</a:t>
            </a:r>
            <a:r>
              <a:rPr lang="es-ES_tradnl" dirty="0" smtClean="0"/>
              <a:t> el </a:t>
            </a:r>
            <a:r>
              <a:rPr lang="es-ES_tradnl" dirty="0" err="1" smtClean="0"/>
              <a:t>Blockchain</a:t>
            </a:r>
            <a:endParaRPr lang="es-ES_tradnl" dirty="0" smtClean="0"/>
          </a:p>
          <a:p>
            <a:r>
              <a:rPr lang="es-ES_tradnl" dirty="0" smtClean="0"/>
              <a:t>El Efecto de Red</a:t>
            </a:r>
          </a:p>
          <a:p>
            <a:r>
              <a:rPr lang="es-ES_tradnl" dirty="0" smtClean="0"/>
              <a:t>Estado Actual vs. Estado Futuro</a:t>
            </a:r>
          </a:p>
          <a:p>
            <a:r>
              <a:rPr lang="es-ES_tradnl" dirty="0" smtClean="0"/>
              <a:t>Caso de Cadena de Valor de </a:t>
            </a:r>
          </a:p>
          <a:p>
            <a:r>
              <a:rPr lang="es-ES_tradnl" dirty="0" smtClean="0"/>
              <a:t>Otros Casos de Uso</a:t>
            </a:r>
          </a:p>
          <a:p>
            <a:endParaRPr lang="es-ES_tradnl" dirty="0" smtClean="0"/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2727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53731"/>
            <a:ext cx="10363200" cy="1470024"/>
          </a:xfrm>
        </p:spPr>
        <p:txBody>
          <a:bodyPr/>
          <a:lstStyle/>
          <a:p>
            <a:pPr algn="l"/>
            <a:r>
              <a:rPr lang="en-US" sz="5400" dirty="0"/>
              <a:t>¡Gracias!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723755"/>
            <a:ext cx="9448800" cy="224650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Ashish </a:t>
            </a:r>
            <a:r>
              <a:rPr lang="en-US" dirty="0" err="1">
                <a:solidFill>
                  <a:schemeClr val="tx1"/>
                </a:solidFill>
              </a:rPr>
              <a:t>Gadnis</a:t>
            </a:r>
            <a:r>
              <a:rPr lang="en-US" dirty="0">
                <a:solidFill>
                  <a:schemeClr val="tx1"/>
                </a:solidFill>
              </a:rPr>
              <a:t>, CEO</a:t>
            </a:r>
          </a:p>
          <a:p>
            <a:pPr algn="l"/>
            <a:r>
              <a:rPr lang="en-US" dirty="0">
                <a:solidFill>
                  <a:schemeClr val="tx1"/>
                </a:solidFill>
                <a:hlinkClick r:id="rId3"/>
              </a:rPr>
              <a:t>Ashish.Gadnis@BanQuApp.com</a:t>
            </a:r>
            <a:r>
              <a:rPr lang="en-US" dirty="0">
                <a:solidFill>
                  <a:schemeClr val="tx1"/>
                </a:solidFill>
              </a:rPr>
              <a:t>  651-428-0749</a:t>
            </a:r>
          </a:p>
          <a:p>
            <a:pPr algn="l"/>
            <a:r>
              <a:rPr lang="en-US" b="1" dirty="0">
                <a:solidFill>
                  <a:srgbClr val="20A1E3"/>
                </a:solidFill>
              </a:rPr>
              <a:t>http://</a:t>
            </a:r>
            <a:r>
              <a:rPr lang="en-US" b="1" dirty="0" err="1">
                <a:solidFill>
                  <a:srgbClr val="20A1E3"/>
                </a:solidFill>
              </a:rPr>
              <a:t>www.banquapp.com</a:t>
            </a:r>
            <a:endParaRPr lang="en-US" b="1" dirty="0">
              <a:solidFill>
                <a:srgbClr val="20A1E3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s-ES_tradnl" b="1" dirty="0">
                <a:solidFill>
                  <a:srgbClr val="20A1E3"/>
                </a:solidFill>
              </a:rPr>
              <a:t>Aprenda más acerca de </a:t>
            </a:r>
            <a:r>
              <a:rPr lang="en-US" b="1" dirty="0" err="1">
                <a:solidFill>
                  <a:srgbClr val="20A1E3"/>
                </a:solidFill>
              </a:rPr>
              <a:t>BanQu</a:t>
            </a:r>
            <a:r>
              <a:rPr lang="en-US" b="1" dirty="0">
                <a:solidFill>
                  <a:srgbClr val="20A1E3"/>
                </a:solidFill>
              </a:rPr>
              <a:t>: http://</a:t>
            </a:r>
            <a:r>
              <a:rPr lang="en-US" b="1" dirty="0" err="1">
                <a:solidFill>
                  <a:srgbClr val="20A1E3"/>
                </a:solidFill>
              </a:rPr>
              <a:t>www.banquapp.com</a:t>
            </a:r>
            <a:r>
              <a:rPr lang="en-US" b="1" dirty="0">
                <a:solidFill>
                  <a:srgbClr val="20A1E3"/>
                </a:solidFill>
              </a:rPr>
              <a:t>/learn-more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27" y="358218"/>
            <a:ext cx="384048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15675"/>
            <a:ext cx="10468603" cy="916871"/>
          </a:xfrm>
        </p:spPr>
        <p:txBody>
          <a:bodyPr/>
          <a:lstStyle/>
          <a:p>
            <a:r>
              <a:rPr lang="en-US" sz="3200" dirty="0" err="1"/>
              <a:t>BanQu</a:t>
            </a:r>
            <a:r>
              <a:rPr lang="en-US" sz="3200" dirty="0"/>
              <a:t> – </a:t>
            </a:r>
            <a:r>
              <a:rPr lang="es-ES_tradnl" sz="3200" dirty="0"/>
              <a:t>Una Compañía </a:t>
            </a:r>
            <a:r>
              <a:rPr lang="es-ES_tradnl" sz="3200" i="1" dirty="0" err="1"/>
              <a:t>fintech</a:t>
            </a:r>
            <a:r>
              <a:rPr lang="es-ES_tradnl" sz="3200" dirty="0"/>
              <a:t> con una causa social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484" y="963516"/>
            <a:ext cx="11590780" cy="815561"/>
          </a:xfrm>
        </p:spPr>
        <p:txBody>
          <a:bodyPr anchor="t">
            <a:normAutofit/>
          </a:bodyPr>
          <a:lstStyle/>
          <a:p>
            <a:pPr marL="152400" indent="0" algn="ctr">
              <a:buNone/>
            </a:pPr>
            <a:r>
              <a:rPr lang="es-ES_tradnl" sz="2000" dirty="0"/>
              <a:t>La única plataforma y red digital que por primera vez introduce el concepto de </a:t>
            </a:r>
            <a:r>
              <a:rPr lang="es-ES_tradnl" sz="2000" b="1" dirty="0">
                <a:solidFill>
                  <a:schemeClr val="accent5"/>
                </a:solidFill>
              </a:rPr>
              <a:t>identidad económica  </a:t>
            </a:r>
            <a:r>
              <a:rPr lang="es-ES_tradnl" sz="2000" dirty="0"/>
              <a:t>en la Tecnología de Registro Distribuido (</a:t>
            </a:r>
            <a:r>
              <a:rPr lang="es-ES_tradnl" sz="2000" b="1" dirty="0" err="1">
                <a:solidFill>
                  <a:schemeClr val="accent5"/>
                </a:solidFill>
              </a:rPr>
              <a:t>blockchain</a:t>
            </a:r>
            <a:r>
              <a:rPr lang="es-ES_tradnl" sz="2000" b="1" dirty="0">
                <a:solidFill>
                  <a:schemeClr val="accent5"/>
                </a:solidFill>
              </a:rPr>
              <a:t> </a:t>
            </a:r>
            <a:r>
              <a:rPr lang="es-ES_tradnl" sz="2000" dirty="0"/>
              <a:t>)</a:t>
            </a:r>
            <a:endParaRPr lang="es-ES_tradnl" sz="2000" b="1" dirty="0">
              <a:solidFill>
                <a:schemeClr val="accent5"/>
              </a:solidFill>
            </a:endParaRPr>
          </a:p>
          <a:p>
            <a:pPr algn="ctr"/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8096994" y="2515812"/>
            <a:ext cx="3183467" cy="1055504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2016 ganador del premio 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“Innovación para Refugiados” Competencia Global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patrocinada por el Foro Empresario de MIT</a:t>
            </a:r>
          </a:p>
        </p:txBody>
      </p:sp>
      <p:sp>
        <p:nvSpPr>
          <p:cNvPr id="12" name="10-Point Star 11"/>
          <p:cNvSpPr/>
          <p:nvPr/>
        </p:nvSpPr>
        <p:spPr>
          <a:xfrm>
            <a:off x="11051861" y="2368307"/>
            <a:ext cx="457200" cy="457200"/>
          </a:xfrm>
          <a:prstGeom prst="star10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11590" y="3974544"/>
            <a:ext cx="3183467" cy="107548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Beneficiario de una gran subvención de la 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Fundación Rockefeller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por su solución de identidad económica usando el Registro Distribuido (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4" name="Wave 13"/>
          <p:cNvSpPr/>
          <p:nvPr/>
        </p:nvSpPr>
        <p:spPr>
          <a:xfrm>
            <a:off x="11176769" y="3875048"/>
            <a:ext cx="4572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>
          <a:xfrm>
            <a:off x="7324316" y="6993660"/>
            <a:ext cx="239394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41" y="1802682"/>
            <a:ext cx="7217184" cy="400974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58097" y="1848107"/>
            <a:ext cx="2959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_tradnl" sz="1600" b="1" kern="1200" dirty="0">
                <a:solidFill>
                  <a:schemeClr val="accent5"/>
                </a:solidFill>
                <a:latin typeface="Tw Cen MT"/>
                <a:ea typeface=""/>
                <a:cs typeface="Tw Cen MT"/>
              </a:rPr>
              <a:t>Autenticación/Transparencia</a:t>
            </a:r>
          </a:p>
          <a:p>
            <a:pPr defTabSz="457200"/>
            <a:r>
              <a:rPr lang="es-ES_tradnl" sz="1600" kern="1200" dirty="0">
                <a:solidFill>
                  <a:srgbClr val="FFFFFF"/>
                </a:solidFill>
                <a:latin typeface="Tw Cen MT"/>
                <a:ea typeface=""/>
                <a:cs typeface="Tw Cen MT"/>
              </a:rPr>
              <a:t>Verificación en tres vías usando códigos criptográficos y pruebas fotográficas de identidad  (escaneo de retina &amp; selfi)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58098" y="3602433"/>
            <a:ext cx="27662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_tradnl" sz="1600" b="1" kern="1200" dirty="0">
                <a:solidFill>
                  <a:schemeClr val="accent5"/>
                </a:solidFill>
                <a:latin typeface="Tw Cen MT"/>
                <a:ea typeface=""/>
                <a:cs typeface="Tw Cen MT"/>
              </a:rPr>
              <a:t>Grabación</a:t>
            </a:r>
          </a:p>
          <a:p>
            <a:pPr defTabSz="457200"/>
            <a:r>
              <a:rPr lang="es-ES_tradnl" sz="1600" kern="1200" dirty="0">
                <a:solidFill>
                  <a:schemeClr val="bg1"/>
                </a:solidFill>
                <a:latin typeface="Tw Cen MT"/>
                <a:ea typeface=""/>
                <a:cs typeface="Tw Cen MT"/>
              </a:rPr>
              <a:t>Vista 360 de las transacciones de quienes envían-reciben, esto permite un mejor entendimiento de los datos y mejoras en las condiciones del crédito al consumidor.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56197" y="3750327"/>
            <a:ext cx="2444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_tradnl" sz="1600" b="1" kern="1200" dirty="0">
                <a:solidFill>
                  <a:schemeClr val="accent5"/>
                </a:solidFill>
                <a:latin typeface="Tw Cen MT"/>
                <a:ea typeface=""/>
                <a:cs typeface="Tw Cen MT"/>
              </a:rPr>
              <a:t>Rastreo</a:t>
            </a:r>
          </a:p>
          <a:p>
            <a:pPr defTabSz="457200"/>
            <a:r>
              <a:rPr lang="es-ES_tradnl" sz="1600" kern="1200" dirty="0">
                <a:solidFill>
                  <a:srgbClr val="FFFFFF"/>
                </a:solidFill>
                <a:latin typeface="Tw Cen MT"/>
                <a:ea typeface=""/>
                <a:cs typeface="Tw Cen MT"/>
              </a:rPr>
              <a:t>Registros que pueden ser verificados con una prueba criptográfica de cada transacción del usuario.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56197" y="1848107"/>
            <a:ext cx="2668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_tradnl" sz="1600" b="1" kern="1200" dirty="0">
                <a:solidFill>
                  <a:schemeClr val="accent5"/>
                </a:solidFill>
                <a:latin typeface="Tw Cen MT"/>
                <a:ea typeface=""/>
                <a:cs typeface="Tw Cen MT"/>
              </a:rPr>
              <a:t>Seguridad</a:t>
            </a:r>
          </a:p>
          <a:p>
            <a:pPr defTabSz="457200"/>
            <a:r>
              <a:rPr lang="es-ES_tradnl" sz="1600" kern="1200" dirty="0">
                <a:solidFill>
                  <a:srgbClr val="FFFFFF"/>
                </a:solidFill>
                <a:latin typeface="Tw Cen MT"/>
                <a:ea typeface=""/>
                <a:cs typeface="Tw Cen MT"/>
              </a:rPr>
              <a:t>A prueba de </a:t>
            </a:r>
            <a:r>
              <a:rPr lang="es-ES_tradnl" sz="1600" kern="1200" dirty="0" err="1">
                <a:solidFill>
                  <a:schemeClr val="bg1"/>
                </a:solidFill>
                <a:latin typeface="Tw Cen MT"/>
                <a:ea typeface=""/>
                <a:cs typeface="Tw Cen MT"/>
              </a:rPr>
              <a:t>hackeo</a:t>
            </a:r>
            <a:r>
              <a:rPr lang="es-ES_tradnl" sz="1600" kern="1200" dirty="0">
                <a:solidFill>
                  <a:schemeClr val="bg1"/>
                </a:solidFill>
                <a:latin typeface="Tw Cen MT"/>
                <a:ea typeface=""/>
                <a:cs typeface="Tw Cen MT"/>
              </a:rPr>
              <a:t> </a:t>
            </a:r>
            <a:r>
              <a:rPr lang="es-ES_tradnl" sz="1600" kern="1200" dirty="0">
                <a:solidFill>
                  <a:srgbClr val="FFFFFF"/>
                </a:solidFill>
                <a:latin typeface="Tw Cen MT"/>
                <a:ea typeface=""/>
                <a:cs typeface="Tw Cen MT"/>
              </a:rPr>
              <a:t>y fraude, utilizando la base de datos criptográfica casi en tiempo real de Registro Distribuido (</a:t>
            </a:r>
            <a:r>
              <a:rPr lang="es-ES_tradnl" sz="1600" kern="1200" dirty="0" err="1">
                <a:solidFill>
                  <a:srgbClr val="FFFFFF"/>
                </a:solidFill>
                <a:latin typeface="Tw Cen MT"/>
                <a:ea typeface=""/>
                <a:cs typeface="Tw Cen MT"/>
              </a:rPr>
              <a:t>Blockchain</a:t>
            </a:r>
            <a:r>
              <a:rPr lang="es-ES_tradnl" sz="1600" kern="1200" dirty="0">
                <a:solidFill>
                  <a:srgbClr val="FFFFFF"/>
                </a:solidFill>
                <a:latin typeface="Tw Cen MT"/>
                <a:ea typeface=""/>
                <a:cs typeface="Tw Cen M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500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47" y="274638"/>
            <a:ext cx="11575701" cy="1143000"/>
          </a:xfrm>
        </p:spPr>
        <p:txBody>
          <a:bodyPr>
            <a:noAutofit/>
          </a:bodyPr>
          <a:lstStyle/>
          <a:p>
            <a:r>
              <a:rPr lang="es-ES_tradnl" sz="3600" dirty="0" err="1">
                <a:latin typeface="Arial"/>
                <a:ea typeface="Calibri" charset="0"/>
                <a:cs typeface="Arial"/>
              </a:rPr>
              <a:t>BanQu</a:t>
            </a:r>
            <a:r>
              <a:rPr lang="es-ES_tradnl" sz="3600" dirty="0">
                <a:latin typeface="Arial"/>
                <a:ea typeface="Calibri" charset="0"/>
                <a:cs typeface="Arial"/>
              </a:rPr>
              <a:t>: Una Solución de Identidad Económica para Conocer a sus Clientes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925" y="1481938"/>
            <a:ext cx="1087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solidFill>
                  <a:schemeClr val="accent6"/>
                </a:solidFill>
                <a:latin typeface="Arial"/>
                <a:ea typeface="Calibri" charset="0"/>
                <a:cs typeface="Arial"/>
              </a:rPr>
              <a:t>Una solución </a:t>
            </a:r>
            <a:r>
              <a:rPr lang="es-ES_tradnl" sz="1600" b="1" dirty="0" smtClean="0">
                <a:solidFill>
                  <a:schemeClr val="accent6"/>
                </a:solidFill>
                <a:latin typeface="Arial"/>
                <a:ea typeface="Calibri" charset="0"/>
                <a:cs typeface="Arial"/>
              </a:rPr>
              <a:t>única de </a:t>
            </a:r>
            <a:r>
              <a:rPr lang="es-ES_tradnl" sz="1600" b="1" dirty="0">
                <a:solidFill>
                  <a:schemeClr val="accent6"/>
                </a:solidFill>
                <a:latin typeface="Arial"/>
                <a:ea typeface="Calibri" charset="0"/>
                <a:cs typeface="Arial"/>
              </a:rPr>
              <a:t>identificación </a:t>
            </a:r>
            <a:r>
              <a:rPr lang="es-ES_tradnl" sz="1600" b="1" dirty="0" smtClean="0">
                <a:solidFill>
                  <a:schemeClr val="accent6"/>
                </a:solidFill>
                <a:latin typeface="Arial"/>
                <a:ea typeface="Calibri" charset="0"/>
                <a:cs typeface="Arial"/>
              </a:rPr>
              <a:t>económica, </a:t>
            </a:r>
            <a:r>
              <a:rPr lang="es-ES_tradnl" sz="1600" b="1" dirty="0">
                <a:solidFill>
                  <a:schemeClr val="accent6"/>
                </a:solidFill>
                <a:latin typeface="Arial"/>
                <a:ea typeface="Calibri" charset="0"/>
                <a:cs typeface="Arial"/>
              </a:rPr>
              <a:t>vinculada a transacciones financieras, gravámenes, registros gubernamentales y bancarios, propiedades y otros activos </a:t>
            </a:r>
            <a:r>
              <a:rPr lang="es-ES_tradnl" sz="1600" b="1" dirty="0" smtClean="0">
                <a:solidFill>
                  <a:schemeClr val="accent6"/>
                </a:solidFill>
                <a:latin typeface="Arial"/>
                <a:ea typeface="Calibri" charset="0"/>
                <a:cs typeface="Arial"/>
              </a:rPr>
              <a:t>importantes basada en el Registro Distribuido (</a:t>
            </a:r>
            <a:r>
              <a:rPr lang="es-ES_tradnl" sz="1600" b="1" dirty="0" err="1" smtClean="0">
                <a:solidFill>
                  <a:schemeClr val="accent6"/>
                </a:solidFill>
                <a:latin typeface="Arial"/>
                <a:ea typeface="Calibri" charset="0"/>
                <a:cs typeface="Arial"/>
              </a:rPr>
              <a:t>Blockchain</a:t>
            </a:r>
            <a:r>
              <a:rPr lang="es-ES_tradnl" sz="1600" b="1" dirty="0" smtClean="0">
                <a:solidFill>
                  <a:schemeClr val="accent6"/>
                </a:solidFill>
                <a:latin typeface="Arial"/>
                <a:ea typeface="Calibri" charset="0"/>
                <a:cs typeface="Arial"/>
              </a:rPr>
              <a:t>)</a:t>
            </a:r>
            <a:endParaRPr lang="es-ES_tradnl" sz="16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203200" y="2544400"/>
            <a:ext cx="5863325" cy="312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1313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1313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1313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1313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1313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400" dirty="0" smtClean="0">
                <a:latin typeface="Arial"/>
                <a:cs typeface="Arial"/>
              </a:rPr>
              <a:t>Las </a:t>
            </a:r>
            <a:r>
              <a:rPr lang="es-ES_tradnl" sz="1400" dirty="0" err="1" smtClean="0">
                <a:latin typeface="Arial"/>
                <a:cs typeface="Arial"/>
              </a:rPr>
              <a:t>IDs</a:t>
            </a:r>
            <a:r>
              <a:rPr lang="es-ES_tradnl" sz="1400" dirty="0" smtClean="0">
                <a:latin typeface="Arial"/>
                <a:cs typeface="Arial"/>
              </a:rPr>
              <a:t> </a:t>
            </a:r>
            <a:r>
              <a:rPr lang="es-ES_tradnl" sz="1400" dirty="0">
                <a:latin typeface="Arial"/>
                <a:cs typeface="Arial"/>
              </a:rPr>
              <a:t>de </a:t>
            </a:r>
            <a:r>
              <a:rPr lang="es-ES_tradnl" sz="1400" dirty="0" err="1">
                <a:latin typeface="Arial"/>
                <a:cs typeface="Arial"/>
              </a:rPr>
              <a:t>BanQu</a:t>
            </a:r>
            <a:r>
              <a:rPr lang="es-ES_tradnl" sz="1400" dirty="0">
                <a:latin typeface="Arial"/>
                <a:cs typeface="Arial"/>
              </a:rPr>
              <a:t> son un </a:t>
            </a:r>
            <a:r>
              <a:rPr lang="es-ES_tradnl" sz="1400" dirty="0" smtClean="0">
                <a:latin typeface="Arial"/>
                <a:cs typeface="Arial"/>
              </a:rPr>
              <a:t>autorretrato (</a:t>
            </a:r>
            <a:r>
              <a:rPr lang="es-ES_tradnl" sz="1400" dirty="0" err="1" smtClean="0">
                <a:latin typeface="Arial"/>
                <a:cs typeface="Arial"/>
              </a:rPr>
              <a:t>selfie</a:t>
            </a:r>
            <a:r>
              <a:rPr lang="es-ES_tradnl" sz="1400" dirty="0" smtClean="0">
                <a:latin typeface="Arial"/>
                <a:cs typeface="Arial"/>
              </a:rPr>
              <a:t>) </a:t>
            </a:r>
            <a:r>
              <a:rPr lang="es-ES_tradnl" sz="1400" dirty="0">
                <a:latin typeface="Arial"/>
                <a:cs typeface="Arial"/>
              </a:rPr>
              <a:t>visual, (puede incluir verificación biométrica) portátil, </a:t>
            </a:r>
            <a:r>
              <a:rPr lang="es-ES_tradnl" sz="1400" dirty="0" smtClean="0">
                <a:latin typeface="Arial"/>
                <a:cs typeface="Arial"/>
              </a:rPr>
              <a:t>inalterable y protegido </a:t>
            </a:r>
            <a:r>
              <a:rPr lang="es-ES_tradnl" sz="1400" dirty="0">
                <a:latin typeface="Arial"/>
                <a:cs typeface="Arial"/>
              </a:rPr>
              <a:t>a través de un </a:t>
            </a:r>
            <a:r>
              <a:rPr lang="es-ES_tradnl" sz="1400" dirty="0" smtClean="0">
                <a:latin typeface="Arial"/>
                <a:cs typeface="Arial"/>
              </a:rPr>
              <a:t>registro </a:t>
            </a:r>
            <a:r>
              <a:rPr lang="es-ES_tradnl" sz="1400" dirty="0">
                <a:latin typeface="Arial"/>
                <a:cs typeface="Arial"/>
              </a:rPr>
              <a:t>distribuido privado y autorizado</a:t>
            </a:r>
            <a:r>
              <a:rPr lang="es-ES_tradnl" sz="1400" dirty="0" smtClean="0">
                <a:latin typeface="Arial"/>
                <a:cs typeface="Arial"/>
              </a:rPr>
              <a:t>.</a:t>
            </a:r>
          </a:p>
          <a:p>
            <a:endParaRPr lang="es-ES_tradnl" sz="1400" dirty="0">
              <a:latin typeface="Arial"/>
              <a:cs typeface="Arial"/>
            </a:endParaRPr>
          </a:p>
          <a:p>
            <a:r>
              <a:rPr lang="es-ES_tradnl" sz="1400" dirty="0">
                <a:latin typeface="Arial"/>
                <a:cs typeface="Arial"/>
              </a:rPr>
              <a:t>Capacidad para hacer verificación de terceros mediante la integración con sistemas como OFAC, </a:t>
            </a:r>
            <a:r>
              <a:rPr lang="es-ES_tradnl" sz="1400" dirty="0" err="1">
                <a:latin typeface="Arial"/>
                <a:cs typeface="Arial"/>
              </a:rPr>
              <a:t>LexusNexus</a:t>
            </a:r>
            <a:r>
              <a:rPr lang="es-ES_tradnl" sz="1400" dirty="0">
                <a:latin typeface="Arial"/>
                <a:cs typeface="Arial"/>
              </a:rPr>
              <a:t>, etc.</a:t>
            </a:r>
          </a:p>
          <a:p>
            <a:endParaRPr lang="es-ES_tradnl" sz="1400" dirty="0" smtClean="0">
              <a:latin typeface="Arial"/>
              <a:cs typeface="Arial"/>
            </a:endParaRPr>
          </a:p>
          <a:p>
            <a:r>
              <a:rPr lang="es-ES_tradnl" sz="1400" dirty="0" smtClean="0">
                <a:latin typeface="Arial"/>
                <a:cs typeface="Arial"/>
              </a:rPr>
              <a:t>Para </a:t>
            </a:r>
            <a:r>
              <a:rPr lang="es-ES_tradnl" sz="1400" dirty="0">
                <a:latin typeface="Arial"/>
                <a:cs typeface="Arial"/>
              </a:rPr>
              <a:t>los consumidores individuales, </a:t>
            </a:r>
            <a:r>
              <a:rPr lang="es-ES_tradnl" sz="1400" dirty="0" err="1" smtClean="0">
                <a:latin typeface="Arial"/>
                <a:cs typeface="Arial"/>
              </a:rPr>
              <a:t>PYMEs</a:t>
            </a:r>
            <a:r>
              <a:rPr lang="es-ES_tradnl" sz="1400" dirty="0" smtClean="0">
                <a:latin typeface="Arial"/>
                <a:cs typeface="Arial"/>
              </a:rPr>
              <a:t> </a:t>
            </a:r>
            <a:r>
              <a:rPr lang="es-ES_tradnl" sz="1400" dirty="0">
                <a:latin typeface="Arial"/>
                <a:cs typeface="Arial"/>
              </a:rPr>
              <a:t>y proveedores de servicios financieros, </a:t>
            </a:r>
            <a:r>
              <a:rPr lang="es-ES_tradnl" sz="1400" dirty="0" err="1">
                <a:latin typeface="Arial"/>
                <a:cs typeface="Arial"/>
              </a:rPr>
              <a:t>BanQu</a:t>
            </a:r>
            <a:r>
              <a:rPr lang="es-ES_tradnl" sz="1400" dirty="0">
                <a:latin typeface="Arial"/>
                <a:cs typeface="Arial"/>
              </a:rPr>
              <a:t> proporciona una solución de identificación digital vinculada a la historia de las transacciones financieras, </a:t>
            </a:r>
            <a:r>
              <a:rPr lang="es-ES_tradnl" sz="1400" dirty="0" smtClean="0">
                <a:latin typeface="Arial"/>
                <a:cs typeface="Arial"/>
              </a:rPr>
              <a:t>Conocer a sus Clientes.</a:t>
            </a:r>
          </a:p>
        </p:txBody>
      </p:sp>
      <p:sp>
        <p:nvSpPr>
          <p:cNvPr id="9" name="Shape 105"/>
          <p:cNvSpPr txBox="1">
            <a:spLocks/>
          </p:cNvSpPr>
          <p:nvPr/>
        </p:nvSpPr>
        <p:spPr>
          <a:xfrm>
            <a:off x="6308251" y="2523958"/>
            <a:ext cx="5493820" cy="30486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742950" marR="0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6002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20574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pPr marL="152400" indent="0">
              <a:buNone/>
            </a:pPr>
            <a:r>
              <a:rPr lang="en-US" sz="1400" b="1" dirty="0" smtClean="0">
                <a:latin typeface="Arial"/>
                <a:cs typeface="Arial"/>
              </a:rPr>
              <a:t>     </a:t>
            </a:r>
            <a:r>
              <a:rPr lang="es-ES_tradnl" sz="1400" b="1" dirty="0" smtClean="0">
                <a:latin typeface="Arial"/>
                <a:cs typeface="Arial"/>
              </a:rPr>
              <a:t>   Información de la habilitación de la Red-de</a:t>
            </a:r>
            <a:r>
              <a:rPr lang="es-ES_tradnl" sz="1400" b="1" dirty="0">
                <a:latin typeface="Arial"/>
                <a:cs typeface="Arial"/>
              </a:rPr>
              <a:t>-</a:t>
            </a:r>
            <a:r>
              <a:rPr lang="es-ES_tradnl" sz="1400" b="1" dirty="0" smtClean="0">
                <a:latin typeface="Arial"/>
                <a:cs typeface="Arial"/>
              </a:rPr>
              <a:t>Confianza:  </a:t>
            </a:r>
          </a:p>
          <a:p>
            <a:pPr lvl="1"/>
            <a:r>
              <a:rPr lang="es-ES_tradnl" sz="1400" dirty="0" smtClean="0">
                <a:latin typeface="Arial"/>
                <a:cs typeface="Arial"/>
              </a:rPr>
              <a:t> familia y relaciones de confianza</a:t>
            </a:r>
          </a:p>
          <a:p>
            <a:pPr lvl="1"/>
            <a:r>
              <a:rPr lang="es-ES_tradnl" sz="1400" dirty="0" smtClean="0">
                <a:latin typeface="Arial"/>
                <a:cs typeface="Arial"/>
              </a:rPr>
              <a:t> negocio, gobierno, relaciones de la diáspora</a:t>
            </a:r>
          </a:p>
          <a:p>
            <a:pPr marL="152400" indent="0">
              <a:buNone/>
            </a:pPr>
            <a:endParaRPr lang="es-ES_tradnl" sz="1400" dirty="0" smtClean="0">
              <a:latin typeface="Arial"/>
              <a:cs typeface="Arial"/>
            </a:endParaRPr>
          </a:p>
          <a:p>
            <a:pPr marL="152400" indent="0">
              <a:buNone/>
            </a:pPr>
            <a:r>
              <a:rPr lang="es-ES_tradnl" sz="1400" b="1" dirty="0" smtClean="0">
                <a:latin typeface="Arial"/>
                <a:cs typeface="Arial"/>
              </a:rPr>
              <a:t>Información Personal Base:</a:t>
            </a:r>
          </a:p>
          <a:p>
            <a:pPr lvl="1"/>
            <a:r>
              <a:rPr lang="es-ES_tradnl" sz="1400" dirty="0" smtClean="0">
                <a:latin typeface="Arial"/>
                <a:cs typeface="Arial"/>
              </a:rPr>
              <a:t> demográfico </a:t>
            </a:r>
          </a:p>
          <a:p>
            <a:pPr lvl="1"/>
            <a:r>
              <a:rPr lang="es-ES_tradnl" sz="1400" dirty="0" smtClean="0">
                <a:latin typeface="Arial"/>
                <a:cs typeface="Arial"/>
              </a:rPr>
              <a:t> bienes y activos</a:t>
            </a:r>
          </a:p>
          <a:p>
            <a:pPr lvl="1"/>
            <a:r>
              <a:rPr lang="es-ES_tradnl" sz="1400" dirty="0" smtClean="0">
                <a:latin typeface="Arial"/>
                <a:cs typeface="Arial"/>
              </a:rPr>
              <a:t> historial de crédito y transacciones</a:t>
            </a:r>
          </a:p>
          <a:p>
            <a:pPr lvl="1"/>
            <a:r>
              <a:rPr lang="es-ES_tradnl" sz="1400" dirty="0" smtClean="0">
                <a:latin typeface="Arial"/>
                <a:cs typeface="Arial"/>
              </a:rPr>
              <a:t> registros de salud/seguridad social</a:t>
            </a:r>
          </a:p>
        </p:txBody>
      </p:sp>
      <p:pic>
        <p:nvPicPr>
          <p:cNvPr id="10" name="Picture 6" descr="line segment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65" y="2372092"/>
            <a:ext cx="965601" cy="7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645"/>
            <a:ext cx="11430000" cy="950669"/>
          </a:xfrm>
        </p:spPr>
        <p:txBody>
          <a:bodyPr/>
          <a:lstStyle/>
          <a:p>
            <a:r>
              <a:rPr lang="es-ES_tradnl" dirty="0"/>
              <a:t>La importancia de la</a:t>
            </a:r>
            <a:r>
              <a:rPr lang="es-ES_tradnl" dirty="0">
                <a:solidFill>
                  <a:schemeClr val="accent5"/>
                </a:solidFill>
              </a:rPr>
              <a:t> Identidad Económica</a:t>
            </a:r>
          </a:p>
        </p:txBody>
      </p:sp>
      <p:sp>
        <p:nvSpPr>
          <p:cNvPr id="6" name="Rectangle 5"/>
          <p:cNvSpPr/>
          <p:nvPr/>
        </p:nvSpPr>
        <p:spPr>
          <a:xfrm>
            <a:off x="6757066" y="1194447"/>
            <a:ext cx="4818410" cy="457492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7" name="Picture 8" descr="Fingerprint scanning process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66" y="1341244"/>
            <a:ext cx="558532" cy="5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05"/>
          <p:cNvSpPr txBox="1">
            <a:spLocks/>
          </p:cNvSpPr>
          <p:nvPr/>
        </p:nvSpPr>
        <p:spPr>
          <a:xfrm>
            <a:off x="6770913" y="1194447"/>
            <a:ext cx="4804563" cy="4638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742950" marR="0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6002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20574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pPr marL="152400" indent="0">
              <a:buNone/>
            </a:pPr>
            <a:r>
              <a:rPr lang="en-US" sz="2000" b="1" dirty="0"/>
              <a:t>  </a:t>
            </a:r>
            <a:r>
              <a:rPr lang="en-US" sz="1600" b="1" dirty="0"/>
              <a:t>   </a:t>
            </a:r>
            <a:r>
              <a:rPr lang="en-US" sz="2000" b="1" dirty="0"/>
              <a:t>   </a:t>
            </a:r>
            <a:r>
              <a:rPr lang="en-US" sz="2000" b="1" dirty="0" err="1"/>
              <a:t>Definicion</a:t>
            </a:r>
            <a:r>
              <a:rPr lang="en-US" sz="2000" b="1" dirty="0"/>
              <a:t>: </a:t>
            </a:r>
            <a:r>
              <a:rPr lang="en-US" sz="2000" b="1" dirty="0" err="1">
                <a:solidFill>
                  <a:schemeClr val="accent5"/>
                </a:solidFill>
              </a:rPr>
              <a:t>i·den·ti·dad</a:t>
            </a:r>
            <a:r>
              <a:rPr lang="en-US" sz="2000" b="1" dirty="0">
                <a:solidFill>
                  <a:schemeClr val="accent5"/>
                </a:solidFill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</a:rPr>
              <a:t>e·co·nó·mi·ca</a:t>
            </a:r>
            <a:r>
              <a:rPr lang="en-US" sz="2000" b="1" dirty="0">
                <a:solidFill>
                  <a:schemeClr val="accent5"/>
                </a:solidFill>
              </a:rPr>
              <a:t> </a:t>
            </a:r>
            <a:endParaRPr lang="en-US" sz="2000" dirty="0">
              <a:solidFill>
                <a:schemeClr val="accent5"/>
              </a:solidFill>
            </a:endParaRPr>
          </a:p>
          <a:p>
            <a:endParaRPr lang="en-US" sz="1800" dirty="0"/>
          </a:p>
          <a:p>
            <a:r>
              <a:rPr lang="es-ES_tradnl" sz="1600" dirty="0"/>
              <a:t>Credenciales digitales o electrónicas que definen a una persona(s) y su(s) historia(s) financiera(s) relacionada(s) con ocupación, eventos de su vida y otras interacciones con el sistema </a:t>
            </a:r>
            <a:r>
              <a:rPr lang="es-ES_tradnl" sz="1600" dirty="0" err="1"/>
              <a:t>economico</a:t>
            </a:r>
            <a:endParaRPr lang="es-ES_tradnl" sz="1600" dirty="0"/>
          </a:p>
          <a:p>
            <a:endParaRPr lang="en-US" sz="1600" dirty="0"/>
          </a:p>
          <a:p>
            <a:r>
              <a:rPr lang="es-ES_tradnl" sz="1600" dirty="0"/>
              <a:t>Recaudación de bienes colaterales (tanto muebles como inmuebles) y otros activos tradicionales o de otro tipo, para acceder a la financiación y empoderamiento económico</a:t>
            </a:r>
          </a:p>
          <a:p>
            <a:endParaRPr lang="en-US" sz="1600" dirty="0"/>
          </a:p>
          <a:p>
            <a:r>
              <a:rPr lang="es-ES_tradnl" sz="1600" dirty="0"/>
              <a:t>Cadena de suministro de elementos que interactúan con la vida cotidiana (como medicamentos que salvan vidas, asistencia alimentaria, educación, etc.)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9" name="Shape 105"/>
          <p:cNvSpPr txBox="1">
            <a:spLocks/>
          </p:cNvSpPr>
          <p:nvPr/>
        </p:nvSpPr>
        <p:spPr>
          <a:xfrm>
            <a:off x="334775" y="955896"/>
            <a:ext cx="6422291" cy="5264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742950" marR="0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6002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20574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pPr marL="285750" indent="-285750">
              <a:spcBef>
                <a:spcPts val="0"/>
              </a:spcBef>
              <a:buSzPct val="100000"/>
            </a:pPr>
            <a:r>
              <a:rPr lang="es-ES_tradnl" sz="1800" dirty="0"/>
              <a:t>Más de 2.5 billones de personas carecen de una </a:t>
            </a:r>
            <a:r>
              <a:rPr lang="es-ES_tradnl" sz="1800" b="1" dirty="0">
                <a:solidFill>
                  <a:schemeClr val="accent5"/>
                </a:solidFill>
                <a:sym typeface="Arial"/>
              </a:rPr>
              <a:t>Identidad Económica, </a:t>
            </a:r>
            <a:r>
              <a:rPr lang="es-ES_tradnl" sz="1800" dirty="0">
                <a:sym typeface="Arial"/>
              </a:rPr>
              <a:t>debido a su condición: </a:t>
            </a:r>
          </a:p>
          <a:p>
            <a:pPr lvl="1"/>
            <a:r>
              <a:rPr lang="es-ES_tradnl" sz="1800" dirty="0"/>
              <a:t> </a:t>
            </a:r>
            <a:r>
              <a:rPr lang="es-ES_tradnl" sz="1800" b="1" dirty="0"/>
              <a:t>Pobreza Extrema:  </a:t>
            </a:r>
            <a:r>
              <a:rPr lang="es-ES_tradnl" sz="1800" dirty="0"/>
              <a:t>agricultores, microempresarios, artesanos.</a:t>
            </a:r>
          </a:p>
          <a:p>
            <a:pPr lvl="1"/>
            <a:r>
              <a:rPr lang="es-ES_tradnl" sz="1800" b="1" dirty="0"/>
              <a:t> Trabajadores Migrantes: </a:t>
            </a:r>
            <a:r>
              <a:rPr lang="es-ES_tradnl" sz="1800" dirty="0"/>
              <a:t>remesas, flujo de capital de la diáspora.</a:t>
            </a:r>
          </a:p>
          <a:p>
            <a:pPr lvl="1"/>
            <a:r>
              <a:rPr lang="es-ES_tradnl" sz="1800" b="1" dirty="0"/>
              <a:t> Refugiados/Reinsertados</a:t>
            </a:r>
            <a:r>
              <a:rPr lang="es-ES_tradnl" sz="1800" dirty="0"/>
              <a:t>: entrega de ayudas y asistencia en efectivo.</a:t>
            </a:r>
            <a:endParaRPr lang="es-ES_tradnl" sz="18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s-ES_tradnl" sz="1800" b="1" dirty="0">
              <a:solidFill>
                <a:schemeClr val="accent5"/>
              </a:solidFill>
              <a:sym typeface="Arial"/>
            </a:endParaRPr>
          </a:p>
          <a:p>
            <a:pPr indent="-342900">
              <a:spcBef>
                <a:spcPts val="0"/>
              </a:spcBef>
              <a:buSzPct val="100000"/>
            </a:pPr>
            <a:r>
              <a:rPr lang="es-ES_tradnl" sz="1800" dirty="0"/>
              <a:t>US$2 billones de dólares perdidos anualmente o mal usados en los países en vía de desarrollo debido a la dificultad para verificar la “primera-milla” de la </a:t>
            </a:r>
            <a:r>
              <a:rPr lang="es-ES_tradnl" sz="1800" b="1" dirty="0">
                <a:solidFill>
                  <a:schemeClr val="accent5"/>
                </a:solidFill>
                <a:sym typeface="Arial"/>
              </a:rPr>
              <a:t>Identidad Económica </a:t>
            </a:r>
            <a:r>
              <a:rPr lang="es-ES_tradnl" sz="1800" dirty="0"/>
              <a:t>(según estimaciones conservadoras.) </a:t>
            </a:r>
            <a:endParaRPr lang="es-ES_tradnl" sz="1800" b="1" dirty="0">
              <a:solidFill>
                <a:schemeClr val="accent5"/>
              </a:solidFill>
              <a:sym typeface="Arial"/>
            </a:endParaRPr>
          </a:p>
          <a:p>
            <a:pPr lvl="1"/>
            <a:r>
              <a:rPr lang="es-ES_tradnl" sz="1800" dirty="0"/>
              <a:t> Bancos, Cooperativas de Ahorro y Crédito, Instituciones Financieras</a:t>
            </a:r>
          </a:p>
          <a:p>
            <a:pPr lvl="1"/>
            <a:r>
              <a:rPr lang="es-ES_tradnl" sz="1800" dirty="0"/>
              <a:t> Multinacionales, y empresas Sociales</a:t>
            </a:r>
          </a:p>
          <a:p>
            <a:pPr lvl="1"/>
            <a:r>
              <a:rPr lang="es-ES_tradnl" sz="1800" dirty="0"/>
              <a:t> </a:t>
            </a:r>
            <a:r>
              <a:rPr lang="es-ES_tradnl" sz="1800" dirty="0" err="1"/>
              <a:t>ONGs</a:t>
            </a:r>
            <a:r>
              <a:rPr lang="es-ES_tradnl" sz="1800" dirty="0"/>
              <a:t>, Gobiernos</a:t>
            </a:r>
          </a:p>
          <a:p>
            <a:pPr indent="-342900">
              <a:spcBef>
                <a:spcPts val="0"/>
              </a:spcBef>
              <a:buSzPct val="100000"/>
            </a:pPr>
            <a:endParaRPr lang="en-US" sz="1800" b="1" dirty="0">
              <a:solidFill>
                <a:schemeClr val="accent5"/>
              </a:solidFill>
              <a:sym typeface="Arial"/>
            </a:endParaRPr>
          </a:p>
          <a:p>
            <a:pPr marL="0" indent="0" algn="ctr">
              <a:spcBef>
                <a:spcPts val="0"/>
              </a:spcBef>
              <a:buSzPct val="100000"/>
              <a:buFont typeface="Arial"/>
              <a:buNone/>
            </a:pPr>
            <a:endParaRPr lang="en-US" sz="2000" b="1" dirty="0">
              <a:solidFill>
                <a:srgbClr val="00A0E3"/>
              </a:solidFill>
              <a:sym typeface="Arial"/>
            </a:endParaRPr>
          </a:p>
          <a:p>
            <a:pPr marL="0" indent="0" algn="ctr">
              <a:spcBef>
                <a:spcPts val="0"/>
              </a:spcBef>
              <a:buSzPct val="100000"/>
              <a:buFont typeface="Arial"/>
              <a:buNone/>
            </a:pPr>
            <a:endParaRPr lang="en-US" sz="2200" b="1" dirty="0">
              <a:solidFill>
                <a:srgbClr val="00A0E3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82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761" y="1331408"/>
            <a:ext cx="8908820" cy="4599107"/>
          </a:xfrm>
        </p:spPr>
        <p:txBody>
          <a:bodyPr/>
          <a:lstStyle/>
          <a:p>
            <a:r>
              <a:rPr lang="es-ES_tradnl" sz="1600" dirty="0"/>
              <a:t>Asegurar una red inalterable de </a:t>
            </a:r>
            <a:r>
              <a:rPr lang="es-ES_tradnl" sz="1600" b="1" dirty="0">
                <a:solidFill>
                  <a:schemeClr val="accent5"/>
                </a:solidFill>
                <a:sym typeface="Arial"/>
              </a:rPr>
              <a:t>Identidades Económicas </a:t>
            </a:r>
            <a:r>
              <a:rPr lang="es-ES_tradnl" sz="1600" dirty="0"/>
              <a:t>para crear </a:t>
            </a:r>
            <a:r>
              <a:rPr lang="es-ES_tradnl" sz="1600" b="1" dirty="0">
                <a:solidFill>
                  <a:schemeClr val="tx1"/>
                </a:solidFill>
              </a:rPr>
              <a:t>oportunidades </a:t>
            </a:r>
            <a:r>
              <a:rPr lang="es-ES_tradnl" sz="1600" dirty="0">
                <a:solidFill>
                  <a:schemeClr val="tx1"/>
                </a:solidFill>
              </a:rPr>
              <a:t>de abajo hacia arriba, para aquellos que están en la base de la pirámide– Última milla / Primera milla.</a:t>
            </a:r>
            <a:endParaRPr lang="es-ES_tradnl" sz="1600" dirty="0"/>
          </a:p>
          <a:p>
            <a:r>
              <a:rPr lang="es-ES_tradnl" sz="1600" dirty="0" err="1">
                <a:latin typeface="Calibri" charset="0"/>
                <a:ea typeface="Calibri" charset="0"/>
                <a:cs typeface="Calibri" charset="0"/>
              </a:rPr>
              <a:t>BanQu</a:t>
            </a:r>
            <a:r>
              <a:rPr lang="es-ES_tradnl" sz="1600" dirty="0">
                <a:latin typeface="Calibri" charset="0"/>
                <a:ea typeface="Calibri" charset="0"/>
                <a:cs typeface="Calibri" charset="0"/>
              </a:rPr>
              <a:t> aprovecha los beneficios de la tecnología de Registro distribuido (Autorizado por </a:t>
            </a:r>
            <a:r>
              <a:rPr lang="es-ES_tradnl" sz="1600" dirty="0" err="1">
                <a:latin typeface="Calibri" charset="0"/>
                <a:ea typeface="Calibri" charset="0"/>
                <a:cs typeface="Calibri" charset="0"/>
              </a:rPr>
              <a:t>Ethereum</a:t>
            </a:r>
            <a:r>
              <a:rPr lang="es-ES_tradnl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1600" b="1" dirty="0" err="1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blockchain</a:t>
            </a:r>
            <a:r>
              <a:rPr lang="es-ES_tradnl" sz="1600" dirty="0">
                <a:latin typeface="Calibri" charset="0"/>
                <a:ea typeface="Calibri" charset="0"/>
                <a:cs typeface="Calibri" charset="0"/>
              </a:rPr>
              <a:t>),</a:t>
            </a:r>
            <a:r>
              <a:rPr lang="es-ES_tradnl" sz="16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1600" dirty="0">
                <a:latin typeface="Calibri" charset="0"/>
                <a:ea typeface="Calibri" charset="0"/>
                <a:cs typeface="Calibri" charset="0"/>
              </a:rPr>
              <a:t>a través de una red transparente de confianza, para crear una la identidad dinámica con eventos vitales sobre transacciones como:</a:t>
            </a:r>
          </a:p>
          <a:p>
            <a:pPr lvl="1"/>
            <a:r>
              <a:rPr lang="es-ES_tradnl" sz="1600" dirty="0"/>
              <a:t> Tierra / Registros de propiedad</a:t>
            </a:r>
          </a:p>
          <a:p>
            <a:pPr lvl="1"/>
            <a:r>
              <a:rPr lang="es-ES_tradnl" sz="1600" dirty="0"/>
              <a:t> Historia de la cosecha, seguro de cosecha, acceso al mercado</a:t>
            </a:r>
          </a:p>
          <a:p>
            <a:pPr lvl="1"/>
            <a:r>
              <a:rPr lang="es-ES_tradnl" sz="1600" dirty="0"/>
              <a:t> </a:t>
            </a:r>
            <a:r>
              <a:rPr lang="es-ES_tradnl" sz="1600" dirty="0" err="1"/>
              <a:t>Microfinanzas</a:t>
            </a:r>
            <a:r>
              <a:rPr lang="es-ES_tradnl" sz="1600" dirty="0"/>
              <a:t> </a:t>
            </a:r>
          </a:p>
          <a:p>
            <a:pPr lvl="1"/>
            <a:r>
              <a:rPr lang="es-ES_tradnl" sz="1600" dirty="0"/>
              <a:t> Registro de nacimiento, inmunización, historia de salud/seguridad social</a:t>
            </a:r>
          </a:p>
          <a:p>
            <a:pPr lvl="1"/>
            <a:r>
              <a:rPr lang="es-ES_tradnl" sz="1600" dirty="0"/>
              <a:t> Educación y habilidades de trabajo</a:t>
            </a:r>
          </a:p>
          <a:p>
            <a:pPr lvl="1"/>
            <a:r>
              <a:rPr lang="es-ES_tradnl" sz="1600" dirty="0"/>
              <a:t>Bienes Muebles y otras garantías para la financiación de activos (reduciendo los costos de los préstamos)</a:t>
            </a:r>
          </a:p>
          <a:p>
            <a:r>
              <a:rPr lang="es-ES_tradnl" sz="1600" dirty="0"/>
              <a:t>Somos </a:t>
            </a:r>
            <a:r>
              <a:rPr lang="es-ES_tradnl" sz="1600" b="1" dirty="0"/>
              <a:t>MUCHO</a:t>
            </a:r>
            <a:r>
              <a:rPr lang="es-ES_tradnl" sz="1600" dirty="0"/>
              <a:t> más que una identidad digital. (Nos integramos con modelos de identidad existentes cuando es relevante o necesario)</a:t>
            </a:r>
          </a:p>
          <a:p>
            <a:r>
              <a:rPr lang="es-ES_tradnl" sz="1600" b="1" i="1" dirty="0">
                <a:solidFill>
                  <a:schemeClr val="tx1"/>
                </a:solidFill>
              </a:rPr>
              <a:t>Ayudamos a habilitar el acceso a financiamiento y abrimos nuevas oportunidades para los más pobres en mercados emergentes.</a:t>
            </a:r>
          </a:p>
          <a:p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3510" y="96134"/>
            <a:ext cx="10266218" cy="1188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l">
              <a:lnSpc>
                <a:spcPts val="3840"/>
              </a:lnSpc>
            </a:pPr>
            <a:r>
              <a:rPr lang="es-ES_tradnl" sz="3200" dirty="0">
                <a:solidFill>
                  <a:schemeClr val="accent5"/>
                </a:solidFill>
              </a:rPr>
              <a:t>Identidad Económica </a:t>
            </a:r>
            <a:r>
              <a:rPr lang="es-ES_tradnl" sz="3200" dirty="0"/>
              <a:t>y la Tecnología de Registro Distribuido (</a:t>
            </a:r>
            <a:r>
              <a:rPr lang="es-ES_tradnl" sz="3200" dirty="0" err="1">
                <a:solidFill>
                  <a:schemeClr val="bg2"/>
                </a:solidFill>
              </a:rPr>
              <a:t>Blockchain</a:t>
            </a:r>
            <a:r>
              <a:rPr lang="es-ES_tradnl" sz="3200" dirty="0">
                <a:solidFill>
                  <a:schemeClr val="bg2"/>
                </a:solidFill>
              </a:rPr>
              <a:t>) </a:t>
            </a:r>
            <a:r>
              <a:rPr lang="es-ES_tradnl" sz="3200" dirty="0"/>
              <a:t>Para abrir oportunidades económicas 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140600831"/>
              </p:ext>
            </p:extLst>
          </p:nvPr>
        </p:nvGraphicFramePr>
        <p:xfrm>
          <a:off x="7346470" y="583193"/>
          <a:ext cx="59736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0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7014"/>
            <a:ext cx="10972800" cy="1143000"/>
          </a:xfrm>
        </p:spPr>
        <p:txBody>
          <a:bodyPr/>
          <a:lstStyle/>
          <a:p>
            <a:r>
              <a:rPr lang="en-US" dirty="0"/>
              <a:t>El </a:t>
            </a:r>
            <a:r>
              <a:rPr lang="es-ES_tradnl" dirty="0"/>
              <a:t>Efecto</a:t>
            </a:r>
            <a:r>
              <a:rPr lang="en-US" dirty="0"/>
              <a:t> de 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53941" y="1208596"/>
            <a:ext cx="10972800" cy="4525963"/>
          </a:xfrm>
        </p:spPr>
        <p:txBody>
          <a:bodyPr/>
          <a:lstStyle/>
          <a:p>
            <a:pPr lvl="0"/>
            <a:r>
              <a:rPr lang="es-ES_tradnl" dirty="0"/>
              <a:t>Mientras que mucha gente esta construyendo aplicaciones de Registro Distribuido (</a:t>
            </a:r>
            <a:r>
              <a:rPr lang="es-ES_tradnl" dirty="0" err="1"/>
              <a:t>blockchain</a:t>
            </a:r>
            <a:r>
              <a:rPr lang="es-ES_tradnl" dirty="0"/>
              <a:t>) - </a:t>
            </a:r>
            <a:r>
              <a:rPr lang="es-ES_tradnl" dirty="0" err="1"/>
              <a:t>BanQu</a:t>
            </a:r>
            <a:r>
              <a:rPr lang="es-ES_tradnl" dirty="0"/>
              <a:t> esta construyendo la </a:t>
            </a:r>
            <a:r>
              <a:rPr lang="es-ES_tradnl" b="1" dirty="0"/>
              <a:t>Red </a:t>
            </a:r>
            <a:r>
              <a:rPr lang="es-ES_tradnl" dirty="0"/>
              <a:t>a la que se pueden conectar. </a:t>
            </a:r>
          </a:p>
          <a:p>
            <a:pPr lvl="0"/>
            <a:endParaRPr lang="es-ES_tradnl" dirty="0"/>
          </a:p>
          <a:p>
            <a:pPr lvl="0"/>
            <a:r>
              <a:rPr lang="es-ES_tradnl" dirty="0"/>
              <a:t>La Red de </a:t>
            </a:r>
            <a:r>
              <a:rPr lang="es-ES_tradnl" dirty="0" err="1"/>
              <a:t>BanQu</a:t>
            </a:r>
            <a:r>
              <a:rPr lang="es-ES_tradnl" dirty="0"/>
              <a:t> puede fácilmente integrarse a las redes existentes , superponer los sistemas de seguimiento existentes y, a medida que se desarrollen otras redes, estas pueden irse integrando.</a:t>
            </a:r>
          </a:p>
          <a:p>
            <a:pPr lvl="0"/>
            <a:endParaRPr lang="es-ES_tradnl" dirty="0"/>
          </a:p>
          <a:p>
            <a:pPr lvl="0"/>
            <a:r>
              <a:rPr lang="es-ES_tradnl" dirty="0"/>
              <a:t>Entre más participantes se unan a la red, más se valoriza.</a:t>
            </a:r>
          </a:p>
          <a:p>
            <a:pPr lvl="1"/>
            <a:r>
              <a:rPr lang="es-ES_tradnl" i="1" dirty="0"/>
              <a:t>Ejemplo-</a:t>
            </a:r>
            <a:r>
              <a:rPr lang="es-ES_tradnl" dirty="0"/>
              <a:t> La 1</a:t>
            </a:r>
            <a:r>
              <a:rPr lang="es-ES_tradnl" baseline="30000" dirty="0"/>
              <a:t>ra</a:t>
            </a:r>
            <a:r>
              <a:rPr lang="es-ES_tradnl" dirty="0"/>
              <a:t> máquina de fax fue precursora de la 2</a:t>
            </a:r>
            <a:r>
              <a:rPr lang="es-ES_tradnl" baseline="30000" dirty="0"/>
              <a:t>da</a:t>
            </a:r>
            <a:r>
              <a:rPr lang="es-ES_tradnl" dirty="0"/>
              <a:t> maquina de fax </a:t>
            </a:r>
          </a:p>
          <a:p>
            <a:pPr lvl="1"/>
            <a:r>
              <a:rPr lang="es-ES_tradnl" i="1" dirty="0"/>
              <a:t>Ejemplo-</a:t>
            </a:r>
            <a:r>
              <a:rPr lang="es-ES_tradnl" dirty="0"/>
              <a:t> Facebook</a:t>
            </a:r>
          </a:p>
          <a:p>
            <a:pPr lvl="1"/>
            <a:r>
              <a:rPr lang="es-ES_tradnl" i="1" dirty="0"/>
              <a:t>Ejemplo- Ventas en línea como Despegar, OLX y </a:t>
            </a:r>
            <a:r>
              <a:rPr lang="es-ES_tradnl" i="1" dirty="0" err="1"/>
              <a:t>Mercadolibre</a:t>
            </a:r>
            <a:r>
              <a:rPr lang="es-ES_tradnl" i="1" dirty="0"/>
              <a:t>.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Picture 6" descr="line segment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18" y="380974"/>
            <a:ext cx="881203" cy="83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dirty="0">
                <a:latin typeface="Arial"/>
                <a:cs typeface="Arial"/>
              </a:rPr>
              <a:t>Estado Actual vs. Estado Futuro</a:t>
            </a:r>
            <a:endParaRPr lang="en-US" sz="3600" dirty="0">
              <a:latin typeface="Arial"/>
              <a:cs typeface="Arial"/>
            </a:endParaRPr>
          </a:p>
        </p:txBody>
      </p:sp>
      <p:cxnSp>
        <p:nvCxnSpPr>
          <p:cNvPr id="7" name="Elbow Connector 6"/>
          <p:cNvCxnSpPr>
            <a:stCxn id="28" idx="3"/>
            <a:endCxn id="26" idx="1"/>
          </p:cNvCxnSpPr>
          <p:nvPr/>
        </p:nvCxnSpPr>
        <p:spPr>
          <a:xfrm rot="16200000" flipH="1">
            <a:off x="6558833" y="3974408"/>
            <a:ext cx="1159238" cy="131181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endCxn id="13" idx="2"/>
          </p:cNvCxnSpPr>
          <p:nvPr/>
        </p:nvCxnSpPr>
        <p:spPr>
          <a:xfrm flipV="1">
            <a:off x="1054016" y="4347783"/>
            <a:ext cx="1321773" cy="59012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83995" y="2028058"/>
            <a:ext cx="19527" cy="33679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n 9"/>
          <p:cNvSpPr/>
          <p:nvPr/>
        </p:nvSpPr>
        <p:spPr>
          <a:xfrm>
            <a:off x="203201" y="4590432"/>
            <a:ext cx="1153471" cy="75759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 smtClean="0">
                <a:solidFill>
                  <a:schemeClr val="tx1"/>
                </a:solidFill>
                <a:latin typeface="Arial"/>
                <a:cs typeface="Arial"/>
              </a:rPr>
              <a:t>Silo 3</a:t>
            </a:r>
          </a:p>
          <a:p>
            <a:pPr algn="ctr"/>
            <a:r>
              <a:rPr lang="es-ES_tradnl" sz="1100" b="1" dirty="0" smtClean="0">
                <a:solidFill>
                  <a:schemeClr val="tx1"/>
                </a:solidFill>
                <a:latin typeface="Arial"/>
                <a:cs typeface="Arial"/>
              </a:rPr>
              <a:t>Sistema </a:t>
            </a:r>
          </a:p>
          <a:p>
            <a:pPr algn="ctr"/>
            <a:r>
              <a:rPr lang="es-ES_tradnl" sz="1100" b="1" dirty="0" smtClean="0">
                <a:solidFill>
                  <a:schemeClr val="tx1"/>
                </a:solidFill>
                <a:latin typeface="Arial"/>
                <a:cs typeface="Arial"/>
              </a:rPr>
              <a:t>Central</a:t>
            </a:r>
            <a:endParaRPr lang="es-ES_tradnl" sz="11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Can 10"/>
          <p:cNvSpPr/>
          <p:nvPr/>
        </p:nvSpPr>
        <p:spPr>
          <a:xfrm>
            <a:off x="203201" y="3654928"/>
            <a:ext cx="1219199" cy="75759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 smtClean="0">
                <a:solidFill>
                  <a:schemeClr val="tx1"/>
                </a:solidFill>
                <a:latin typeface="Arial"/>
                <a:cs typeface="Arial"/>
              </a:rPr>
              <a:t>Silo 2</a:t>
            </a:r>
          </a:p>
          <a:p>
            <a:pPr algn="ctr"/>
            <a:r>
              <a:rPr lang="es-ES_tradnl" sz="1100" b="1" dirty="0" smtClean="0">
                <a:solidFill>
                  <a:schemeClr val="tx1"/>
                </a:solidFill>
                <a:latin typeface="Arial"/>
                <a:cs typeface="Arial"/>
              </a:rPr>
              <a:t>Sistema</a:t>
            </a:r>
          </a:p>
          <a:p>
            <a:pPr algn="ctr"/>
            <a:r>
              <a:rPr lang="es-ES_tradnl" sz="1100" b="1" dirty="0" smtClean="0">
                <a:solidFill>
                  <a:schemeClr val="tx1"/>
                </a:solidFill>
                <a:latin typeface="Arial"/>
                <a:cs typeface="Arial"/>
              </a:rPr>
              <a:t>Heredado</a:t>
            </a:r>
            <a:endParaRPr lang="es-ES_tradnl" sz="11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Can 11"/>
          <p:cNvSpPr/>
          <p:nvPr/>
        </p:nvSpPr>
        <p:spPr>
          <a:xfrm>
            <a:off x="203201" y="2724172"/>
            <a:ext cx="1219199" cy="85612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 smtClean="0">
                <a:solidFill>
                  <a:schemeClr val="tx1"/>
                </a:solidFill>
                <a:latin typeface="Arial"/>
                <a:cs typeface="Arial"/>
              </a:rPr>
              <a:t>Silo 1</a:t>
            </a:r>
          </a:p>
          <a:p>
            <a:pPr algn="ctr"/>
            <a:r>
              <a:rPr lang="es-ES_tradnl" sz="1100" b="1" dirty="0" smtClean="0">
                <a:solidFill>
                  <a:schemeClr val="tx1"/>
                </a:solidFill>
                <a:latin typeface="Arial"/>
                <a:cs typeface="Arial"/>
              </a:rPr>
              <a:t>Sistema de Crédito</a:t>
            </a:r>
            <a:endParaRPr lang="es-ES_tradnl" sz="11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924" y="3612785"/>
            <a:ext cx="1409731" cy="734999"/>
          </a:xfrm>
          <a:prstGeom prst="rect">
            <a:avLst/>
          </a:prstGeom>
        </p:spPr>
      </p:pic>
      <p:cxnSp>
        <p:nvCxnSpPr>
          <p:cNvPr id="14" name="Elbow Connector 13"/>
          <p:cNvCxnSpPr>
            <a:stCxn id="12" idx="4"/>
            <a:endCxn id="13" idx="0"/>
          </p:cNvCxnSpPr>
          <p:nvPr/>
        </p:nvCxnSpPr>
        <p:spPr>
          <a:xfrm>
            <a:off x="1422399" y="3152236"/>
            <a:ext cx="953391" cy="46054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1" idx="4"/>
            <a:endCxn id="13" idx="1"/>
          </p:cNvCxnSpPr>
          <p:nvPr/>
        </p:nvCxnSpPr>
        <p:spPr>
          <a:xfrm flipV="1">
            <a:off x="1422399" y="3980285"/>
            <a:ext cx="248525" cy="5343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96205" y="2818300"/>
            <a:ext cx="3304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b="1" dirty="0" smtClean="0">
                <a:latin typeface="Arial"/>
                <a:cs typeface="Arial"/>
              </a:rPr>
              <a:t>Costos de cumplimiento de normas y desafíos</a:t>
            </a:r>
            <a:endParaRPr lang="es-ES_tradnl" sz="11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6756" y="4988225"/>
            <a:ext cx="28344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b="1" dirty="0" smtClean="0">
                <a:latin typeface="Arial"/>
                <a:cs typeface="Arial"/>
              </a:rPr>
              <a:t>Reiniciar con una nueva </a:t>
            </a:r>
            <a:r>
              <a:rPr lang="es-ES_tradnl" sz="1100" b="1" dirty="0" smtClean="0">
                <a:solidFill>
                  <a:srgbClr val="FF0000"/>
                </a:solidFill>
                <a:latin typeface="Arial"/>
                <a:cs typeface="Arial"/>
              </a:rPr>
              <a:t>INGO </a:t>
            </a:r>
            <a:r>
              <a:rPr lang="es-ES_tradnl" sz="1100" b="1" dirty="0" smtClean="0">
                <a:latin typeface="Arial"/>
                <a:cs typeface="Arial"/>
              </a:rPr>
              <a:t>cada vez</a:t>
            </a:r>
            <a:endParaRPr lang="es-ES_tradnl" sz="11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08679" y="3825592"/>
            <a:ext cx="2081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_tradnl" sz="1100" b="1" dirty="0" smtClean="0">
                <a:solidFill>
                  <a:srgbClr val="FF0000"/>
                </a:solidFill>
                <a:latin typeface="Arial"/>
                <a:cs typeface="Arial"/>
              </a:rPr>
              <a:t>Posible Fraude, Ineficiencia</a:t>
            </a:r>
            <a:endParaRPr lang="es-ES_tradnl" sz="11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256" y="3099652"/>
            <a:ext cx="1012873" cy="7596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494" y="4106332"/>
            <a:ext cx="1012873" cy="7596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788" y="2851808"/>
            <a:ext cx="1409731" cy="734999"/>
          </a:xfrm>
          <a:prstGeom prst="rect">
            <a:avLst/>
          </a:prstGeom>
        </p:spPr>
      </p:pic>
      <p:sp>
        <p:nvSpPr>
          <p:cNvPr id="22" name="Bevel 21"/>
          <p:cNvSpPr/>
          <p:nvPr/>
        </p:nvSpPr>
        <p:spPr>
          <a:xfrm>
            <a:off x="8634051" y="3546258"/>
            <a:ext cx="2966901" cy="608384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BanQu</a:t>
            </a:r>
            <a:r>
              <a:rPr lang="es-ES_tradnl" sz="1100" b="1" dirty="0" smtClean="0">
                <a:solidFill>
                  <a:srgbClr val="000000"/>
                </a:solidFill>
                <a:latin typeface="Arial"/>
                <a:cs typeface="Arial"/>
              </a:rPr>
              <a:t> ID Económica</a:t>
            </a:r>
            <a:endParaRPr lang="es-ES_tradnl" sz="11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351161" y="4196060"/>
            <a:ext cx="1206222" cy="5303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 smtClean="0">
                <a:solidFill>
                  <a:srgbClr val="000000"/>
                </a:solidFill>
                <a:latin typeface="Arial"/>
                <a:cs typeface="Arial"/>
              </a:rPr>
              <a:t>Educación</a:t>
            </a:r>
            <a:endParaRPr lang="es-ES_tradnl" sz="11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610191" y="4196721"/>
            <a:ext cx="956209" cy="5303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 smtClean="0">
                <a:solidFill>
                  <a:srgbClr val="000000"/>
                </a:solidFill>
                <a:latin typeface="Arial"/>
                <a:cs typeface="Arial"/>
              </a:rPr>
              <a:t>Trabajo</a:t>
            </a:r>
            <a:endParaRPr lang="es-ES_tradnl" sz="11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622132" y="4189900"/>
            <a:ext cx="1287356" cy="5303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 smtClean="0">
                <a:solidFill>
                  <a:srgbClr val="000000"/>
                </a:solidFill>
                <a:latin typeface="Arial"/>
                <a:cs typeface="Arial"/>
              </a:rPr>
              <a:t>Préstamos</a:t>
            </a:r>
            <a:endParaRPr lang="es-ES_tradnl" sz="11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Can 25"/>
          <p:cNvSpPr/>
          <p:nvPr/>
        </p:nvSpPr>
        <p:spPr>
          <a:xfrm>
            <a:off x="6560501" y="4619618"/>
            <a:ext cx="1287084" cy="75759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 smtClean="0">
                <a:solidFill>
                  <a:schemeClr val="tx1"/>
                </a:solidFill>
                <a:latin typeface="Arial"/>
                <a:cs typeface="Arial"/>
              </a:rPr>
              <a:t>Empleador</a:t>
            </a:r>
            <a:endParaRPr lang="es-ES_tradnl" sz="11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7" name="Can 26"/>
          <p:cNvSpPr/>
          <p:nvPr/>
        </p:nvSpPr>
        <p:spPr>
          <a:xfrm>
            <a:off x="6560501" y="3658829"/>
            <a:ext cx="1024720" cy="75759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 smtClean="0">
                <a:solidFill>
                  <a:schemeClr val="tx1"/>
                </a:solidFill>
                <a:latin typeface="Arial"/>
                <a:cs typeface="Arial"/>
              </a:rPr>
              <a:t>Banco A</a:t>
            </a:r>
            <a:endParaRPr lang="es-ES_tradnl" sz="11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Can 27"/>
          <p:cNvSpPr/>
          <p:nvPr/>
        </p:nvSpPr>
        <p:spPr>
          <a:xfrm>
            <a:off x="6560501" y="2702789"/>
            <a:ext cx="1024720" cy="75759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 smtClean="0">
                <a:solidFill>
                  <a:schemeClr val="tx1"/>
                </a:solidFill>
                <a:latin typeface="Arial"/>
                <a:cs typeface="Arial"/>
              </a:rPr>
              <a:t>Banco B</a:t>
            </a:r>
            <a:endParaRPr lang="es-ES_tradnl" sz="11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9" name="Elbow Connector 28"/>
          <p:cNvCxnSpPr>
            <a:stCxn id="28" idx="2"/>
            <a:endCxn id="26" idx="2"/>
          </p:cNvCxnSpPr>
          <p:nvPr/>
        </p:nvCxnSpPr>
        <p:spPr>
          <a:xfrm rot="10800000" flipV="1">
            <a:off x="6560502" y="3081584"/>
            <a:ext cx="1" cy="1916829"/>
          </a:xfrm>
          <a:prstGeom prst="bentConnector3">
            <a:avLst>
              <a:gd name="adj1" fmla="val 228601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6" idx="4"/>
            <a:endCxn id="28" idx="4"/>
          </p:cNvCxnSpPr>
          <p:nvPr/>
        </p:nvCxnSpPr>
        <p:spPr>
          <a:xfrm flipH="1" flipV="1">
            <a:off x="7585221" y="3081585"/>
            <a:ext cx="262363" cy="1916829"/>
          </a:xfrm>
          <a:prstGeom prst="bentConnector3">
            <a:avLst>
              <a:gd name="adj1" fmla="val -11617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Left-Right Arrow 30"/>
          <p:cNvSpPr/>
          <p:nvPr/>
        </p:nvSpPr>
        <p:spPr>
          <a:xfrm>
            <a:off x="7585222" y="3658829"/>
            <a:ext cx="964751" cy="421815"/>
          </a:xfrm>
          <a:prstGeom prst="left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/>
              <a:cs typeface="Arial"/>
            </a:endParaRPr>
          </a:p>
        </p:txBody>
      </p:sp>
      <p:cxnSp>
        <p:nvCxnSpPr>
          <p:cNvPr id="32" name="Elbow Connector 31"/>
          <p:cNvCxnSpPr>
            <a:endCxn id="38" idx="2"/>
          </p:cNvCxnSpPr>
          <p:nvPr/>
        </p:nvCxnSpPr>
        <p:spPr>
          <a:xfrm rot="5400000" flipH="1" flipV="1">
            <a:off x="10585862" y="2249220"/>
            <a:ext cx="942287" cy="86375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97600" y="1378956"/>
            <a:ext cx="4756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latin typeface="Arial"/>
                <a:cs typeface="Arial"/>
              </a:rPr>
              <a:t>Camino hacia un cumplimiento más fuerte </a:t>
            </a:r>
            <a:r>
              <a:rPr lang="es-ES_tradnl" sz="1600" b="1" dirty="0" smtClean="0">
                <a:latin typeface="Arial"/>
                <a:cs typeface="Arial"/>
              </a:rPr>
              <a:t>del Conocimiento de sus Clientes (KYC) </a:t>
            </a:r>
            <a:r>
              <a:rPr lang="es-ES_tradnl" sz="1600" b="1" dirty="0">
                <a:latin typeface="Arial"/>
                <a:cs typeface="Arial"/>
              </a:rPr>
              <a:t>/ </a:t>
            </a:r>
            <a:r>
              <a:rPr lang="es-ES_tradnl" sz="1600" b="1" dirty="0" smtClean="0">
                <a:latin typeface="Arial"/>
                <a:cs typeface="Arial"/>
              </a:rPr>
              <a:t>Anti lavado de Dinero (AML)</a:t>
            </a:r>
            <a:endParaRPr lang="es-ES_tradnl" sz="1600" b="1" dirty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1080" y="1378956"/>
            <a:ext cx="51195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latin typeface="Arial"/>
                <a:cs typeface="Arial"/>
              </a:rPr>
              <a:t>Muchos bancos tienen múltiples sistemas no interoperables</a:t>
            </a:r>
            <a:endParaRPr lang="es-ES_tradnl" sz="1600" b="1" dirty="0">
              <a:latin typeface="Arial"/>
              <a:cs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351444" y="4767364"/>
            <a:ext cx="1208927" cy="5303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 smtClean="0">
                <a:solidFill>
                  <a:srgbClr val="000000"/>
                </a:solidFill>
                <a:latin typeface="Arial"/>
                <a:cs typeface="Arial"/>
              </a:rPr>
              <a:t>Arriendo</a:t>
            </a:r>
            <a:endParaRPr lang="es-ES_tradnl" sz="11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612897" y="4768025"/>
            <a:ext cx="953504" cy="5303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 smtClean="0">
                <a:solidFill>
                  <a:srgbClr val="000000"/>
                </a:solidFill>
                <a:latin typeface="Arial"/>
                <a:cs typeface="Arial"/>
              </a:rPr>
              <a:t>Crédito</a:t>
            </a:r>
            <a:endParaRPr lang="es-ES_tradnl" sz="11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0622132" y="4771525"/>
            <a:ext cx="1287356" cy="5303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/>
                <a:cs typeface="Arial"/>
              </a:rPr>
              <a:t>Auto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9523" y="1190915"/>
            <a:ext cx="1358717" cy="101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457"/>
            <a:ext cx="10972800" cy="1459563"/>
          </a:xfrm>
        </p:spPr>
        <p:txBody>
          <a:bodyPr/>
          <a:lstStyle/>
          <a:p>
            <a:pPr algn="l"/>
            <a:r>
              <a:rPr lang="es-ES_tradnl" sz="2800" dirty="0">
                <a:latin typeface="Calibri" charset="0"/>
                <a:ea typeface="Calibri" charset="0"/>
                <a:cs typeface="Calibri" charset="0"/>
              </a:rPr>
              <a:t>Retos Actuales para los Pequeños Agricultores</a:t>
            </a:r>
            <a:br>
              <a:rPr lang="es-ES_tradnl" sz="2800" dirty="0">
                <a:latin typeface="Calibri" charset="0"/>
                <a:ea typeface="Calibri" charset="0"/>
                <a:cs typeface="Calibri" charset="0"/>
              </a:rPr>
            </a:br>
            <a:r>
              <a:rPr lang="es-ES_tradnl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Cadena de suministro fragmentada e impulsada por la oferta con poco o ningún enfoque en el agricultor</a:t>
            </a:r>
          </a:p>
        </p:txBody>
      </p:sp>
      <p:sp>
        <p:nvSpPr>
          <p:cNvPr id="5" name="Content Placeholder 73"/>
          <p:cNvSpPr txBox="1">
            <a:spLocks/>
          </p:cNvSpPr>
          <p:nvPr/>
        </p:nvSpPr>
        <p:spPr>
          <a:xfrm>
            <a:off x="6257911" y="1605187"/>
            <a:ext cx="5708899" cy="423853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s-ES_tradnl" sz="2000" dirty="0">
                <a:latin typeface="Calibri" charset="0"/>
                <a:ea typeface="Calibri" charset="0"/>
                <a:cs typeface="Calibri" charset="0"/>
              </a:rPr>
              <a:t>Los datos del agricultor existen en múltiples sistemas, pero el agricultor no es dueño de los datos sobre sus propias tierras, cosecha o crédito.</a:t>
            </a:r>
          </a:p>
          <a:p>
            <a:pPr marL="285750" indent="-285750">
              <a:buFont typeface="Arial" charset="0"/>
              <a:buChar char="•"/>
            </a:pPr>
            <a:endParaRPr lang="es-ES_tradnl" sz="20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sz="2000" dirty="0">
                <a:latin typeface="Calibri" charset="0"/>
                <a:ea typeface="Calibri" charset="0"/>
                <a:cs typeface="Calibri" charset="0"/>
              </a:rPr>
              <a:t>Todos los datos recopilados por las diversas partes interesadas están fragmentados y en silos.</a:t>
            </a:r>
          </a:p>
          <a:p>
            <a:pPr marL="285750" indent="-285750">
              <a:buFont typeface="Arial" charset="0"/>
              <a:buChar char="•"/>
            </a:pPr>
            <a:endParaRPr lang="es-ES_tradnl" sz="20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sz="2000" dirty="0">
                <a:latin typeface="Calibri" charset="0"/>
                <a:ea typeface="Calibri" charset="0"/>
                <a:cs typeface="Calibri" charset="0"/>
              </a:rPr>
              <a:t>Las cooperativas, las entidades </a:t>
            </a:r>
            <a:r>
              <a:rPr lang="es-ES_tradnl" sz="2000" dirty="0" err="1">
                <a:latin typeface="Calibri" charset="0"/>
                <a:ea typeface="Calibri" charset="0"/>
                <a:cs typeface="Calibri" charset="0"/>
              </a:rPr>
              <a:t>microfinancieras</a:t>
            </a:r>
            <a:r>
              <a:rPr lang="es-ES_tradnl" sz="2000" dirty="0">
                <a:latin typeface="Calibri" charset="0"/>
                <a:ea typeface="Calibri" charset="0"/>
                <a:cs typeface="Calibri" charset="0"/>
              </a:rPr>
              <a:t>, las </a:t>
            </a:r>
            <a:r>
              <a:rPr lang="es-ES_tradnl" sz="2000" dirty="0" err="1">
                <a:latin typeface="Calibri" charset="0"/>
                <a:ea typeface="Calibri" charset="0"/>
                <a:cs typeface="Calibri" charset="0"/>
              </a:rPr>
              <a:t>ONGs</a:t>
            </a:r>
            <a:r>
              <a:rPr lang="es-ES_tradnl" sz="2000" dirty="0">
                <a:latin typeface="Calibri" charset="0"/>
                <a:ea typeface="Calibri" charset="0"/>
                <a:cs typeface="Calibri" charset="0"/>
              </a:rPr>
              <a:t> que poseen los datos de los agricultores, controlan la cadena de valor, teniendo asimismo el control sobre los precios de los insumos para las semillas, la cosecha y el costo de capital.</a:t>
            </a:r>
          </a:p>
          <a:p>
            <a:pPr marL="285750" indent="-285750">
              <a:buFont typeface="Arial" charset="0"/>
              <a:buChar char="•"/>
            </a:pPr>
            <a:endParaRPr lang="es-ES_tradnl" sz="20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sz="2000" dirty="0">
                <a:latin typeface="Calibri" charset="0"/>
                <a:ea typeface="Calibri" charset="0"/>
                <a:cs typeface="Calibri" charset="0"/>
              </a:rPr>
              <a:t>No hay derechos sobre la tierra o están llenos de papeleo  innecesario y burocracia. </a:t>
            </a:r>
          </a:p>
          <a:p>
            <a:pPr marL="285750" indent="-285750">
              <a:buFont typeface="Arial" charset="0"/>
              <a:buChar char="•"/>
            </a:pPr>
            <a:endParaRPr lang="es-ES_tradnl" sz="20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sz="2000" dirty="0">
                <a:latin typeface="Calibri" charset="0"/>
                <a:ea typeface="Calibri" charset="0"/>
                <a:cs typeface="Calibri" charset="0"/>
              </a:rPr>
              <a:t>Los múltiples niveles de intermediarios incrementan los costos. En última instancia ese exceso se transfieren al agricultor al aumentarse el costo de la financiación/capital.</a:t>
            </a:r>
          </a:p>
          <a:p>
            <a:pPr marL="285750" indent="-285750">
              <a:buFont typeface="Arial" charset="0"/>
              <a:buChar char="•"/>
            </a:pPr>
            <a:endParaRPr lang="es-ES_tradnl" sz="20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sz="2000" dirty="0">
                <a:latin typeface="Calibri" charset="0"/>
                <a:ea typeface="Calibri" charset="0"/>
                <a:cs typeface="Calibri" charset="0"/>
              </a:rPr>
              <a:t>No hay acceso significativo a seguros para cosechas.</a:t>
            </a:r>
          </a:p>
          <a:p>
            <a:pPr marL="285750" indent="-285750">
              <a:buFont typeface="Arial" charset="0"/>
              <a:buChar char="•"/>
            </a:pPr>
            <a:endParaRPr lang="en-US" sz="18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71762" y="1852414"/>
            <a:ext cx="4808406" cy="4003693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810" y="4317896"/>
            <a:ext cx="965192" cy="5655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828" y="2876323"/>
            <a:ext cx="996207" cy="6170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23" y="5415993"/>
            <a:ext cx="729278" cy="5851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86813" y="4275487"/>
            <a:ext cx="11604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300" b="1" dirty="0">
                <a:latin typeface="Calibri" charset="0"/>
                <a:ea typeface="Calibri" charset="0"/>
                <a:cs typeface="Calibri" charset="0"/>
              </a:rPr>
              <a:t>Contratos de Compradores</a:t>
            </a:r>
            <a:endParaRPr lang="es-ES_tradnl" sz="13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4396" y="2697071"/>
            <a:ext cx="1429635" cy="30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latin typeface="Calibri" charset="0"/>
                <a:ea typeface="Calibri" charset="0"/>
                <a:cs typeface="Calibri" charset="0"/>
              </a:rPr>
              <a:t>Capacitación</a:t>
            </a:r>
            <a:endParaRPr lang="es-ES_tradnl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1773" y="3643866"/>
            <a:ext cx="1160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>
                <a:latin typeface="Calibri" charset="0"/>
                <a:ea typeface="Calibri" charset="0"/>
                <a:cs typeface="Calibri" charset="0"/>
              </a:rPr>
              <a:t>Entrega de Cosecha</a:t>
            </a:r>
            <a:endParaRPr lang="es-ES_tradnl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5070" y="4358069"/>
            <a:ext cx="1160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>
                <a:latin typeface="Calibri" charset="0"/>
                <a:ea typeface="Calibri" charset="0"/>
                <a:cs typeface="Calibri" charset="0"/>
              </a:rPr>
              <a:t>Insumos para Semillas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99671" y="5123725"/>
            <a:ext cx="1248957" cy="29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300" b="1" dirty="0">
                <a:latin typeface="Calibri" charset="0"/>
                <a:ea typeface="Calibri" charset="0"/>
                <a:cs typeface="Calibri" charset="0"/>
              </a:rPr>
              <a:t>Préstamos</a:t>
            </a:r>
            <a:endParaRPr lang="es-ES_tradnl" sz="13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046345" y="2427910"/>
            <a:ext cx="202811" cy="1679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681704" y="5856107"/>
            <a:ext cx="328176" cy="474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141508" y="4675219"/>
            <a:ext cx="19021" cy="28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073971" y="3016955"/>
            <a:ext cx="115882" cy="1539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593177" y="1877067"/>
            <a:ext cx="258356" cy="613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 rot="20503053">
            <a:off x="1558218" y="5113200"/>
            <a:ext cx="839866" cy="653711"/>
            <a:chOff x="9469004" y="3065042"/>
            <a:chExt cx="812134" cy="750182"/>
          </a:xfrm>
        </p:grpSpPr>
        <p:sp>
          <p:nvSpPr>
            <p:cNvPr id="25" name="Rounded Rectangle 24"/>
            <p:cNvSpPr/>
            <p:nvPr/>
          </p:nvSpPr>
          <p:spPr>
            <a:xfrm>
              <a:off x="9507415" y="3187540"/>
              <a:ext cx="773723" cy="4204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26" name="Picture 2" descr="http://icons.iconarchive.com/icons/icons8/ios7/512/Plants-Paper-Bag-With-Seeds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31361">
              <a:off x="9469004" y="3065042"/>
              <a:ext cx="750182" cy="750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997117" y="1969368"/>
            <a:ext cx="918491" cy="742785"/>
            <a:chOff x="9880657" y="2116693"/>
            <a:chExt cx="866762" cy="914653"/>
          </a:xfrm>
        </p:grpSpPr>
        <p:sp>
          <p:nvSpPr>
            <p:cNvPr id="28" name="Oval 27"/>
            <p:cNvSpPr/>
            <p:nvPr/>
          </p:nvSpPr>
          <p:spPr>
            <a:xfrm>
              <a:off x="9880657" y="2116693"/>
              <a:ext cx="866762" cy="9146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29" name="Picture 4" descr="http://image005.flaticon.com/1/png/512/49/4923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0657" y="2164584"/>
              <a:ext cx="866762" cy="866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1659262" y="2384201"/>
            <a:ext cx="1202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300" b="1" dirty="0">
                <a:latin typeface="Calibri" charset="0"/>
                <a:ea typeface="Calibri" charset="0"/>
                <a:cs typeface="Calibri" charset="0"/>
              </a:rPr>
              <a:t>Pagos/</a:t>
            </a:r>
          </a:p>
          <a:p>
            <a:pPr algn="ctr"/>
            <a:r>
              <a:rPr lang="es-ES_tradnl" sz="1300" b="1" dirty="0">
                <a:latin typeface="Calibri" charset="0"/>
                <a:ea typeface="Calibri" charset="0"/>
                <a:cs typeface="Calibri" charset="0"/>
              </a:rPr>
              <a:t>Banca Móvil</a:t>
            </a:r>
            <a:endParaRPr lang="es-ES_tradnl" sz="13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754593" y="3836915"/>
            <a:ext cx="25576" cy="2514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979" y="3724453"/>
            <a:ext cx="784805" cy="454109"/>
          </a:xfrm>
          <a:prstGeom prst="rect">
            <a:avLst/>
          </a:prstGeom>
        </p:spPr>
      </p:pic>
      <p:cxnSp>
        <p:nvCxnSpPr>
          <p:cNvPr id="33" name="Straight Arrow Connector 32"/>
          <p:cNvCxnSpPr>
            <a:stCxn id="6" idx="5"/>
          </p:cNvCxnSpPr>
          <p:nvPr/>
        </p:nvCxnSpPr>
        <p:spPr>
          <a:xfrm flipH="1">
            <a:off x="4686648" y="5269788"/>
            <a:ext cx="389348" cy="3293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sosceles Triangle 33"/>
          <p:cNvSpPr/>
          <p:nvPr/>
        </p:nvSpPr>
        <p:spPr>
          <a:xfrm>
            <a:off x="3658609" y="1641613"/>
            <a:ext cx="831573" cy="287833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5" name="Snip Same Side Corner Rectangle 34"/>
          <p:cNvSpPr/>
          <p:nvPr/>
        </p:nvSpPr>
        <p:spPr>
          <a:xfrm>
            <a:off x="3835096" y="1943123"/>
            <a:ext cx="453585" cy="155846"/>
          </a:xfrm>
          <a:prstGeom prst="snip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31105" y="2031314"/>
            <a:ext cx="1255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latin typeface="Calibri" charset="0"/>
                <a:ea typeface="Calibri" charset="0"/>
                <a:cs typeface="Calibri" charset="0"/>
              </a:rPr>
              <a:t>Cooperativas Agrícolas</a:t>
            </a:r>
            <a:endParaRPr lang="es-ES_tradnl" sz="1400" b="1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endParaRPr 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9"/>
          <a:stretch>
            <a:fillRect/>
          </a:stretch>
        </p:blipFill>
        <p:spPr>
          <a:xfrm>
            <a:off x="2831805" y="2929663"/>
            <a:ext cx="1693095" cy="142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27376</TotalTime>
  <Words>2230</Words>
  <Application>Microsoft Office PowerPoint</Application>
  <PresentationFormat>Panorámica</PresentationFormat>
  <Paragraphs>289</Paragraphs>
  <Slides>20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Tw Cen MT</vt:lpstr>
      <vt:lpstr>Wingdings</vt:lpstr>
      <vt:lpstr>Office Theme</vt:lpstr>
      <vt:lpstr>Presentación de PowerPoint</vt:lpstr>
      <vt:lpstr>Agenda</vt:lpstr>
      <vt:lpstr>BanQu – Una Compañía fintech con una causa social</vt:lpstr>
      <vt:lpstr>BanQu: Una Solución de Identidad Económica para Conocer a sus Clientes</vt:lpstr>
      <vt:lpstr>La importancia de la Identidad Económica</vt:lpstr>
      <vt:lpstr>Presentación de PowerPoint</vt:lpstr>
      <vt:lpstr>El Efecto de Red</vt:lpstr>
      <vt:lpstr>Estado Actual vs. Estado Futuro</vt:lpstr>
      <vt:lpstr>Retos Actuales para los Pequeños Agricultores Cadena de suministro fragmentada e impulsada por la oferta con poco o ningún enfoque en el agricultor</vt:lpstr>
      <vt:lpstr>Redes Sociales y Capital Social en las Comunidades Agrícolas</vt:lpstr>
      <vt:lpstr>BanQu &amp; Las Cadenas de Suministro de Pequeños Agricultores</vt:lpstr>
      <vt:lpstr>BanQu Casos de Uso….. Cadena de Valor de Café </vt:lpstr>
      <vt:lpstr>BanQu podría reducir drásticamente el tiempo, los costos, y los errores humanos para exportadores, procesadores y minoristas en la cadena de suministro agrícola</vt:lpstr>
      <vt:lpstr>La Identidad Económica del Agricultor proporciona beneficios a los Usuarios de toda la Cadena de Suministro</vt:lpstr>
      <vt:lpstr>BanQu provee soluciones a algunos de los problemas más difíciles de las Cadenas de Suministro Agrícola</vt:lpstr>
      <vt:lpstr>BanQu proporciona soluciones a algunos de los problemas más difíciles de las Cadenas de Suministro Agrícola</vt:lpstr>
      <vt:lpstr>Otros Casos de Uso y más…. </vt:lpstr>
      <vt:lpstr>El Problema en la cadena de valor de medicina</vt:lpstr>
      <vt:lpstr>Solucion con BanQu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Hoyos Villamil</dc:creator>
  <cp:lastModifiedBy>Salma Hoyos Villamil</cp:lastModifiedBy>
  <cp:revision>886</cp:revision>
  <cp:lastPrinted>2016-03-16T19:44:15Z</cp:lastPrinted>
  <dcterms:modified xsi:type="dcterms:W3CDTF">2017-08-08T12:54:40Z</dcterms:modified>
</cp:coreProperties>
</file>