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 id="2147483668" r:id="rId7"/>
    <p:sldMasterId id="2147483687" r:id="rId8"/>
  </p:sldMasterIdLst>
  <p:notesMasterIdLst>
    <p:notesMasterId r:id="rId26"/>
  </p:notesMasterIdLst>
  <p:sldIdLst>
    <p:sldId id="296" r:id="rId9"/>
    <p:sldId id="294" r:id="rId10"/>
    <p:sldId id="278" r:id="rId11"/>
    <p:sldId id="283" r:id="rId12"/>
    <p:sldId id="287" r:id="rId13"/>
    <p:sldId id="276" r:id="rId14"/>
    <p:sldId id="277" r:id="rId15"/>
    <p:sldId id="264" r:id="rId16"/>
    <p:sldId id="299" r:id="rId17"/>
    <p:sldId id="292" r:id="rId18"/>
    <p:sldId id="300" r:id="rId19"/>
    <p:sldId id="288" r:id="rId20"/>
    <p:sldId id="272" r:id="rId21"/>
    <p:sldId id="301" r:id="rId22"/>
    <p:sldId id="290" r:id="rId23"/>
    <p:sldId id="297" r:id="rId24"/>
    <p:sldId id="303" r:id="rId25"/>
  </p:sldIdLst>
  <p:sldSz cx="12192000" cy="6858000"/>
  <p:notesSz cx="9236075" cy="69500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E"/>
    <a:srgbClr val="F6D31E"/>
    <a:srgbClr val="989898"/>
    <a:srgbClr val="FFE600"/>
    <a:srgbClr val="FFC000"/>
    <a:srgbClr val="A6A6A6"/>
    <a:srgbClr val="7F7F7F"/>
    <a:srgbClr val="C0C0C0"/>
    <a:srgbClr val="99999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67" d="100"/>
          <a:sy n="67" d="100"/>
        </p:scale>
        <p:origin x="756" y="54"/>
      </p:cViewPr>
      <p:guideLst>
        <p:guide orient="horz" pos="384"/>
        <p:guide pos="3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44238306000237"/>
          <c:y val="1.039138070168158E-3"/>
          <c:w val="0.56998836533419106"/>
          <c:h val="0.9989608619298318"/>
        </c:manualLayout>
      </c:layout>
      <c:barChart>
        <c:barDir val="bar"/>
        <c:grouping val="stacked"/>
        <c:varyColors val="0"/>
        <c:ser>
          <c:idx val="0"/>
          <c:order val="0"/>
          <c:tx>
            <c:strRef>
              <c:f>Sheet1!$B$1</c:f>
              <c:strCache>
                <c:ptCount val="1"/>
                <c:pt idx="0">
                  <c:v>Won't invest or will reduce investment</c:v>
                </c:pt>
              </c:strCache>
            </c:strRef>
          </c:tx>
          <c:spPr>
            <a:solidFill>
              <a:srgbClr val="808080"/>
            </a:solidFill>
            <a:ln>
              <a:noFill/>
            </a:ln>
            <a:effectLst/>
          </c:spPr>
          <c:invertIfNegative val="0"/>
          <c:dLbls>
            <c:dLbl>
              <c:idx val="0"/>
              <c:layout>
                <c:manualLayout>
                  <c:x val="-1.8320953465958502E-2"/>
                  <c:y val="-2.9828486204325406E-3"/>
                </c:manualLayout>
              </c:layout>
              <c:tx>
                <c:rich>
                  <a:bodyPr wrap="square" lIns="38100" tIns="19050" rIns="38100" bIns="19050" anchor="ctr">
                    <a:spAutoFit/>
                  </a:bodyPr>
                  <a:lstStyle/>
                  <a:p>
                    <a:pPr algn="ctr" rtl="0">
                      <a:defRPr sz="700" b="1" i="0" u="none" strike="noStrike" kern="1200" baseline="0">
                        <a:solidFill>
                          <a:srgbClr val="646464"/>
                        </a:solidFill>
                        <a:latin typeface="+mn-lt"/>
                        <a:ea typeface="+mn-ea"/>
                        <a:cs typeface="+mn-cs"/>
                      </a:defRPr>
                    </a:pPr>
                    <a:r>
                      <a:rPr lang="en-US" sz="700" b="1" i="0" u="none" strike="noStrike" kern="1200" baseline="0" dirty="0">
                        <a:solidFill>
                          <a:srgbClr val="646464"/>
                        </a:solidFill>
                        <a:latin typeface="Arial" panose="020B0604020202020204" pitchFamily="34" charset="0"/>
                        <a:ea typeface="+mn-ea"/>
                        <a:cs typeface="Arial" panose="020B0604020202020204" pitchFamily="34" charset="0"/>
                      </a:rPr>
                      <a:t>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D45-4315-B461-C5654F020942}"/>
                </c:ext>
                <c:ext xmlns:c15="http://schemas.microsoft.com/office/drawing/2012/chart" uri="{CE6537A1-D6FC-4f65-9D91-7224C49458BB}">
                  <c15:layout/>
                </c:ext>
              </c:extLst>
            </c:dLbl>
            <c:dLbl>
              <c:idx val="1"/>
              <c:layout/>
              <c:tx>
                <c:rich>
                  <a:bodyPr/>
                  <a:lstStyle/>
                  <a:p>
                    <a:r>
                      <a:rPr lang="en-US" dirty="0">
                        <a:solidFill>
                          <a:schemeClr val="accent3">
                            <a:lumMod val="20000"/>
                            <a:lumOff val="80000"/>
                          </a:schemeClr>
                        </a:solidFill>
                      </a:rPr>
                      <a:t>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31C-4262-A941-E3626D328459}"/>
                </c:ext>
                <c:ext xmlns:c15="http://schemas.microsoft.com/office/drawing/2012/chart" uri="{CE6537A1-D6FC-4f65-9D91-7224C49458BB}">
                  <c15:layout/>
                </c:ext>
              </c:extLst>
            </c:dLbl>
            <c:dLbl>
              <c:idx val="2"/>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12%</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31C-4262-A941-E3626D328459}"/>
                </c:ext>
                <c:ext xmlns:c15="http://schemas.microsoft.com/office/drawing/2012/chart" uri="{CE6537A1-D6FC-4f65-9D91-7224C49458BB}">
                  <c15:layout/>
                </c:ext>
              </c:extLst>
            </c:dLbl>
            <c:dLbl>
              <c:idx val="3"/>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31C-4262-A941-E3626D328459}"/>
                </c:ext>
                <c:ext xmlns:c15="http://schemas.microsoft.com/office/drawing/2012/chart" uri="{CE6537A1-D6FC-4f65-9D91-7224C49458BB}">
                  <c15:layout/>
                </c:ext>
              </c:extLst>
            </c:dLbl>
            <c:dLbl>
              <c:idx val="4"/>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16%</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1C-4262-A941-E3626D328459}"/>
                </c:ext>
                <c:ext xmlns:c15="http://schemas.microsoft.com/office/drawing/2012/chart" uri="{CE6537A1-D6FC-4f65-9D91-7224C49458BB}">
                  <c15:layout/>
                </c:ext>
              </c:extLst>
            </c:dLbl>
            <c:dLbl>
              <c:idx val="5"/>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17%</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31C-4262-A941-E3626D328459}"/>
                </c:ext>
                <c:ext xmlns:c15="http://schemas.microsoft.com/office/drawing/2012/chart" uri="{CE6537A1-D6FC-4f65-9D91-7224C49458BB}">
                  <c15:layout/>
                </c:ext>
              </c:extLst>
            </c:dLbl>
            <c:dLbl>
              <c:idx val="6"/>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18%</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31C-4262-A941-E3626D328459}"/>
                </c:ext>
                <c:ext xmlns:c15="http://schemas.microsoft.com/office/drawing/2012/chart" uri="{CE6537A1-D6FC-4f65-9D91-7224C49458BB}">
                  <c15:layout/>
                </c:ext>
              </c:extLst>
            </c:dLbl>
            <c:dLbl>
              <c:idx val="7"/>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21%</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31C-4262-A941-E3626D328459}"/>
                </c:ext>
                <c:ext xmlns:c15="http://schemas.microsoft.com/office/drawing/2012/chart" uri="{CE6537A1-D6FC-4f65-9D91-7224C49458BB}">
                  <c15:layout/>
                </c:ext>
              </c:extLst>
            </c:dLbl>
            <c:dLbl>
              <c:idx val="8"/>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21%</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31C-4262-A941-E3626D328459}"/>
                </c:ext>
                <c:ext xmlns:c15="http://schemas.microsoft.com/office/drawing/2012/chart" uri="{CE6537A1-D6FC-4f65-9D91-7224C49458BB}">
                  <c15:layout/>
                </c:ext>
              </c:extLst>
            </c:dLbl>
            <c:dLbl>
              <c:idx val="9"/>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22%</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31C-4262-A941-E3626D328459}"/>
                </c:ext>
                <c:ext xmlns:c15="http://schemas.microsoft.com/office/drawing/2012/chart" uri="{CE6537A1-D6FC-4f65-9D91-7224C49458BB}">
                  <c15:layout/>
                </c:ext>
              </c:extLst>
            </c:dLbl>
            <c:dLbl>
              <c:idx val="10"/>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23%</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31C-4262-A941-E3626D328459}"/>
                </c:ext>
                <c:ext xmlns:c15="http://schemas.microsoft.com/office/drawing/2012/chart" uri="{CE6537A1-D6FC-4f65-9D91-7224C49458BB}">
                  <c15:layout/>
                </c:ext>
              </c:extLst>
            </c:dLbl>
            <c:dLbl>
              <c:idx val="11"/>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31C-4262-A941-E3626D328459}"/>
                </c:ext>
                <c:ext xmlns:c15="http://schemas.microsoft.com/office/drawing/2012/chart" uri="{CE6537A1-D6FC-4f65-9D91-7224C49458BB}">
                  <c15:layout/>
                </c:ext>
              </c:extLst>
            </c:dLbl>
            <c:dLbl>
              <c:idx val="12"/>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31C-4262-A941-E3626D328459}"/>
                </c:ext>
                <c:ext xmlns:c15="http://schemas.microsoft.com/office/drawing/2012/chart" uri="{CE6537A1-D6FC-4f65-9D91-7224C49458BB}">
                  <c15:layout/>
                </c:ext>
              </c:extLst>
            </c:dLbl>
            <c:dLbl>
              <c:idx val="13"/>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25%</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31C-4262-A941-E3626D328459}"/>
                </c:ext>
                <c:ext xmlns:c15="http://schemas.microsoft.com/office/drawing/2012/chart" uri="{CE6537A1-D6FC-4f65-9D91-7224C49458BB}">
                  <c15:layout/>
                </c:ext>
              </c:extLst>
            </c:dLbl>
            <c:dLbl>
              <c:idx val="14"/>
              <c:layout/>
              <c:tx>
                <c:rich>
                  <a:bodyPr/>
                  <a:lstStyle/>
                  <a:p>
                    <a:r>
                      <a:rPr lang="en-US" dirty="0">
                        <a:solidFill>
                          <a:schemeClr val="accent3">
                            <a:lumMod val="20000"/>
                            <a:lumOff val="80000"/>
                          </a:schemeClr>
                        </a:solidFill>
                      </a:rPr>
                      <a:t>26%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31C-4262-A941-E3626D32845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Omni-channel experience</c:v>
                </c:pt>
                <c:pt idx="1">
                  <c:v>Robo-assistants</c:v>
                </c:pt>
                <c:pt idx="2">
                  <c:v>Data and analytics</c:v>
                </c:pt>
                <c:pt idx="3">
                  <c:v>Cloud technology</c:v>
                </c:pt>
                <c:pt idx="4">
                  <c:v>Blockchain</c:v>
                </c:pt>
                <c:pt idx="5">
                  <c:v>Machine learning</c:v>
                </c:pt>
                <c:pt idx="6">
                  <c:v>Smart contracts</c:v>
                </c:pt>
                <c:pt idx="7">
                  <c:v>Mobile technology</c:v>
                </c:pt>
                <c:pt idx="8">
                  <c:v>Cybersecurity technology</c:v>
                </c:pt>
                <c:pt idx="9">
                  <c:v>Biometrics ID software</c:v>
                </c:pt>
                <c:pt idx="10">
                  <c:v>Internet of things (IoT)</c:v>
                </c:pt>
                <c:pt idx="11">
                  <c:v>Artificial intelligence</c:v>
                </c:pt>
                <c:pt idx="12">
                  <c:v>Open platforms</c:v>
                </c:pt>
                <c:pt idx="13">
                  <c:v>Robotic process automation</c:v>
                </c:pt>
                <c:pt idx="14">
                  <c:v>Augmented reality</c:v>
                </c:pt>
              </c:strCache>
            </c:strRef>
          </c:cat>
          <c:val>
            <c:numRef>
              <c:f>Sheet1!$B$2:$B$16</c:f>
              <c:numCache>
                <c:formatCode>0%</c:formatCode>
                <c:ptCount val="15"/>
                <c:pt idx="0">
                  <c:v>-4.4241598454715099E-2</c:v>
                </c:pt>
                <c:pt idx="1">
                  <c:v>-9.0514922440432674E-2</c:v>
                </c:pt>
                <c:pt idx="2">
                  <c:v>-0.11789030205530335</c:v>
                </c:pt>
                <c:pt idx="3">
                  <c:v>-0.1417577820209005</c:v>
                </c:pt>
                <c:pt idx="4">
                  <c:v>-0.15686600197280881</c:v>
                </c:pt>
                <c:pt idx="5">
                  <c:v>-0.16579483114443261</c:v>
                </c:pt>
                <c:pt idx="6">
                  <c:v>-0.17794449411149604</c:v>
                </c:pt>
                <c:pt idx="7">
                  <c:v>-0.20655059891769162</c:v>
                </c:pt>
                <c:pt idx="8">
                  <c:v>-0.21331198582494537</c:v>
                </c:pt>
                <c:pt idx="9">
                  <c:v>-0.22147419299154128</c:v>
                </c:pt>
                <c:pt idx="10">
                  <c:v>-0.22699440029188298</c:v>
                </c:pt>
                <c:pt idx="11">
                  <c:v>-0.23764866740014545</c:v>
                </c:pt>
                <c:pt idx="12">
                  <c:v>-0.23786806016650514</c:v>
                </c:pt>
                <c:pt idx="13">
                  <c:v>-0.2508110103303387</c:v>
                </c:pt>
                <c:pt idx="14">
                  <c:v>-0.25633284852196347</c:v>
                </c:pt>
              </c:numCache>
            </c:numRef>
          </c:val>
          <c:extLst xmlns:c16r2="http://schemas.microsoft.com/office/drawing/2015/06/chart">
            <c:ext xmlns:c16="http://schemas.microsoft.com/office/drawing/2014/chart" uri="{C3380CC4-5D6E-409C-BE32-E72D297353CC}">
              <c16:uniqueId val="{0000000F-0D45-4315-B461-C5654F020942}"/>
            </c:ext>
          </c:extLst>
        </c:ser>
        <c:ser>
          <c:idx val="1"/>
          <c:order val="1"/>
          <c:tx>
            <c:strRef>
              <c:f>Sheet1!$C$1</c:f>
              <c:strCache>
                <c:ptCount val="1"/>
                <c:pt idx="0">
                  <c:v>Will  increase or begin investment</c:v>
                </c:pt>
              </c:strCache>
            </c:strRef>
          </c:tx>
          <c:spPr>
            <a:solidFill>
              <a:srgbClr val="FFE600"/>
            </a:solidFill>
            <a:ln>
              <a:noFill/>
            </a:ln>
            <a:effectLst/>
          </c:spPr>
          <c:invertIfNegative val="0"/>
          <c:dLbls>
            <c:dLbl>
              <c:idx val="0"/>
              <c:layout/>
              <c:tx>
                <c:rich>
                  <a:bodyPr/>
                  <a:lstStyle/>
                  <a:p>
                    <a:r>
                      <a:rPr lang="en-US" dirty="0">
                        <a:latin typeface="Arial" panose="020B0604020202020204" pitchFamily="34" charset="0"/>
                        <a:cs typeface="Arial" panose="020B0604020202020204" pitchFamily="34" charset="0"/>
                      </a:rPr>
                      <a:t>96%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31C-4262-A941-E3626D328459}"/>
                </c:ex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6"/>
              <c:layout/>
              <c:tx>
                <c:rich>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r>
                      <a:rPr lang="en-US" sz="700" dirty="0">
                        <a:solidFill>
                          <a:srgbClr val="646464"/>
                        </a:solidFill>
                      </a:rPr>
                      <a:t>82</a:t>
                    </a:r>
                    <a:r>
                      <a:rPr lang="en-US" sz="700" b="1" i="0" u="none" strike="noStrike" kern="1200" baseline="0" dirty="0">
                        <a:solidFill>
                          <a:srgbClr val="646464"/>
                        </a:solidFill>
                        <a:latin typeface="Arial" panose="020B0604020202020204" pitchFamily="34" charset="0"/>
                        <a:ea typeface="+mn-ea"/>
                        <a:cs typeface="Arial" panose="020B0604020202020204" pitchFamily="34" charset="0"/>
                      </a:rPr>
                      <a:t>%</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931C-4262-A941-E3626D328459}"/>
                </c:ext>
                <c:ext xmlns:c15="http://schemas.microsoft.com/office/drawing/2012/chart" uri="{CE6537A1-D6FC-4f65-9D91-7224C49458BB}">
                  <c15:layout/>
                </c:ext>
              </c:extLst>
            </c:dLbl>
            <c:dLbl>
              <c:idx val="7"/>
              <c:layout/>
              <c:tx>
                <c:rich>
                  <a:bodyPr rot="0" spcFirstLastPara="1" vertOverflow="ellipsis" vert="horz" wrap="square" lIns="38100" tIns="19050" rIns="38100" bIns="19050" anchor="ctr" anchorCtr="1">
                    <a:spAutoFit/>
                  </a:bodyPr>
                  <a:lstStyle/>
                  <a:p>
                    <a:pPr algn="ctr" rtl="0">
                      <a:defRPr sz="700" b="1" i="0" u="none" strike="noStrike" kern="1200" baseline="0">
                        <a:solidFill>
                          <a:srgbClr val="646464"/>
                        </a:solidFill>
                        <a:latin typeface="+mn-lt"/>
                        <a:ea typeface="+mn-ea"/>
                        <a:cs typeface="+mn-cs"/>
                      </a:defRPr>
                    </a:pPr>
                    <a:r>
                      <a:rPr lang="en-US" sz="700" b="1" i="0" u="none" strike="noStrike" kern="1200" baseline="0" dirty="0">
                        <a:solidFill>
                          <a:srgbClr val="646464"/>
                        </a:solidFill>
                        <a:latin typeface="Arial" panose="020B0604020202020204" pitchFamily="34" charset="0"/>
                        <a:ea typeface="+mn-ea"/>
                        <a:cs typeface="Arial" panose="020B0604020202020204" pitchFamily="34" charset="0"/>
                      </a:rPr>
                      <a:t>79%</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931C-4262-A941-E3626D328459}"/>
                </c:ext>
                <c:ext xmlns:c15="http://schemas.microsoft.com/office/drawing/2012/chart" uri="{CE6537A1-D6FC-4f65-9D91-7224C49458BB}">
                  <c15:layout/>
                </c:ext>
              </c:extLst>
            </c:dLbl>
            <c:dLbl>
              <c:idx val="8"/>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2"/>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3"/>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646464"/>
                    </a:solidFill>
                    <a:latin typeface="+mn-lt"/>
                    <a:ea typeface="+mn-ea"/>
                    <a:cs typeface="+mn-cs"/>
                  </a:defRPr>
                </a:pPr>
                <a:endParaRPr lang="es-P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Omni-channel experience</c:v>
                </c:pt>
                <c:pt idx="1">
                  <c:v>Robo-assistants</c:v>
                </c:pt>
                <c:pt idx="2">
                  <c:v>Data and analytics</c:v>
                </c:pt>
                <c:pt idx="3">
                  <c:v>Cloud technology</c:v>
                </c:pt>
                <c:pt idx="4">
                  <c:v>Blockchain</c:v>
                </c:pt>
                <c:pt idx="5">
                  <c:v>Machine learning</c:v>
                </c:pt>
                <c:pt idx="6">
                  <c:v>Smart contracts</c:v>
                </c:pt>
                <c:pt idx="7">
                  <c:v>Mobile technology</c:v>
                </c:pt>
                <c:pt idx="8">
                  <c:v>Cybersecurity technology</c:v>
                </c:pt>
                <c:pt idx="9">
                  <c:v>Biometrics ID software</c:v>
                </c:pt>
                <c:pt idx="10">
                  <c:v>Internet of things (IoT)</c:v>
                </c:pt>
                <c:pt idx="11">
                  <c:v>Artificial intelligence</c:v>
                </c:pt>
                <c:pt idx="12">
                  <c:v>Open platforms</c:v>
                </c:pt>
                <c:pt idx="13">
                  <c:v>Robotic process automation</c:v>
                </c:pt>
                <c:pt idx="14">
                  <c:v>Augmented reality</c:v>
                </c:pt>
              </c:strCache>
            </c:strRef>
          </c:cat>
          <c:val>
            <c:numRef>
              <c:f>Sheet1!$C$2:$C$16</c:f>
              <c:numCache>
                <c:formatCode>0%</c:formatCode>
                <c:ptCount val="15"/>
                <c:pt idx="0">
                  <c:v>0.95575840154528358</c:v>
                </c:pt>
                <c:pt idx="1">
                  <c:v>0.90948507755956631</c:v>
                </c:pt>
                <c:pt idx="2">
                  <c:v>0.88210969794469518</c:v>
                </c:pt>
                <c:pt idx="3">
                  <c:v>0.85824221797909805</c:v>
                </c:pt>
                <c:pt idx="4">
                  <c:v>0.84313399802718991</c:v>
                </c:pt>
                <c:pt idx="5">
                  <c:v>0.83420516885556795</c:v>
                </c:pt>
                <c:pt idx="6">
                  <c:v>0.82205550588850496</c:v>
                </c:pt>
                <c:pt idx="7">
                  <c:v>0.79344940108230677</c:v>
                </c:pt>
                <c:pt idx="8">
                  <c:v>0.78668801417505274</c:v>
                </c:pt>
                <c:pt idx="9">
                  <c:v>0.7785258070084573</c:v>
                </c:pt>
                <c:pt idx="10">
                  <c:v>0.773005599708118</c:v>
                </c:pt>
                <c:pt idx="11">
                  <c:v>0.76235133259985344</c:v>
                </c:pt>
                <c:pt idx="12">
                  <c:v>0.76213193983349559</c:v>
                </c:pt>
                <c:pt idx="13">
                  <c:v>0.74918898966966196</c:v>
                </c:pt>
                <c:pt idx="14">
                  <c:v>0.74366715147803752</c:v>
                </c:pt>
              </c:numCache>
            </c:numRef>
          </c:val>
          <c:extLst xmlns:c16r2="http://schemas.microsoft.com/office/drawing/2015/06/chart">
            <c:ext xmlns:c16="http://schemas.microsoft.com/office/drawing/2014/chart" uri="{C3380CC4-5D6E-409C-BE32-E72D297353CC}">
              <c16:uniqueId val="{00000010-0D45-4315-B461-C5654F020942}"/>
            </c:ext>
          </c:extLst>
        </c:ser>
        <c:dLbls>
          <c:showLegendKey val="0"/>
          <c:showVal val="0"/>
          <c:showCatName val="0"/>
          <c:showSerName val="0"/>
          <c:showPercent val="0"/>
          <c:showBubbleSize val="0"/>
        </c:dLbls>
        <c:gapWidth val="150"/>
        <c:overlap val="100"/>
        <c:axId val="326679400"/>
        <c:axId val="326679792"/>
      </c:barChart>
      <c:catAx>
        <c:axId val="326679400"/>
        <c:scaling>
          <c:orientation val="maxMin"/>
        </c:scaling>
        <c:delete val="1"/>
        <c:axPos val="l"/>
        <c:numFmt formatCode="General" sourceLinked="1"/>
        <c:majorTickMark val="out"/>
        <c:minorTickMark val="none"/>
        <c:tickLblPos val="nextTo"/>
        <c:crossAx val="326679792"/>
        <c:crosses val="autoZero"/>
        <c:auto val="1"/>
        <c:lblAlgn val="ctr"/>
        <c:lblOffset val="1000"/>
        <c:noMultiLvlLbl val="0"/>
      </c:catAx>
      <c:valAx>
        <c:axId val="326679792"/>
        <c:scaling>
          <c:orientation val="minMax"/>
        </c:scaling>
        <c:delete val="1"/>
        <c:axPos val="t"/>
        <c:numFmt formatCode="0%" sourceLinked="1"/>
        <c:majorTickMark val="out"/>
        <c:minorTickMark val="none"/>
        <c:tickLblPos val="nextTo"/>
        <c:crossAx val="326679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A"/>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44238306000237"/>
          <c:y val="1.039138070168158E-3"/>
          <c:w val="0.56998836533419106"/>
          <c:h val="0.9989608619298318"/>
        </c:manualLayout>
      </c:layout>
      <c:barChart>
        <c:barDir val="bar"/>
        <c:grouping val="stacked"/>
        <c:varyColors val="0"/>
        <c:ser>
          <c:idx val="0"/>
          <c:order val="0"/>
          <c:tx>
            <c:strRef>
              <c:f>Sheet1!$B$1</c:f>
              <c:strCache>
                <c:ptCount val="1"/>
                <c:pt idx="0">
                  <c:v>Won't invest or will reduce investment</c:v>
                </c:pt>
              </c:strCache>
            </c:strRef>
          </c:tx>
          <c:spPr>
            <a:solidFill>
              <a:srgbClr val="808080"/>
            </a:solidFill>
            <a:ln>
              <a:noFill/>
            </a:ln>
            <a:effectLst/>
          </c:spPr>
          <c:invertIfNegative val="0"/>
          <c:dLbls>
            <c:dLbl>
              <c:idx val="0"/>
              <c:layout>
                <c:manualLayout>
                  <c:x val="-1.8320953465958502E-2"/>
                  <c:y val="-2.9828486204325406E-3"/>
                </c:manualLayout>
              </c:layout>
              <c:tx>
                <c:rich>
                  <a:bodyPr wrap="square" lIns="38100" tIns="19050" rIns="38100" bIns="19050" anchor="ctr">
                    <a:spAutoFit/>
                  </a:bodyPr>
                  <a:lstStyle/>
                  <a:p>
                    <a:pPr algn="ctr" rtl="0">
                      <a:defRPr sz="700" b="1" i="0" u="none" strike="noStrike" kern="1200" baseline="0">
                        <a:solidFill>
                          <a:srgbClr val="646464"/>
                        </a:solidFill>
                        <a:latin typeface="+mn-lt"/>
                        <a:ea typeface="+mn-ea"/>
                        <a:cs typeface="+mn-cs"/>
                      </a:defRPr>
                    </a:pPr>
                    <a:r>
                      <a:rPr lang="en-US" sz="700" b="1" i="0" u="none" strike="noStrike" kern="1200" baseline="0" dirty="0">
                        <a:solidFill>
                          <a:srgbClr val="646464"/>
                        </a:solidFill>
                        <a:latin typeface="Arial" panose="020B0604020202020204" pitchFamily="34" charset="0"/>
                        <a:ea typeface="+mn-ea"/>
                        <a:cs typeface="Arial" panose="020B0604020202020204" pitchFamily="34" charset="0"/>
                      </a:rPr>
                      <a:t>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D45-4315-B461-C5654F020942}"/>
                </c:ext>
                <c:ext xmlns:c15="http://schemas.microsoft.com/office/drawing/2012/chart" uri="{CE6537A1-D6FC-4f65-9D91-7224C49458BB}">
                  <c15:layout/>
                </c:ext>
              </c:extLst>
            </c:dLbl>
            <c:dLbl>
              <c:idx val="1"/>
              <c:layout/>
              <c:tx>
                <c:rich>
                  <a:bodyPr/>
                  <a:lstStyle/>
                  <a:p>
                    <a:r>
                      <a:rPr lang="en-US" dirty="0">
                        <a:solidFill>
                          <a:schemeClr val="accent3">
                            <a:lumMod val="20000"/>
                            <a:lumOff val="80000"/>
                          </a:schemeClr>
                        </a:solidFill>
                      </a:rPr>
                      <a:t>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31C-4262-A941-E3626D328459}"/>
                </c:ext>
                <c:ext xmlns:c15="http://schemas.microsoft.com/office/drawing/2012/chart" uri="{CE6537A1-D6FC-4f65-9D91-7224C49458BB}">
                  <c15:layout/>
                </c:ext>
              </c:extLst>
            </c:dLbl>
            <c:dLbl>
              <c:idx val="2"/>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12%</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31C-4262-A941-E3626D328459}"/>
                </c:ext>
                <c:ext xmlns:c15="http://schemas.microsoft.com/office/drawing/2012/chart" uri="{CE6537A1-D6FC-4f65-9D91-7224C49458BB}">
                  <c15:layout/>
                </c:ext>
              </c:extLst>
            </c:dLbl>
            <c:dLbl>
              <c:idx val="3"/>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31C-4262-A941-E3626D328459}"/>
                </c:ext>
                <c:ext xmlns:c15="http://schemas.microsoft.com/office/drawing/2012/chart" uri="{CE6537A1-D6FC-4f65-9D91-7224C49458BB}">
                  <c15:layout/>
                </c:ext>
              </c:extLst>
            </c:dLbl>
            <c:dLbl>
              <c:idx val="4"/>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16%</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1C-4262-A941-E3626D328459}"/>
                </c:ext>
                <c:ext xmlns:c15="http://schemas.microsoft.com/office/drawing/2012/chart" uri="{CE6537A1-D6FC-4f65-9D91-7224C49458BB}">
                  <c15:layout/>
                </c:ext>
              </c:extLst>
            </c:dLbl>
            <c:dLbl>
              <c:idx val="5"/>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17%</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31C-4262-A941-E3626D328459}"/>
                </c:ext>
                <c:ext xmlns:c15="http://schemas.microsoft.com/office/drawing/2012/chart" uri="{CE6537A1-D6FC-4f65-9D91-7224C49458BB}">
                  <c15:layout/>
                </c:ext>
              </c:extLst>
            </c:dLbl>
            <c:dLbl>
              <c:idx val="6"/>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18%</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31C-4262-A941-E3626D328459}"/>
                </c:ext>
                <c:ext xmlns:c15="http://schemas.microsoft.com/office/drawing/2012/chart" uri="{CE6537A1-D6FC-4f65-9D91-7224C49458BB}">
                  <c15:layout/>
                </c:ext>
              </c:extLst>
            </c:dLbl>
            <c:dLbl>
              <c:idx val="7"/>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21%</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31C-4262-A941-E3626D328459}"/>
                </c:ext>
                <c:ext xmlns:c15="http://schemas.microsoft.com/office/drawing/2012/chart" uri="{CE6537A1-D6FC-4f65-9D91-7224C49458BB}">
                  <c15:layout/>
                </c:ext>
              </c:extLst>
            </c:dLbl>
            <c:dLbl>
              <c:idx val="8"/>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21%</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31C-4262-A941-E3626D328459}"/>
                </c:ext>
                <c:ext xmlns:c15="http://schemas.microsoft.com/office/drawing/2012/chart" uri="{CE6537A1-D6FC-4f65-9D91-7224C49458BB}">
                  <c15:layout/>
                </c:ext>
              </c:extLst>
            </c:dLbl>
            <c:dLbl>
              <c:idx val="9"/>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22%</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31C-4262-A941-E3626D328459}"/>
                </c:ext>
                <c:ext xmlns:c15="http://schemas.microsoft.com/office/drawing/2012/chart" uri="{CE6537A1-D6FC-4f65-9D91-7224C49458BB}">
                  <c15:layout/>
                </c:ext>
              </c:extLst>
            </c:dLbl>
            <c:dLbl>
              <c:idx val="10"/>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23%</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31C-4262-A941-E3626D328459}"/>
                </c:ext>
                <c:ext xmlns:c15="http://schemas.microsoft.com/office/drawing/2012/chart" uri="{CE6537A1-D6FC-4f65-9D91-7224C49458BB}">
                  <c15:layout/>
                </c:ext>
              </c:extLst>
            </c:dLbl>
            <c:dLbl>
              <c:idx val="11"/>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31C-4262-A941-E3626D328459}"/>
                </c:ext>
                <c:ext xmlns:c15="http://schemas.microsoft.com/office/drawing/2012/chart" uri="{CE6537A1-D6FC-4f65-9D91-7224C49458BB}">
                  <c15:layout/>
                </c:ext>
              </c:extLst>
            </c:dLbl>
            <c:dLbl>
              <c:idx val="12"/>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31C-4262-A941-E3626D328459}"/>
                </c:ext>
                <c:ext xmlns:c15="http://schemas.microsoft.com/office/drawing/2012/chart" uri="{CE6537A1-D6FC-4f65-9D91-7224C49458BB}">
                  <c15:layout/>
                </c:ext>
              </c:extLst>
            </c:dLbl>
            <c:dLbl>
              <c:idx val="13"/>
              <c:layout/>
              <c:tx>
                <c:rich>
                  <a:bodyPr wrap="square" lIns="38100" tIns="19050" rIns="38100" bIns="19050" anchor="ctr">
                    <a:spAutoFit/>
                  </a:bodyPr>
                  <a:lstStyle/>
                  <a:p>
                    <a:pPr algn="ctr" rtl="0">
                      <a:defRPr lang="en-US" sz="700" b="1" i="0" u="none" strike="noStrike" kern="1200" baseline="0">
                        <a:solidFill>
                          <a:schemeClr val="accent3">
                            <a:lumMod val="20000"/>
                            <a:lumOff val="80000"/>
                          </a:schemeClr>
                        </a:solidFill>
                        <a:latin typeface="Arial" panose="020B0604020202020204" pitchFamily="34" charset="0"/>
                        <a:ea typeface="+mn-ea"/>
                        <a:cs typeface="Arial" panose="020B0604020202020204" pitchFamily="34" charset="0"/>
                      </a:defRPr>
                    </a:pPr>
                    <a:r>
                      <a:rPr lang="en-US" sz="700" dirty="0"/>
                      <a:t>25%</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31C-4262-A941-E3626D328459}"/>
                </c:ext>
                <c:ext xmlns:c15="http://schemas.microsoft.com/office/drawing/2012/chart" uri="{CE6537A1-D6FC-4f65-9D91-7224C49458BB}">
                  <c15:layout/>
                </c:ext>
              </c:extLst>
            </c:dLbl>
            <c:dLbl>
              <c:idx val="14"/>
              <c:layout/>
              <c:tx>
                <c:rich>
                  <a:bodyPr/>
                  <a:lstStyle/>
                  <a:p>
                    <a:r>
                      <a:rPr lang="en-US" dirty="0">
                        <a:solidFill>
                          <a:schemeClr val="accent3">
                            <a:lumMod val="20000"/>
                            <a:lumOff val="80000"/>
                          </a:schemeClr>
                        </a:solidFill>
                      </a:rPr>
                      <a:t>26%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31C-4262-A941-E3626D32845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Omni-channel experience</c:v>
                </c:pt>
                <c:pt idx="1">
                  <c:v>Robo-assistants</c:v>
                </c:pt>
                <c:pt idx="2">
                  <c:v>Data and analytics</c:v>
                </c:pt>
                <c:pt idx="3">
                  <c:v>Cloud technology</c:v>
                </c:pt>
                <c:pt idx="4">
                  <c:v>Blockchain</c:v>
                </c:pt>
                <c:pt idx="5">
                  <c:v>Machine learning</c:v>
                </c:pt>
                <c:pt idx="6">
                  <c:v>Smart contracts</c:v>
                </c:pt>
                <c:pt idx="7">
                  <c:v>Mobile technology</c:v>
                </c:pt>
                <c:pt idx="8">
                  <c:v>Cybersecurity technology</c:v>
                </c:pt>
                <c:pt idx="9">
                  <c:v>Biometrics ID software</c:v>
                </c:pt>
                <c:pt idx="10">
                  <c:v>Internet of things (IoT)</c:v>
                </c:pt>
                <c:pt idx="11">
                  <c:v>Artificial intelligence</c:v>
                </c:pt>
                <c:pt idx="12">
                  <c:v>Open platforms</c:v>
                </c:pt>
                <c:pt idx="13">
                  <c:v>Robotic process automation</c:v>
                </c:pt>
                <c:pt idx="14">
                  <c:v>Augmented reality</c:v>
                </c:pt>
              </c:strCache>
            </c:strRef>
          </c:cat>
          <c:val>
            <c:numRef>
              <c:f>Sheet1!$B$2:$B$16</c:f>
              <c:numCache>
                <c:formatCode>0%</c:formatCode>
                <c:ptCount val="15"/>
                <c:pt idx="0">
                  <c:v>-4.4241598454715099E-2</c:v>
                </c:pt>
                <c:pt idx="1">
                  <c:v>-9.0514922440432674E-2</c:v>
                </c:pt>
                <c:pt idx="2">
                  <c:v>-0.11789030205530335</c:v>
                </c:pt>
                <c:pt idx="3">
                  <c:v>-0.1417577820209005</c:v>
                </c:pt>
                <c:pt idx="4">
                  <c:v>-0.15686600197280881</c:v>
                </c:pt>
                <c:pt idx="5">
                  <c:v>-0.16579483114443261</c:v>
                </c:pt>
                <c:pt idx="6">
                  <c:v>-0.17794449411149604</c:v>
                </c:pt>
                <c:pt idx="7">
                  <c:v>-0.20655059891769162</c:v>
                </c:pt>
                <c:pt idx="8">
                  <c:v>-0.21331198582494537</c:v>
                </c:pt>
                <c:pt idx="9">
                  <c:v>-0.22147419299154128</c:v>
                </c:pt>
                <c:pt idx="10">
                  <c:v>-0.22699440029188298</c:v>
                </c:pt>
                <c:pt idx="11">
                  <c:v>-0.23764866740014545</c:v>
                </c:pt>
                <c:pt idx="12">
                  <c:v>-0.23786806016650514</c:v>
                </c:pt>
                <c:pt idx="13">
                  <c:v>-0.2508110103303387</c:v>
                </c:pt>
                <c:pt idx="14">
                  <c:v>-0.25633284852196347</c:v>
                </c:pt>
              </c:numCache>
            </c:numRef>
          </c:val>
          <c:extLst xmlns:c16r2="http://schemas.microsoft.com/office/drawing/2015/06/chart">
            <c:ext xmlns:c16="http://schemas.microsoft.com/office/drawing/2014/chart" uri="{C3380CC4-5D6E-409C-BE32-E72D297353CC}">
              <c16:uniqueId val="{0000000F-0D45-4315-B461-C5654F020942}"/>
            </c:ext>
          </c:extLst>
        </c:ser>
        <c:ser>
          <c:idx val="1"/>
          <c:order val="1"/>
          <c:tx>
            <c:strRef>
              <c:f>Sheet1!$C$1</c:f>
              <c:strCache>
                <c:ptCount val="1"/>
                <c:pt idx="0">
                  <c:v>Will  increase or begin investment</c:v>
                </c:pt>
              </c:strCache>
            </c:strRef>
          </c:tx>
          <c:spPr>
            <a:solidFill>
              <a:srgbClr val="FFE600"/>
            </a:solidFill>
            <a:ln>
              <a:noFill/>
            </a:ln>
            <a:effectLst/>
          </c:spPr>
          <c:invertIfNegative val="0"/>
          <c:dLbls>
            <c:dLbl>
              <c:idx val="0"/>
              <c:layout/>
              <c:tx>
                <c:rich>
                  <a:bodyPr/>
                  <a:lstStyle/>
                  <a:p>
                    <a:r>
                      <a:rPr lang="en-US" dirty="0">
                        <a:latin typeface="Arial" panose="020B0604020202020204" pitchFamily="34" charset="0"/>
                        <a:cs typeface="Arial" panose="020B0604020202020204" pitchFamily="34" charset="0"/>
                      </a:rPr>
                      <a:t>96%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31C-4262-A941-E3626D328459}"/>
                </c:ex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6"/>
              <c:layout/>
              <c:tx>
                <c:rich>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r>
                      <a:rPr lang="en-US" sz="700" dirty="0">
                        <a:solidFill>
                          <a:srgbClr val="646464"/>
                        </a:solidFill>
                      </a:rPr>
                      <a:t>82</a:t>
                    </a:r>
                    <a:r>
                      <a:rPr lang="en-US" sz="700" b="1" i="0" u="none" strike="noStrike" kern="1200" baseline="0" dirty="0">
                        <a:solidFill>
                          <a:srgbClr val="646464"/>
                        </a:solidFill>
                        <a:latin typeface="Arial" panose="020B0604020202020204" pitchFamily="34" charset="0"/>
                        <a:ea typeface="+mn-ea"/>
                        <a:cs typeface="Arial" panose="020B0604020202020204" pitchFamily="34" charset="0"/>
                      </a:rPr>
                      <a:t>%</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931C-4262-A941-E3626D328459}"/>
                </c:ext>
                <c:ext xmlns:c15="http://schemas.microsoft.com/office/drawing/2012/chart" uri="{CE6537A1-D6FC-4f65-9D91-7224C49458BB}">
                  <c15:layout/>
                </c:ext>
              </c:extLst>
            </c:dLbl>
            <c:dLbl>
              <c:idx val="7"/>
              <c:layout/>
              <c:tx>
                <c:rich>
                  <a:bodyPr rot="0" spcFirstLastPara="1" vertOverflow="ellipsis" vert="horz" wrap="square" lIns="38100" tIns="19050" rIns="38100" bIns="19050" anchor="ctr" anchorCtr="1">
                    <a:spAutoFit/>
                  </a:bodyPr>
                  <a:lstStyle/>
                  <a:p>
                    <a:pPr algn="ctr" rtl="0">
                      <a:defRPr sz="700" b="1" i="0" u="none" strike="noStrike" kern="1200" baseline="0">
                        <a:solidFill>
                          <a:srgbClr val="646464"/>
                        </a:solidFill>
                        <a:latin typeface="+mn-lt"/>
                        <a:ea typeface="+mn-ea"/>
                        <a:cs typeface="+mn-cs"/>
                      </a:defRPr>
                    </a:pPr>
                    <a:r>
                      <a:rPr lang="en-US" sz="700" b="1" i="0" u="none" strike="noStrike" kern="1200" baseline="0" dirty="0">
                        <a:solidFill>
                          <a:srgbClr val="646464"/>
                        </a:solidFill>
                        <a:latin typeface="Arial" panose="020B0604020202020204" pitchFamily="34" charset="0"/>
                        <a:ea typeface="+mn-ea"/>
                        <a:cs typeface="Arial" panose="020B0604020202020204" pitchFamily="34" charset="0"/>
                      </a:rPr>
                      <a:t>79%</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931C-4262-A941-E3626D328459}"/>
                </c:ext>
                <c:ext xmlns:c15="http://schemas.microsoft.com/office/drawing/2012/chart" uri="{CE6537A1-D6FC-4f65-9D91-7224C49458BB}">
                  <c15:layout/>
                </c:ext>
              </c:extLst>
            </c:dLbl>
            <c:dLbl>
              <c:idx val="8"/>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2"/>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dLbl>
              <c:idx val="13"/>
              <c:spPr>
                <a:noFill/>
                <a:ln>
                  <a:noFill/>
                </a:ln>
                <a:effectLst/>
              </c:spPr>
              <c:txPr>
                <a:bodyPr rot="0" spcFirstLastPara="1" vertOverflow="ellipsis" vert="horz" wrap="square" lIns="38100" tIns="19050" rIns="38100" bIns="19050" anchor="ctr" anchorCtr="1">
                  <a:spAutoFit/>
                </a:bodyPr>
                <a:lstStyle/>
                <a:p>
                  <a:pPr algn="ctr" rtl="0">
                    <a:defRPr lang="en-US" sz="700" b="1" i="0" u="none" strike="noStrike" kern="1200" baseline="0">
                      <a:solidFill>
                        <a:srgbClr val="646464"/>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646464"/>
                    </a:solidFill>
                    <a:latin typeface="+mn-lt"/>
                    <a:ea typeface="+mn-ea"/>
                    <a:cs typeface="+mn-cs"/>
                  </a:defRPr>
                </a:pPr>
                <a:endParaRPr lang="es-P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Omni-channel experience</c:v>
                </c:pt>
                <c:pt idx="1">
                  <c:v>Robo-assistants</c:v>
                </c:pt>
                <c:pt idx="2">
                  <c:v>Data and analytics</c:v>
                </c:pt>
                <c:pt idx="3">
                  <c:v>Cloud technology</c:v>
                </c:pt>
                <c:pt idx="4">
                  <c:v>Blockchain</c:v>
                </c:pt>
                <c:pt idx="5">
                  <c:v>Machine learning</c:v>
                </c:pt>
                <c:pt idx="6">
                  <c:v>Smart contracts</c:v>
                </c:pt>
                <c:pt idx="7">
                  <c:v>Mobile technology</c:v>
                </c:pt>
                <c:pt idx="8">
                  <c:v>Cybersecurity technology</c:v>
                </c:pt>
                <c:pt idx="9">
                  <c:v>Biometrics ID software</c:v>
                </c:pt>
                <c:pt idx="10">
                  <c:v>Internet of things (IoT)</c:v>
                </c:pt>
                <c:pt idx="11">
                  <c:v>Artificial intelligence</c:v>
                </c:pt>
                <c:pt idx="12">
                  <c:v>Open platforms</c:v>
                </c:pt>
                <c:pt idx="13">
                  <c:v>Robotic process automation</c:v>
                </c:pt>
                <c:pt idx="14">
                  <c:v>Augmented reality</c:v>
                </c:pt>
              </c:strCache>
            </c:strRef>
          </c:cat>
          <c:val>
            <c:numRef>
              <c:f>Sheet1!$C$2:$C$16</c:f>
              <c:numCache>
                <c:formatCode>0%</c:formatCode>
                <c:ptCount val="15"/>
                <c:pt idx="0">
                  <c:v>0.95575840154528358</c:v>
                </c:pt>
                <c:pt idx="1">
                  <c:v>0.90948507755956631</c:v>
                </c:pt>
                <c:pt idx="2">
                  <c:v>0.88210969794469518</c:v>
                </c:pt>
                <c:pt idx="3">
                  <c:v>0.85824221797909805</c:v>
                </c:pt>
                <c:pt idx="4">
                  <c:v>0.84313399802718991</c:v>
                </c:pt>
                <c:pt idx="5">
                  <c:v>0.83420516885556795</c:v>
                </c:pt>
                <c:pt idx="6">
                  <c:v>0.82205550588850496</c:v>
                </c:pt>
                <c:pt idx="7">
                  <c:v>0.79344940108230677</c:v>
                </c:pt>
                <c:pt idx="8">
                  <c:v>0.78668801417505274</c:v>
                </c:pt>
                <c:pt idx="9">
                  <c:v>0.7785258070084573</c:v>
                </c:pt>
                <c:pt idx="10">
                  <c:v>0.773005599708118</c:v>
                </c:pt>
                <c:pt idx="11">
                  <c:v>0.76235133259985344</c:v>
                </c:pt>
                <c:pt idx="12">
                  <c:v>0.76213193983349559</c:v>
                </c:pt>
                <c:pt idx="13">
                  <c:v>0.74918898966966196</c:v>
                </c:pt>
                <c:pt idx="14">
                  <c:v>0.74366715147803752</c:v>
                </c:pt>
              </c:numCache>
            </c:numRef>
          </c:val>
          <c:extLst xmlns:c16r2="http://schemas.microsoft.com/office/drawing/2015/06/chart">
            <c:ext xmlns:c16="http://schemas.microsoft.com/office/drawing/2014/chart" uri="{C3380CC4-5D6E-409C-BE32-E72D297353CC}">
              <c16:uniqueId val="{00000010-0D45-4315-B461-C5654F020942}"/>
            </c:ext>
          </c:extLst>
        </c:ser>
        <c:dLbls>
          <c:showLegendKey val="0"/>
          <c:showVal val="0"/>
          <c:showCatName val="0"/>
          <c:showSerName val="0"/>
          <c:showPercent val="0"/>
          <c:showBubbleSize val="0"/>
        </c:dLbls>
        <c:gapWidth val="150"/>
        <c:overlap val="100"/>
        <c:axId val="326682928"/>
        <c:axId val="324196536"/>
      </c:barChart>
      <c:catAx>
        <c:axId val="326682928"/>
        <c:scaling>
          <c:orientation val="maxMin"/>
        </c:scaling>
        <c:delete val="1"/>
        <c:axPos val="l"/>
        <c:numFmt formatCode="General" sourceLinked="1"/>
        <c:majorTickMark val="out"/>
        <c:minorTickMark val="none"/>
        <c:tickLblPos val="nextTo"/>
        <c:crossAx val="324196536"/>
        <c:crosses val="autoZero"/>
        <c:auto val="1"/>
        <c:lblAlgn val="ctr"/>
        <c:lblOffset val="1000"/>
        <c:noMultiLvlLbl val="0"/>
      </c:catAx>
      <c:valAx>
        <c:axId val="324196536"/>
        <c:scaling>
          <c:orientation val="minMax"/>
        </c:scaling>
        <c:delete val="1"/>
        <c:axPos val="t"/>
        <c:numFmt formatCode="0%" sourceLinked="1"/>
        <c:majorTickMark val="out"/>
        <c:minorTickMark val="none"/>
        <c:tickLblPos val="nextTo"/>
        <c:crossAx val="326682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A"/>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88932633420821"/>
          <c:y val="7.8703703703703706E-2"/>
          <c:w val="0.48888888888888887"/>
          <c:h val="0.81481481481481477"/>
        </c:manualLayout>
      </c:layout>
      <c:barChart>
        <c:barDir val="bar"/>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bg1">
                  <a:lumMod val="95000"/>
                </a:schemeClr>
              </a:solidFill>
              <a:ln w="19050">
                <a:solidFill>
                  <a:schemeClr val="lt1"/>
                </a:solidFill>
              </a:ln>
              <a:effectLst/>
            </c:spPr>
          </c:dPt>
          <c:dPt>
            <c:idx val="1"/>
            <c:invertIfNegative val="0"/>
            <c:bubble3D val="0"/>
            <c:spPr>
              <a:solidFill>
                <a:schemeClr val="bg1">
                  <a:lumMod val="85000"/>
                </a:schemeClr>
              </a:solidFill>
              <a:ln w="19050">
                <a:solidFill>
                  <a:schemeClr val="lt1"/>
                </a:solidFill>
              </a:ln>
              <a:effectLst/>
            </c:spPr>
          </c:dPt>
          <c:dPt>
            <c:idx val="2"/>
            <c:invertIfNegative val="0"/>
            <c:bubble3D val="0"/>
            <c:spPr>
              <a:solidFill>
                <a:schemeClr val="bg1">
                  <a:lumMod val="65000"/>
                </a:schemeClr>
              </a:solidFill>
              <a:ln w="19050">
                <a:solidFill>
                  <a:schemeClr val="lt1"/>
                </a:solidFill>
              </a:ln>
              <a:effectLst/>
            </c:spPr>
          </c:dPt>
          <c:dPt>
            <c:idx val="3"/>
            <c:invertIfNegative val="0"/>
            <c:bubble3D val="0"/>
            <c:spPr>
              <a:solidFill>
                <a:schemeClr val="tx1">
                  <a:lumMod val="50000"/>
                  <a:lumOff val="50000"/>
                </a:schemeClr>
              </a:solidFill>
              <a:ln w="19050">
                <a:solidFill>
                  <a:schemeClr val="lt1"/>
                </a:solidFill>
              </a:ln>
              <a:effectLst/>
            </c:spPr>
          </c:dPt>
          <c:dPt>
            <c:idx val="4"/>
            <c:invertIfNegative val="0"/>
            <c:bubble3D val="0"/>
            <c:spPr>
              <a:solidFill>
                <a:schemeClr val="tx1">
                  <a:lumMod val="85000"/>
                  <a:lumOff val="15000"/>
                </a:schemeClr>
              </a:solidFill>
              <a:ln w="19050">
                <a:solidFill>
                  <a:schemeClr val="lt1"/>
                </a:solidFill>
              </a:ln>
              <a:effectLst/>
            </c:spPr>
          </c:dPt>
          <c:dPt>
            <c:idx val="5"/>
            <c:invertIfNegative val="0"/>
            <c:bubble3D val="0"/>
            <c:spPr>
              <a:solidFill>
                <a:schemeClr val="accent4">
                  <a:lumMod val="60000"/>
                  <a:lumOff val="40000"/>
                </a:schemeClr>
              </a:solidFill>
              <a:ln w="19050">
                <a:solidFill>
                  <a:schemeClr val="lt1"/>
                </a:solidFill>
              </a:ln>
              <a:effectLst/>
            </c:spPr>
          </c:dPt>
          <c:dPt>
            <c:idx val="6"/>
            <c:invertIfNegative val="0"/>
            <c:bubble3D val="0"/>
            <c:spPr>
              <a:solidFill>
                <a:srgbClr val="FFFF00"/>
              </a:solidFill>
              <a:ln w="19050">
                <a:solidFill>
                  <a:schemeClr val="lt1"/>
                </a:solidFill>
              </a:ln>
              <a:effectLst/>
            </c:spPr>
          </c:dPt>
          <c:dPt>
            <c:idx val="7"/>
            <c:invertIfNegative val="0"/>
            <c:bubble3D val="0"/>
            <c:spPr>
              <a:solidFill>
                <a:srgbClr val="FFC000"/>
              </a:solidFill>
              <a:ln w="19050">
                <a:solidFill>
                  <a:schemeClr val="lt1"/>
                </a:solidFill>
              </a:ln>
              <a:effectLst/>
            </c:spPr>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PA"/>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Español!$C$10:$C$17</c:f>
              <c:strCache>
                <c:ptCount val="8"/>
                <c:pt idx="0">
                  <c:v>Reducción de costos</c:v>
                </c:pt>
                <c:pt idx="1">
                  <c:v>Mejor Seguridad</c:v>
                </c:pt>
                <c:pt idx="2">
                  <c:v>Reputación (Innovación)</c:v>
                </c:pt>
                <c:pt idx="3">
                  <c:v>Mejor control y monitoreo de datos</c:v>
                </c:pt>
                <c:pt idx="4">
                  <c:v>Cumplimiento</c:v>
                </c:pt>
                <c:pt idx="5">
                  <c:v>Nuevas fuentes de ingreso</c:v>
                </c:pt>
                <c:pt idx="6">
                  <c:v>Rapid protoyping</c:v>
                </c:pt>
                <c:pt idx="7">
                  <c:v>Mejorar la experiencia del cliente</c:v>
                </c:pt>
              </c:strCache>
            </c:strRef>
          </c:cat>
          <c:val>
            <c:numRef>
              <c:f>Español!$D$10:$D$17</c:f>
              <c:numCache>
                <c:formatCode>0%</c:formatCode>
                <c:ptCount val="8"/>
                <c:pt idx="0">
                  <c:v>0.56999999999999995</c:v>
                </c:pt>
                <c:pt idx="1">
                  <c:v>0.57999999999999996</c:v>
                </c:pt>
                <c:pt idx="2">
                  <c:v>0.62</c:v>
                </c:pt>
                <c:pt idx="3">
                  <c:v>0.64</c:v>
                </c:pt>
                <c:pt idx="4">
                  <c:v>0.66</c:v>
                </c:pt>
                <c:pt idx="5">
                  <c:v>0.73</c:v>
                </c:pt>
                <c:pt idx="6">
                  <c:v>0.82</c:v>
                </c:pt>
                <c:pt idx="7">
                  <c:v>0.87</c:v>
                </c:pt>
              </c:numCache>
            </c:numRef>
          </c:val>
        </c:ser>
        <c:dLbls>
          <c:showLegendKey val="0"/>
          <c:showVal val="0"/>
          <c:showCatName val="0"/>
          <c:showSerName val="0"/>
          <c:showPercent val="0"/>
          <c:showBubbleSize val="0"/>
        </c:dLbls>
        <c:gapWidth val="100"/>
        <c:axId val="575890160"/>
        <c:axId val="575890552"/>
      </c:barChart>
      <c:catAx>
        <c:axId val="5758901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A"/>
          </a:p>
        </c:txPr>
        <c:crossAx val="575890552"/>
        <c:crosses val="autoZero"/>
        <c:auto val="1"/>
        <c:lblAlgn val="ctr"/>
        <c:lblOffset val="100"/>
        <c:noMultiLvlLbl val="0"/>
      </c:catAx>
      <c:valAx>
        <c:axId val="5758905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758901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PA"/>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cdr:x>
      <cdr:y>0.945</cdr:y>
    </cdr:from>
    <cdr:to>
      <cdr:x>0.02188</cdr:x>
      <cdr:y>0.99671</cdr:y>
    </cdr:to>
    <cdr:sp macro="" textlink="">
      <cdr:nvSpPr>
        <cdr:cNvPr id="2" name="Rectangle 1"/>
        <cdr:cNvSpPr/>
      </cdr:nvSpPr>
      <cdr:spPr>
        <a:xfrm xmlns:a="http://schemas.openxmlformats.org/drawingml/2006/main">
          <a:off x="0" y="4311874"/>
          <a:ext cx="184731" cy="23596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b="1" baseline="30000" dirty="0">
            <a:solidFill>
              <a:srgbClr val="0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0.945</cdr:y>
    </cdr:from>
    <cdr:to>
      <cdr:x>0.02188</cdr:x>
      <cdr:y>0.99671</cdr:y>
    </cdr:to>
    <cdr:sp macro="" textlink="">
      <cdr:nvSpPr>
        <cdr:cNvPr id="2" name="Rectangle 1"/>
        <cdr:cNvSpPr/>
      </cdr:nvSpPr>
      <cdr:spPr>
        <a:xfrm xmlns:a="http://schemas.openxmlformats.org/drawingml/2006/main">
          <a:off x="0" y="4311874"/>
          <a:ext cx="184731" cy="23596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b="1" baseline="30000" dirty="0">
            <a:solidFill>
              <a:srgbClr val="00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9113"/>
          </a:xfrm>
          <a:prstGeom prst="rect">
            <a:avLst/>
          </a:prstGeom>
        </p:spPr>
        <p:txBody>
          <a:bodyPr vert="horz" lIns="80156" tIns="40078" rIns="80156" bIns="40078" rtlCol="0"/>
          <a:lstStyle>
            <a:lvl1pPr algn="l">
              <a:defRPr sz="1100"/>
            </a:lvl1pPr>
          </a:lstStyle>
          <a:p>
            <a:endParaRPr lang="en-GB" dirty="0"/>
          </a:p>
        </p:txBody>
      </p:sp>
      <p:sp>
        <p:nvSpPr>
          <p:cNvPr id="3" name="Date Placeholder 2"/>
          <p:cNvSpPr>
            <a:spLocks noGrp="1"/>
          </p:cNvSpPr>
          <p:nvPr>
            <p:ph type="dt" idx="1"/>
          </p:nvPr>
        </p:nvSpPr>
        <p:spPr>
          <a:xfrm>
            <a:off x="5231370" y="0"/>
            <a:ext cx="4002299" cy="349113"/>
          </a:xfrm>
          <a:prstGeom prst="rect">
            <a:avLst/>
          </a:prstGeom>
        </p:spPr>
        <p:txBody>
          <a:bodyPr vert="horz" lIns="80156" tIns="40078" rIns="80156" bIns="40078" rtlCol="0"/>
          <a:lstStyle>
            <a:lvl1pPr algn="r">
              <a:defRPr sz="1100"/>
            </a:lvl1pPr>
          </a:lstStyle>
          <a:p>
            <a:fld id="{1C7970F8-3D23-4EDE-8D0A-E98EE9A3E8B1}" type="datetimeFigureOut">
              <a:rPr lang="en-GB" smtClean="0"/>
              <a:t>18/09/2018</a:t>
            </a:fld>
            <a:endParaRPr lang="en-GB" dirty="0"/>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80156" tIns="40078" rIns="80156" bIns="40078" rtlCol="0" anchor="ctr"/>
          <a:lstStyle/>
          <a:p>
            <a:endParaRPr lang="en-GB" dirty="0"/>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80156" tIns="40078" rIns="80156" bIns="400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00964"/>
            <a:ext cx="4002299" cy="349112"/>
          </a:xfrm>
          <a:prstGeom prst="rect">
            <a:avLst/>
          </a:prstGeom>
        </p:spPr>
        <p:txBody>
          <a:bodyPr vert="horz" lIns="80156" tIns="40078" rIns="80156" bIns="40078" rtlCol="0" anchor="b"/>
          <a:lstStyle>
            <a:lvl1pPr algn="l">
              <a:defRPr sz="1100"/>
            </a:lvl1pPr>
          </a:lstStyle>
          <a:p>
            <a:endParaRPr lang="en-GB" dirty="0"/>
          </a:p>
        </p:txBody>
      </p:sp>
      <p:sp>
        <p:nvSpPr>
          <p:cNvPr id="7" name="Slide Number Placeholder 6"/>
          <p:cNvSpPr>
            <a:spLocks noGrp="1"/>
          </p:cNvSpPr>
          <p:nvPr>
            <p:ph type="sldNum" sz="quarter" idx="5"/>
          </p:nvPr>
        </p:nvSpPr>
        <p:spPr>
          <a:xfrm>
            <a:off x="5231370" y="6600964"/>
            <a:ext cx="4002299" cy="349112"/>
          </a:xfrm>
          <a:prstGeom prst="rect">
            <a:avLst/>
          </a:prstGeom>
        </p:spPr>
        <p:txBody>
          <a:bodyPr vert="horz" lIns="80156" tIns="40078" rIns="80156" bIns="40078" rtlCol="0" anchor="b"/>
          <a:lstStyle>
            <a:lvl1pPr algn="r">
              <a:defRPr sz="1100"/>
            </a:lvl1pPr>
          </a:lstStyle>
          <a:p>
            <a:fld id="{588711E7-8A35-4BD7-BF49-97BACC8D1ADD}" type="slidenum">
              <a:rPr lang="en-GB" smtClean="0"/>
              <a:t>‹#›</a:t>
            </a:fld>
            <a:endParaRPr lang="en-GB" dirty="0"/>
          </a:p>
        </p:txBody>
      </p:sp>
    </p:spTree>
    <p:extLst>
      <p:ext uri="{BB962C8B-B14F-4D97-AF65-F5344CB8AC3E}">
        <p14:creationId xmlns:p14="http://schemas.microsoft.com/office/powerpoint/2010/main" val="209786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2</a:t>
            </a:fld>
            <a:endParaRPr lang="en-GB" dirty="0"/>
          </a:p>
        </p:txBody>
      </p:sp>
    </p:spTree>
    <p:extLst>
      <p:ext uri="{BB962C8B-B14F-4D97-AF65-F5344CB8AC3E}">
        <p14:creationId xmlns:p14="http://schemas.microsoft.com/office/powerpoint/2010/main" val="35284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17</a:t>
            </a:fld>
            <a:endParaRPr lang="en-GB" dirty="0"/>
          </a:p>
        </p:txBody>
      </p:sp>
    </p:spTree>
    <p:extLst>
      <p:ext uri="{BB962C8B-B14F-4D97-AF65-F5344CB8AC3E}">
        <p14:creationId xmlns:p14="http://schemas.microsoft.com/office/powerpoint/2010/main" val="369306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dirty="0" smtClean="0"/>
              <a:t>Reducir fricción:</a:t>
            </a:r>
            <a:r>
              <a:rPr lang="es-PA" baseline="0" dirty="0" smtClean="0"/>
              <a:t> Movistar, Rappi</a:t>
            </a:r>
          </a:p>
          <a:p>
            <a:r>
              <a:rPr lang="es-PA" baseline="0" dirty="0" smtClean="0"/>
              <a:t>Despertar nuevas fuentes de valor:Netflix, NRC</a:t>
            </a:r>
          </a:p>
          <a:p>
            <a:r>
              <a:rPr lang="es-PA" baseline="0" dirty="0" smtClean="0"/>
              <a:t>Desintermediación: Ikiwi, Friendsurance</a:t>
            </a:r>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5</a:t>
            </a:fld>
            <a:endParaRPr lang="en-GB" dirty="0"/>
          </a:p>
        </p:txBody>
      </p:sp>
    </p:spTree>
    <p:extLst>
      <p:ext uri="{BB962C8B-B14F-4D97-AF65-F5344CB8AC3E}">
        <p14:creationId xmlns:p14="http://schemas.microsoft.com/office/powerpoint/2010/main" val="27979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391" indent="-200391">
              <a:buAutoNum type="arabicParenR"/>
            </a:pPr>
            <a:r>
              <a:rPr lang="es-PA" baseline="0" dirty="0" smtClean="0"/>
              <a:t>Bancos </a:t>
            </a:r>
            <a:r>
              <a:rPr lang="es-PA" baseline="0" dirty="0" smtClean="0"/>
              <a:t>tradicionales/ensamblador </a:t>
            </a:r>
            <a:r>
              <a:rPr lang="es-PA" baseline="0" dirty="0" smtClean="0"/>
              <a:t>que empiezan a desarrollar capacidades digitales y cuentan con exposición de algunos servicios /apis ( Bank to consumers)</a:t>
            </a:r>
          </a:p>
          <a:p>
            <a:pPr marL="200391" indent="-200391">
              <a:buAutoNum type="arabicParenR"/>
            </a:pPr>
            <a:r>
              <a:rPr lang="es-PA" baseline="0" dirty="0" smtClean="0"/>
              <a:t>Banco como </a:t>
            </a:r>
            <a:r>
              <a:rPr lang="es-PA" baseline="0" dirty="0" smtClean="0"/>
              <a:t>experiencia/integrado: </a:t>
            </a:r>
            <a:r>
              <a:rPr lang="es-PA" baseline="0" dirty="0" smtClean="0"/>
              <a:t>Bancos que complementan su oferta de valor con integraciones de terceros (bancos con alianzas en fintech) (Bank &amp; Fintechs to consumers)</a:t>
            </a:r>
          </a:p>
          <a:p>
            <a:pPr marL="200391" indent="-200391">
              <a:buAutoNum type="arabicParenR"/>
            </a:pPr>
            <a:r>
              <a:rPr lang="es-PA" baseline="0" dirty="0" smtClean="0"/>
              <a:t>Banco </a:t>
            </a:r>
            <a:r>
              <a:rPr lang="es-PA" baseline="0" dirty="0" smtClean="0"/>
              <a:t>ensamblador/agregado: </a:t>
            </a:r>
            <a:r>
              <a:rPr lang="es-PA" baseline="0" dirty="0" smtClean="0"/>
              <a:t>Banco que consume API’s para permitir a fintech acceder a productos y servicios (caso PFM) ( Fintech to Banks</a:t>
            </a:r>
            <a:r>
              <a:rPr lang="es-PA" baseline="0" dirty="0" smtClean="0"/>
              <a:t>) FIDOR BANK</a:t>
            </a:r>
            <a:endParaRPr lang="es-PA" baseline="0" dirty="0" smtClean="0"/>
          </a:p>
          <a:p>
            <a:pPr marL="200391" indent="-200391">
              <a:buAutoNum type="arabicParenR"/>
            </a:pPr>
            <a:r>
              <a:rPr lang="es-PA" baseline="0" dirty="0" smtClean="0"/>
              <a:t>Banco procesador: Empresas que proveen capacidades de procesamiento de productos  (Processor to Fintech/Bank)</a:t>
            </a:r>
          </a:p>
          <a:p>
            <a:pPr marL="200391" indent="-200391">
              <a:buAutoNum type="arabicParenR"/>
            </a:pPr>
            <a:r>
              <a:rPr lang="es-PA" baseline="0" dirty="0" smtClean="0"/>
              <a:t>Bank as a platform: Banco que habilita capacidades diferenciadoras a clientes y permite acceso o integración de fintech como otro modelo de negocio (Bank to Fintech’s , Bank to consumers)</a:t>
            </a:r>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7</a:t>
            </a:fld>
            <a:endParaRPr lang="en-GB" dirty="0"/>
          </a:p>
        </p:txBody>
      </p:sp>
    </p:spTree>
    <p:extLst>
      <p:ext uri="{BB962C8B-B14F-4D97-AF65-F5344CB8AC3E}">
        <p14:creationId xmlns:p14="http://schemas.microsoft.com/office/powerpoint/2010/main" val="175368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10</a:t>
            </a:fld>
            <a:endParaRPr lang="en-GB" dirty="0"/>
          </a:p>
        </p:txBody>
      </p:sp>
    </p:spTree>
    <p:extLst>
      <p:ext uri="{BB962C8B-B14F-4D97-AF65-F5344CB8AC3E}">
        <p14:creationId xmlns:p14="http://schemas.microsoft.com/office/powerpoint/2010/main" val="131450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1563">
              <a:defRPr/>
            </a:pPr>
            <a:r>
              <a:rPr lang="es-PA" dirty="0" smtClean="0"/>
              <a:t>Pregunta: </a:t>
            </a:r>
            <a:r>
              <a:rPr lang="es-PA" dirty="0" smtClean="0"/>
              <a:t>a </a:t>
            </a:r>
            <a:r>
              <a:rPr lang="es-PA" dirty="0" smtClean="0"/>
              <a:t>su banco se encuentra</a:t>
            </a:r>
            <a:r>
              <a:rPr lang="es-PA" baseline="0" dirty="0" smtClean="0"/>
              <a:t> evolucionando su arquitectura de integración enfocada a habilitar un ecostistema interno y externo</a:t>
            </a:r>
            <a:r>
              <a:rPr lang="es-PA" baseline="0" dirty="0" smtClean="0"/>
              <a:t>?</a:t>
            </a:r>
          </a:p>
          <a:p>
            <a:pPr defTabSz="801563">
              <a:defRPr/>
            </a:pPr>
            <a:r>
              <a:rPr lang="es-PA" baseline="0" dirty="0" smtClean="0"/>
              <a:t>Experiencia: tarjetas debito para niños abonar y controlar remesas</a:t>
            </a:r>
          </a:p>
          <a:p>
            <a:pPr marL="228600" indent="-228600" defTabSz="801563">
              <a:buAutoNum type="arabicParenBoth"/>
              <a:defRPr/>
            </a:pPr>
            <a:r>
              <a:rPr lang="es-PA" baseline="0" dirty="0" smtClean="0"/>
              <a:t>Integrarnos con fintech: Gran parte de fintech operan en la nube requieren API’s y consumen API’s para intercambiar datos</a:t>
            </a:r>
          </a:p>
          <a:p>
            <a:pPr marL="228600" indent="-228600" defTabSz="801563">
              <a:buAutoNum type="arabicParenBoth"/>
              <a:defRPr/>
            </a:pPr>
            <a:r>
              <a:rPr lang="es-PA" baseline="0" dirty="0" smtClean="0"/>
              <a:t>Explotar las capacidades del core consumos por tipos de producto, notificaciones de las etapas de proceso de mi crédito, predicción de interés de compra, bloqueo temporal de la tarketa</a:t>
            </a:r>
          </a:p>
          <a:p>
            <a:pPr marL="228600" indent="-228600" defTabSz="801563">
              <a:buAutoNum type="arabicParenBoth"/>
              <a:defRPr/>
            </a:pPr>
            <a:r>
              <a:rPr lang="es-PA" baseline="0" dirty="0" smtClean="0"/>
              <a:t>Fintech para agregación de información  que  conjugue datos de varios bancos y </a:t>
            </a:r>
          </a:p>
          <a:p>
            <a:pPr marL="228600" indent="-228600" defTabSz="801563">
              <a:buAutoNum type="arabicParenBoth"/>
              <a:defRPr/>
            </a:pPr>
            <a:r>
              <a:rPr lang="es-PA" baseline="0" dirty="0" smtClean="0"/>
              <a:t>Acelerar prototipados mediante sandbox</a:t>
            </a:r>
          </a:p>
          <a:p>
            <a:pPr marL="228600" indent="-228600" defTabSz="801563">
              <a:buAutoNum type="arabicParenBoth"/>
              <a:defRPr/>
            </a:pPr>
            <a:endParaRPr lang="es-PA" dirty="0" smtClean="0"/>
          </a:p>
          <a:p>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11</a:t>
            </a:fld>
            <a:endParaRPr lang="en-GB" dirty="0"/>
          </a:p>
        </p:txBody>
      </p:sp>
    </p:spTree>
    <p:extLst>
      <p:ext uri="{BB962C8B-B14F-4D97-AF65-F5344CB8AC3E}">
        <p14:creationId xmlns:p14="http://schemas.microsoft.com/office/powerpoint/2010/main" val="394383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mobile only solution that helps consumers avoid overdrafts, find and cancel subscriptions, track debt and save money </a:t>
            </a:r>
          </a:p>
          <a:p>
            <a:r>
              <a:rPr lang="en-US" sz="1100" dirty="0"/>
              <a:t>Data aggregation</a:t>
            </a:r>
          </a:p>
          <a:p>
            <a:endParaRPr lang="es-PA" sz="1100" dirty="0"/>
          </a:p>
          <a:p>
            <a:r>
              <a:rPr lang="en-US" sz="1100" dirty="0"/>
              <a:t>HSBC UK collaborated with Castlight Financial to use Castlight’s powerful categorisation technology tool to process loans live for customers. </a:t>
            </a:r>
          </a:p>
          <a:p>
            <a:r>
              <a:rPr lang="en-US" sz="1100" dirty="0"/>
              <a:t>• HSBC will use this technology to categories the customer’s income and expenditure into 155 categories to calculate monthly disposable income and then the information is merged with credit performance data to make informed lending decision. </a:t>
            </a:r>
          </a:p>
          <a:p>
            <a:endParaRPr lang="en-US" sz="1100" dirty="0"/>
          </a:p>
          <a:p>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12</a:t>
            </a:fld>
            <a:endParaRPr lang="en-GB" dirty="0"/>
          </a:p>
        </p:txBody>
      </p:sp>
    </p:spTree>
    <p:extLst>
      <p:ext uri="{BB962C8B-B14F-4D97-AF65-F5344CB8AC3E}">
        <p14:creationId xmlns:p14="http://schemas.microsoft.com/office/powerpoint/2010/main" val="388536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dirty="0" smtClean="0"/>
              <a:t>Peru: microfinanciamientos,</a:t>
            </a:r>
          </a:p>
          <a:p>
            <a:r>
              <a:rPr lang="es-PA" dirty="0" smtClean="0"/>
              <a:t>Colombia,</a:t>
            </a:r>
            <a:r>
              <a:rPr lang="es-PA" baseline="0" dirty="0" smtClean="0"/>
              <a:t> </a:t>
            </a:r>
            <a:r>
              <a:rPr lang="es-PA" dirty="0" smtClean="0"/>
              <a:t>RD, México: manejo de presupuesto, soluciones de pago</a:t>
            </a:r>
          </a:p>
          <a:p>
            <a:r>
              <a:rPr lang="es-PA" dirty="0" smtClean="0"/>
              <a:t>Panamá: programas de lealtad</a:t>
            </a:r>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13</a:t>
            </a:fld>
            <a:endParaRPr lang="en-GB" dirty="0"/>
          </a:p>
        </p:txBody>
      </p:sp>
    </p:spTree>
    <p:extLst>
      <p:ext uri="{BB962C8B-B14F-4D97-AF65-F5344CB8AC3E}">
        <p14:creationId xmlns:p14="http://schemas.microsoft.com/office/powerpoint/2010/main" val="205720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dirty="0" smtClean="0"/>
              <a:t>Peru: microfinanciamientos,</a:t>
            </a:r>
          </a:p>
          <a:p>
            <a:r>
              <a:rPr lang="es-PA" dirty="0" smtClean="0"/>
              <a:t>Colombia,</a:t>
            </a:r>
            <a:r>
              <a:rPr lang="es-PA" baseline="0" dirty="0" smtClean="0"/>
              <a:t> </a:t>
            </a:r>
            <a:r>
              <a:rPr lang="es-PA" dirty="0" smtClean="0"/>
              <a:t>RD, México: manejo de presupuesto, soluciones de pago</a:t>
            </a:r>
          </a:p>
          <a:p>
            <a:r>
              <a:rPr lang="es-PA" dirty="0" smtClean="0"/>
              <a:t>Panamá: programas de lealtad</a:t>
            </a:r>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14</a:t>
            </a:fld>
            <a:endParaRPr lang="en-GB" dirty="0"/>
          </a:p>
        </p:txBody>
      </p:sp>
    </p:spTree>
    <p:extLst>
      <p:ext uri="{BB962C8B-B14F-4D97-AF65-F5344CB8AC3E}">
        <p14:creationId xmlns:p14="http://schemas.microsoft.com/office/powerpoint/2010/main" val="237878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A" baseline="0" dirty="0" smtClean="0"/>
              <a:t>las necesidades de integración siempre han existido sin embargo se han incorporado nuevos actores de valor al mismo haciendo necesario que el modelo sea mucho mas flexible y no pensado como algo tecnológico</a:t>
            </a:r>
          </a:p>
          <a:p>
            <a:r>
              <a:rPr lang="es-PA" baseline="0" dirty="0" smtClean="0"/>
              <a:t>Cada vez mas los proveedores de software, aliados o fintech dependen de las API’s para poder generar integraciones operativas de una manera mas rápida eficiente… atrás quedaron los proyectos “simples” de mas de 6 meses de ejecución…</a:t>
            </a:r>
          </a:p>
          <a:p>
            <a:r>
              <a:rPr lang="es-PA" baseline="0" dirty="0" smtClean="0"/>
              <a:t>Operadores de transferencia de dinero, industria aérea, comercio retail, transporte</a:t>
            </a:r>
            <a:endParaRPr lang="es-PA" dirty="0"/>
          </a:p>
        </p:txBody>
      </p:sp>
      <p:sp>
        <p:nvSpPr>
          <p:cNvPr id="4" name="Slide Number Placeholder 3"/>
          <p:cNvSpPr>
            <a:spLocks noGrp="1"/>
          </p:cNvSpPr>
          <p:nvPr>
            <p:ph type="sldNum" sz="quarter" idx="10"/>
          </p:nvPr>
        </p:nvSpPr>
        <p:spPr/>
        <p:txBody>
          <a:bodyPr/>
          <a:lstStyle/>
          <a:p>
            <a:fld id="{588711E7-8A35-4BD7-BF49-97BACC8D1ADD}" type="slidenum">
              <a:rPr lang="en-GB" smtClean="0"/>
              <a:t>16</a:t>
            </a:fld>
            <a:endParaRPr lang="en-GB" dirty="0"/>
          </a:p>
        </p:txBody>
      </p:sp>
    </p:spTree>
    <p:extLst>
      <p:ext uri="{BB962C8B-B14F-4D97-AF65-F5344CB8AC3E}">
        <p14:creationId xmlns:p14="http://schemas.microsoft.com/office/powerpoint/2010/main" val="241435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Master" Target="../slideMasters/slideMaster3.xml"/><Relationship Id="rId4" Type="http://schemas.openxmlformats.org/officeDocument/2006/relationships/image" Target="../media/image9.w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Master" Target="../slideMasters/slideMaster3.xml"/><Relationship Id="rId7" Type="http://schemas.openxmlformats.org/officeDocument/2006/relationships/image" Target="../media/image13.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9/18/2018</a:t>
            </a:fld>
            <a:endParaRPr lang="en-US" dirty="0"/>
          </a:p>
        </p:txBody>
      </p:sp>
      <p:sp>
        <p:nvSpPr>
          <p:cNvPr id="6" name="Holder 6"/>
          <p:cNvSpPr>
            <a:spLocks noGrp="1"/>
          </p:cNvSpPr>
          <p:nvPr>
            <p:ph type="sldNum" sz="quarter" idx="7"/>
          </p:nvPr>
        </p:nvSpPr>
        <p:spPr/>
        <p:txBody>
          <a:bodyPr lIns="0" tIns="0" rIns="0" bIns="0"/>
          <a:lstStyle>
            <a:lvl1pPr>
              <a:defRPr sz="1100" b="0" i="0">
                <a:solidFill>
                  <a:srgbClr val="63636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2800" cy="860400"/>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idx="1"/>
          </p:nvPr>
        </p:nvSpPr>
        <p:spPr>
          <a:xfrm>
            <a:off x="609601" y="1425600"/>
            <a:ext cx="10972800" cy="4698000"/>
          </a:xfrm>
          <a:prstGeom prst="rect">
            <a:avLst/>
          </a:prstGeom>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4" name="Date Placeholder 3"/>
          <p:cNvSpPr>
            <a:spLocks noGrp="1"/>
          </p:cNvSpPr>
          <p:nvPr>
            <p:ph type="dt" sz="half" idx="10"/>
          </p:nvPr>
        </p:nvSpPr>
        <p:spPr>
          <a:xfrm>
            <a:off x="1494740" y="6519672"/>
            <a:ext cx="1370885" cy="201168"/>
          </a:xfrm>
          <a:prstGeom prst="rect">
            <a:avLst/>
          </a:prstGeom>
        </p:spPr>
        <p:txBody>
          <a:bodyPr/>
          <a:lstStyle/>
          <a:p>
            <a:fld id="{27A39A9A-B1B8-4978-ADEB-AF649107B2E4}" type="datetime1">
              <a:rPr lang="en-US" smtClean="0">
                <a:solidFill>
                  <a:srgbClr val="FFFFFF"/>
                </a:solidFill>
              </a:rPr>
              <a:pPr/>
              <a:t>9/18/2018</a:t>
            </a:fld>
            <a:endParaRPr lang="en-US" dirty="0">
              <a:solidFill>
                <a:srgbClr val="FFFFFF"/>
              </a:solidFill>
            </a:endParaRPr>
          </a:p>
        </p:txBody>
      </p:sp>
      <p:sp>
        <p:nvSpPr>
          <p:cNvPr id="6" name="Footer Placeholder 5"/>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269301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2800" cy="860400"/>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idx="1"/>
          </p:nvPr>
        </p:nvSpPr>
        <p:spPr>
          <a:xfrm>
            <a:off x="609601" y="1425600"/>
            <a:ext cx="10972800" cy="4698000"/>
          </a:xfrm>
          <a:prstGeom prst="rect">
            <a:avLst/>
          </a:prstGeom>
        </p:spPr>
        <p:txBody>
          <a:bodyPr/>
          <a:lstStyle>
            <a:lvl1pPr marL="0" indent="0">
              <a:buNone/>
              <a:defRPr/>
            </a:lvl1pPr>
            <a:lvl2pPr marL="356616">
              <a:defRPr/>
            </a:lvl2pPr>
            <a:lvl3pPr marL="713232">
              <a:defRPr/>
            </a:lvl3pPr>
            <a:lvl4pPr marL="1069848">
              <a:defRPr/>
            </a:lvl4pPr>
            <a:lvl5pPr marL="142646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4" name="Date Placeholder 3"/>
          <p:cNvSpPr>
            <a:spLocks noGrp="1"/>
          </p:cNvSpPr>
          <p:nvPr>
            <p:ph type="dt" sz="half" idx="10"/>
          </p:nvPr>
        </p:nvSpPr>
        <p:spPr>
          <a:xfrm>
            <a:off x="1494740" y="6519672"/>
            <a:ext cx="1370885" cy="201168"/>
          </a:xfrm>
          <a:prstGeom prst="rect">
            <a:avLst/>
          </a:prstGeom>
        </p:spPr>
        <p:txBody>
          <a:bodyPr/>
          <a:lstStyle/>
          <a:p>
            <a:fld id="{51504F59-4AFB-4742-A81D-7DC5DCC9FD6D}" type="datetime1">
              <a:rPr lang="en-US" smtClean="0">
                <a:solidFill>
                  <a:srgbClr val="FFFFFF"/>
                </a:solidFill>
              </a:rPr>
              <a:pPr/>
              <a:t>9/18/2018</a:t>
            </a:fld>
            <a:endParaRPr lang="en-US" dirty="0">
              <a:solidFill>
                <a:srgbClr val="FFFFFF"/>
              </a:solidFill>
            </a:endParaRPr>
          </a:p>
        </p:txBody>
      </p:sp>
      <p:sp>
        <p:nvSpPr>
          <p:cNvPr id="6" name="Footer Placeholder 5"/>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136928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26215353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63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28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07961" y="1425575"/>
            <a:ext cx="5384800" cy="4719638"/>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5961" y="1425575"/>
            <a:ext cx="5384800" cy="4719638"/>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9" name="Date Placeholder 8"/>
          <p:cNvSpPr>
            <a:spLocks noGrp="1"/>
          </p:cNvSpPr>
          <p:nvPr>
            <p:ph type="dt" sz="half" idx="10"/>
          </p:nvPr>
        </p:nvSpPr>
        <p:spPr>
          <a:xfrm>
            <a:off x="1494740" y="6519672"/>
            <a:ext cx="1370885" cy="201168"/>
          </a:xfrm>
          <a:prstGeom prst="rect">
            <a:avLst/>
          </a:prstGeom>
        </p:spPr>
        <p:txBody>
          <a:bodyPr/>
          <a:lstStyle/>
          <a:p>
            <a:fld id="{A245D045-3C23-4160-9016-EA28616A1980}" type="datetime1">
              <a:rPr lang="en-US" smtClean="0">
                <a:solidFill>
                  <a:srgbClr val="FFFFFF"/>
                </a:solidFill>
              </a:rPr>
              <a:pPr/>
              <a:t>9/18/2018</a:t>
            </a:fld>
            <a:endParaRPr lang="en-US" dirty="0">
              <a:solidFill>
                <a:srgbClr val="FFFFFF"/>
              </a:solidFill>
            </a:endParaRPr>
          </a:p>
        </p:txBody>
      </p:sp>
      <p:sp>
        <p:nvSpPr>
          <p:cNvPr id="10" name="Footer Placeholder 9"/>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
        <p:nvSpPr>
          <p:cNvPr id="11"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2271237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28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12329" y="2130554"/>
            <a:ext cx="53904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6405" y="2130554"/>
            <a:ext cx="53904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10" name="Text Placeholder 9"/>
          <p:cNvSpPr>
            <a:spLocks noGrp="1"/>
          </p:cNvSpPr>
          <p:nvPr>
            <p:ph type="body" sz="quarter" idx="12"/>
          </p:nvPr>
        </p:nvSpPr>
        <p:spPr>
          <a:xfrm>
            <a:off x="612329" y="1425575"/>
            <a:ext cx="53904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425575"/>
            <a:ext cx="5390400" cy="640800"/>
          </a:xfrm>
          <a:prstGeom prst="rect">
            <a:avLst/>
          </a:prstGeom>
        </p:spPr>
        <p:txBody>
          <a:bodyPr anchor="t" anchorCtr="0"/>
          <a:lstStyle>
            <a:lvl1pPr>
              <a:buNone/>
              <a:defRPr b="1">
                <a:solidFill>
                  <a:schemeClr val="bg1"/>
                </a:solidFill>
              </a:defRPr>
            </a:lvl1pPr>
          </a:lstStyle>
          <a:p>
            <a:pPr lvl="0"/>
            <a:endParaRPr lang="en-GB" dirty="0"/>
          </a:p>
        </p:txBody>
      </p:sp>
      <p:sp>
        <p:nvSpPr>
          <p:cNvPr id="12" name="Date Placeholder 11"/>
          <p:cNvSpPr>
            <a:spLocks noGrp="1"/>
          </p:cNvSpPr>
          <p:nvPr>
            <p:ph type="dt" sz="half" idx="14"/>
          </p:nvPr>
        </p:nvSpPr>
        <p:spPr>
          <a:xfrm>
            <a:off x="1494740" y="6519672"/>
            <a:ext cx="1370885" cy="201168"/>
          </a:xfrm>
          <a:prstGeom prst="rect">
            <a:avLst/>
          </a:prstGeom>
        </p:spPr>
        <p:txBody>
          <a:bodyPr/>
          <a:lstStyle/>
          <a:p>
            <a:fld id="{635205E4-6273-425F-BAF9-ECF56CEDB876}" type="datetime1">
              <a:rPr lang="en-US" smtClean="0">
                <a:solidFill>
                  <a:srgbClr val="FFFFFF"/>
                </a:solidFill>
              </a:rPr>
              <a:pPr/>
              <a:t>9/18/2018</a:t>
            </a:fld>
            <a:endParaRPr lang="en-US" dirty="0">
              <a:solidFill>
                <a:srgbClr val="FFFFFF"/>
              </a:solidFill>
            </a:endParaRPr>
          </a:p>
        </p:txBody>
      </p:sp>
      <p:sp>
        <p:nvSpPr>
          <p:cNvPr id="13" name="Footer Placeholder 12"/>
          <p:cNvSpPr>
            <a:spLocks noGrp="1"/>
          </p:cNvSpPr>
          <p:nvPr>
            <p:ph type="ftr" sz="quarter" idx="15"/>
          </p:nvPr>
        </p:nvSpPr>
        <p:spPr>
          <a:xfrm>
            <a:off x="3451201" y="6519672"/>
            <a:ext cx="4579200" cy="201168"/>
          </a:xfrm>
          <a:prstGeom prst="rect">
            <a:avLst/>
          </a:prstGeom>
        </p:spPr>
        <p:txBody>
          <a:bodyPr/>
          <a:lstStyle/>
          <a:p>
            <a:endParaRPr lang="en-GB" dirty="0">
              <a:solidFill>
                <a:srgbClr val="FFFFFF"/>
              </a:solidFill>
            </a:endParaRPr>
          </a:p>
        </p:txBody>
      </p:sp>
      <p:sp>
        <p:nvSpPr>
          <p:cNvPr id="14"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2069402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66000">
                <a:srgbClr val="F6D322"/>
              </a:gs>
              <a:gs pos="28000">
                <a:srgbClr val="FFD511"/>
              </a:gs>
              <a:gs pos="100000">
                <a:schemeClr val="accent2">
                  <a:lumMod val="67000"/>
                </a:schemeClr>
              </a:gs>
              <a:gs pos="0">
                <a:schemeClr val="accent2">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67516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6"/>
          <p:cNvSpPr>
            <a:spLocks/>
          </p:cNvSpPr>
          <p:nvPr userDrawn="1"/>
        </p:nvSpPr>
        <p:spPr bwMode="gray">
          <a:xfrm>
            <a:off x="598177"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5" name="Date Placeholder 4"/>
          <p:cNvSpPr>
            <a:spLocks noGrp="1"/>
          </p:cNvSpPr>
          <p:nvPr>
            <p:ph type="dt" sz="half" idx="10"/>
          </p:nvPr>
        </p:nvSpPr>
        <p:spPr>
          <a:xfrm>
            <a:off x="1494740" y="6519672"/>
            <a:ext cx="1370885" cy="201168"/>
          </a:xfrm>
          <a:prstGeom prst="rect">
            <a:avLst/>
          </a:prstGeom>
        </p:spPr>
        <p:txBody>
          <a:bodyPr/>
          <a:lstStyle/>
          <a:p>
            <a:fld id="{FCAEA0BE-57A1-4A06-BC2B-10E242AA2722}" type="datetime1">
              <a:rPr lang="en-US" smtClean="0">
                <a:solidFill>
                  <a:srgbClr val="FFFFFF"/>
                </a:solidFill>
              </a:rPr>
              <a:pPr/>
              <a:t>9/18/2018</a:t>
            </a:fld>
            <a:endParaRPr lang="en-US" dirty="0">
              <a:solidFill>
                <a:srgbClr val="FFFFFF"/>
              </a:solidFill>
            </a:endParaRPr>
          </a:p>
        </p:txBody>
      </p:sp>
      <p:sp>
        <p:nvSpPr>
          <p:cNvPr id="7" name="Footer Placeholder 6"/>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Tree>
    <p:extLst>
      <p:ext uri="{BB962C8B-B14F-4D97-AF65-F5344CB8AC3E}">
        <p14:creationId xmlns:p14="http://schemas.microsoft.com/office/powerpoint/2010/main" val="288418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598177"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5" name="Date Placeholder 4"/>
          <p:cNvSpPr>
            <a:spLocks noGrp="1"/>
          </p:cNvSpPr>
          <p:nvPr>
            <p:ph type="dt" sz="half" idx="10"/>
          </p:nvPr>
        </p:nvSpPr>
        <p:spPr>
          <a:xfrm>
            <a:off x="1494740" y="6519672"/>
            <a:ext cx="1370885" cy="201168"/>
          </a:xfrm>
          <a:prstGeom prst="rect">
            <a:avLst/>
          </a:prstGeom>
        </p:spPr>
        <p:txBody>
          <a:bodyPr/>
          <a:lstStyle/>
          <a:p>
            <a:fld id="{5F622831-9C8B-4AD3-BE18-5E442A65A2EC}" type="datetime1">
              <a:rPr lang="en-US" smtClean="0">
                <a:solidFill>
                  <a:srgbClr val="FFFFFF"/>
                </a:solidFill>
              </a:rPr>
              <a:pPr/>
              <a:t>9/18/2018</a:t>
            </a:fld>
            <a:endParaRPr lang="en-US" dirty="0">
              <a:solidFill>
                <a:srgbClr val="FFFFFF"/>
              </a:solidFill>
            </a:endParaRPr>
          </a:p>
        </p:txBody>
      </p:sp>
      <p:sp>
        <p:nvSpPr>
          <p:cNvPr id="7" name="Footer Placeholder 6"/>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Tree>
    <p:extLst>
      <p:ext uri="{BB962C8B-B14F-4D97-AF65-F5344CB8AC3E}">
        <p14:creationId xmlns:p14="http://schemas.microsoft.com/office/powerpoint/2010/main" val="16157621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Date Placeholder 5"/>
          <p:cNvSpPr>
            <a:spLocks noGrp="1"/>
          </p:cNvSpPr>
          <p:nvPr>
            <p:ph type="dt" sz="half" idx="10"/>
          </p:nvPr>
        </p:nvSpPr>
        <p:spPr>
          <a:xfrm>
            <a:off x="1494740" y="6519672"/>
            <a:ext cx="1370885" cy="201168"/>
          </a:xfrm>
          <a:prstGeom prst="rect">
            <a:avLst/>
          </a:prstGeom>
        </p:spPr>
        <p:txBody>
          <a:bodyPr/>
          <a:lstStyle/>
          <a:p>
            <a:fld id="{BD7DDD64-98D0-4397-9ED5-5F0C6237AEAD}" type="datetime1">
              <a:rPr lang="en-US" smtClean="0">
                <a:solidFill>
                  <a:srgbClr val="FFFFFF"/>
                </a:solidFill>
              </a:rPr>
              <a:pPr/>
              <a:t>9/18/2018</a:t>
            </a:fld>
            <a:endParaRPr lang="en-US" dirty="0">
              <a:solidFill>
                <a:srgbClr val="FFFFFF"/>
              </a:solidFill>
            </a:endParaRPr>
          </a:p>
        </p:txBody>
      </p:sp>
      <p:sp>
        <p:nvSpPr>
          <p:cNvPr id="7" name="Footer Placeholder 6"/>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Tree>
    <p:extLst>
      <p:ext uri="{BB962C8B-B14F-4D97-AF65-F5344CB8AC3E}">
        <p14:creationId xmlns:p14="http://schemas.microsoft.com/office/powerpoint/2010/main" val="22873869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195879" y="6535498"/>
            <a:ext cx="337494" cy="20364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11192292" y="6327545"/>
            <a:ext cx="402590" cy="147320"/>
          </a:xfrm>
          <a:custGeom>
            <a:avLst/>
            <a:gdLst/>
            <a:ahLst/>
            <a:cxnLst/>
            <a:rect l="l" t="t" r="r" b="b"/>
            <a:pathLst>
              <a:path w="402590" h="147320">
                <a:moveTo>
                  <a:pt x="402048" y="0"/>
                </a:moveTo>
                <a:lnTo>
                  <a:pt x="0" y="146896"/>
                </a:lnTo>
                <a:lnTo>
                  <a:pt x="402048" y="75782"/>
                </a:lnTo>
                <a:lnTo>
                  <a:pt x="402048" y="0"/>
                </a:lnTo>
                <a:close/>
              </a:path>
            </a:pathLst>
          </a:custGeom>
          <a:solidFill>
            <a:srgbClr val="FFD200"/>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1" i="0">
                <a:solidFill>
                  <a:srgbClr val="63636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9/18/2018</a:t>
            </a:fld>
            <a:endParaRPr lang="en-US" dirty="0"/>
          </a:p>
        </p:txBody>
      </p:sp>
      <p:sp>
        <p:nvSpPr>
          <p:cNvPr id="6" name="Holder 6"/>
          <p:cNvSpPr>
            <a:spLocks noGrp="1"/>
          </p:cNvSpPr>
          <p:nvPr>
            <p:ph type="sldNum" sz="quarter" idx="7"/>
          </p:nvPr>
        </p:nvSpPr>
        <p:spPr/>
        <p:txBody>
          <a:bodyPr lIns="0" tIns="0" rIns="0" bIns="0"/>
          <a:lstStyle>
            <a:lvl1pPr>
              <a:defRPr sz="1100" b="0" i="0">
                <a:solidFill>
                  <a:srgbClr val="63636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494740" y="6519672"/>
            <a:ext cx="1370885" cy="201168"/>
          </a:xfrm>
          <a:prstGeom prst="rect">
            <a:avLst/>
          </a:prstGeom>
        </p:spPr>
        <p:txBody>
          <a:bodyPr/>
          <a:lstStyle/>
          <a:p>
            <a:fld id="{BAF23CC6-BC50-4A50-9E06-B17C5B70FC20}" type="datetime1">
              <a:rPr lang="en-US" smtClean="0">
                <a:solidFill>
                  <a:srgbClr val="FFFFFF"/>
                </a:solidFill>
              </a:rPr>
              <a:pPr/>
              <a:t>9/18/2018</a:t>
            </a:fld>
            <a:endParaRPr lang="en-US" dirty="0">
              <a:solidFill>
                <a:srgbClr val="FFFFFF"/>
              </a:solidFill>
            </a:endParaRPr>
          </a:p>
        </p:txBody>
      </p:sp>
      <p:sp>
        <p:nvSpPr>
          <p:cNvPr id="5" name="Footer Placeholder 4"/>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
        <p:nvSpPr>
          <p:cNvPr id="6"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2525918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19028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639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1" y="201600"/>
            <a:ext cx="10972799" cy="574611"/>
          </a:xfrm>
          <a:prstGeom prst="rect">
            <a:avLst/>
          </a:prstGeom>
          <a:noFill/>
          <a:ln>
            <a:noFill/>
          </a:ln>
        </p:spPr>
        <p:txBody>
          <a:bodyPr lIns="68550" tIns="68550" rIns="68550" bIns="68550" anchor="t"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cxnSp>
        <p:nvCxnSpPr>
          <p:cNvPr id="47" name="Shape 47"/>
          <p:cNvCxnSpPr/>
          <p:nvPr/>
        </p:nvCxnSpPr>
        <p:spPr>
          <a:xfrm>
            <a:off x="609601" y="6242400"/>
            <a:ext cx="10972799" cy="0"/>
          </a:xfrm>
          <a:prstGeom prst="straightConnector1">
            <a:avLst/>
          </a:prstGeom>
          <a:noFill/>
          <a:ln w="9525" cap="flat" cmpd="sng">
            <a:solidFill>
              <a:srgbClr val="808080"/>
            </a:solidFill>
            <a:prstDash val="solid"/>
            <a:round/>
            <a:headEnd type="none" w="med" len="med"/>
            <a:tailEnd type="none" w="med" len="med"/>
          </a:ln>
        </p:spPr>
      </p:cxnSp>
      <p:sp>
        <p:nvSpPr>
          <p:cNvPr id="50" name="Shape 50"/>
          <p:cNvSpPr txBox="1">
            <a:spLocks noGrp="1"/>
          </p:cNvSpPr>
          <p:nvPr>
            <p:ph type="body" idx="1"/>
          </p:nvPr>
        </p:nvSpPr>
        <p:spPr>
          <a:xfrm>
            <a:off x="609601" y="1245987"/>
            <a:ext cx="10973433" cy="4697412"/>
          </a:xfrm>
          <a:prstGeom prst="rect">
            <a:avLst/>
          </a:prstGeom>
          <a:noFill/>
          <a:ln>
            <a:noFill/>
          </a:ln>
        </p:spPr>
        <p:txBody>
          <a:bodyPr lIns="68550" tIns="68550" rIns="68550" bIns="68550" anchor="t" anchorCtr="0"/>
          <a:lstStyle>
            <a:lvl1pPr marL="338658" indent="-237061" algn="l" rtl="0">
              <a:spcBef>
                <a:spcPts val="533"/>
              </a:spcBef>
              <a:buClr>
                <a:schemeClr val="accent2"/>
              </a:buClr>
              <a:buFont typeface="Arial"/>
              <a:buChar char="►"/>
              <a:defRPr sz="1867"/>
            </a:lvl1pPr>
            <a:lvl2pPr marL="711182" indent="-270927" algn="l" rtl="0">
              <a:spcBef>
                <a:spcPts val="400"/>
              </a:spcBef>
              <a:buClr>
                <a:schemeClr val="accent2"/>
              </a:buClr>
              <a:buFont typeface="Arial"/>
              <a:buChar char="►"/>
              <a:defRPr/>
            </a:lvl2pPr>
            <a:lvl3pPr marL="1083706" indent="-287859" algn="l" rtl="0">
              <a:spcBef>
                <a:spcPts val="400"/>
              </a:spcBef>
              <a:buClr>
                <a:schemeClr val="accent2"/>
              </a:buClr>
              <a:buFont typeface="Arial"/>
              <a:buChar char="►"/>
              <a:defRPr/>
            </a:lvl3pPr>
            <a:lvl4pPr marL="1439297" indent="-304792" algn="l" rtl="0">
              <a:spcBef>
                <a:spcPts val="267"/>
              </a:spcBef>
              <a:buClr>
                <a:schemeClr val="accent2"/>
              </a:buClr>
              <a:buFont typeface="Arial"/>
              <a:buChar char="►"/>
              <a:defRPr/>
            </a:lvl4pPr>
            <a:lvl5pPr marL="1794888" indent="-304792" algn="l" rtl="0">
              <a:spcBef>
                <a:spcPts val="267"/>
              </a:spcBef>
              <a:buClr>
                <a:schemeClr val="accent2"/>
              </a:buClr>
              <a:buFont typeface="Arial"/>
              <a:buChar char="►"/>
              <a:defRPr/>
            </a:lvl5pPr>
            <a:lvl6pPr marL="2506071" indent="-101597" algn="l" rtl="0">
              <a:spcBef>
                <a:spcPts val="400"/>
              </a:spcBef>
              <a:buClr>
                <a:schemeClr val="dk1"/>
              </a:buClr>
              <a:buFont typeface="Arial"/>
              <a:buChar char="•"/>
              <a:defRPr/>
            </a:lvl6pPr>
            <a:lvl7pPr marL="2963259" indent="-101597" algn="l" rtl="0">
              <a:spcBef>
                <a:spcPts val="400"/>
              </a:spcBef>
              <a:buClr>
                <a:schemeClr val="dk1"/>
              </a:buClr>
              <a:buFont typeface="Arial"/>
              <a:buChar char="•"/>
              <a:defRPr/>
            </a:lvl7pPr>
            <a:lvl8pPr marL="3420448" indent="-101597" algn="l" rtl="0">
              <a:spcBef>
                <a:spcPts val="400"/>
              </a:spcBef>
              <a:buClr>
                <a:schemeClr val="dk1"/>
              </a:buClr>
              <a:buFont typeface="Arial"/>
              <a:buChar char="•"/>
              <a:defRPr/>
            </a:lvl8pPr>
            <a:lvl9pPr marL="3877636" indent="-101597" algn="l" rtl="0">
              <a:spcBef>
                <a:spcPts val="400"/>
              </a:spcBef>
              <a:buClr>
                <a:schemeClr val="dk1"/>
              </a:buClr>
              <a:buFont typeface="Arial"/>
              <a:buChar char="•"/>
              <a:defRPr/>
            </a:lvl9pPr>
          </a:lstStyle>
          <a:p>
            <a:endParaRPr dirty="0"/>
          </a:p>
        </p:txBody>
      </p:sp>
    </p:spTree>
    <p:extLst>
      <p:ext uri="{BB962C8B-B14F-4D97-AF65-F5344CB8AC3E}">
        <p14:creationId xmlns:p14="http://schemas.microsoft.com/office/powerpoint/2010/main" val="6210320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1">
    <p:bg>
      <p:bgPr>
        <a:gradFill flip="none" rotWithShape="1">
          <a:gsLst>
            <a:gs pos="23000">
              <a:schemeClr val="bg1">
                <a:tint val="93000"/>
                <a:satMod val="150000"/>
                <a:shade val="98000"/>
                <a:lumMod val="102000"/>
              </a:schemeClr>
            </a:gs>
            <a:gs pos="100000">
              <a:srgbClr val="E7E6E6"/>
            </a:gs>
          </a:gsLst>
          <a:lin ang="42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99455" y="6236335"/>
            <a:ext cx="234596" cy="240029"/>
          </a:xfrm>
          <a:prstGeom prst="rect">
            <a:avLst/>
          </a:prstGeom>
          <a:noFill/>
          <a:ln>
            <a:noFill/>
          </a:ln>
        </p:spPr>
      </p:pic>
      <p:sp>
        <p:nvSpPr>
          <p:cNvPr id="3" name="Footer Placeholder 4"/>
          <p:cNvSpPr>
            <a:spLocks noGrp="1"/>
          </p:cNvSpPr>
          <p:nvPr>
            <p:ph type="ftr" sz="quarter" idx="11"/>
          </p:nvPr>
        </p:nvSpPr>
        <p:spPr>
          <a:xfrm>
            <a:off x="10934700" y="6558056"/>
            <a:ext cx="800100" cy="118409"/>
          </a:xfrm>
          <a:prstGeom prst="rect">
            <a:avLst/>
          </a:prstGeom>
        </p:spPr>
        <p:txBody>
          <a:bodyPr lIns="0" tIns="0" rIns="0" bIns="0"/>
          <a:lstStyle>
            <a:lvl1pPr>
              <a:defRPr sz="450" b="0" i="0">
                <a:solidFill>
                  <a:schemeClr val="tx1">
                    <a:alpha val="30000"/>
                  </a:schemeClr>
                </a:solidFill>
                <a:latin typeface="EYInterstate Regular" charset="0"/>
                <a:ea typeface="EYInterstate Regular" charset="0"/>
                <a:cs typeface="EYInterstate Regular" charset="0"/>
              </a:defRPr>
            </a:lvl1pPr>
          </a:lstStyle>
          <a:p>
            <a:endParaRPr lang="en-US" dirty="0">
              <a:solidFill>
                <a:srgbClr val="FFFFFF">
                  <a:alpha val="30000"/>
                </a:srgbClr>
              </a:solidFill>
            </a:endParaRPr>
          </a:p>
        </p:txBody>
      </p:sp>
      <p:sp>
        <p:nvSpPr>
          <p:cNvPr id="4" name="Slide Number Placeholder 5"/>
          <p:cNvSpPr>
            <a:spLocks noGrp="1"/>
          </p:cNvSpPr>
          <p:nvPr>
            <p:ph type="sldNum" sz="quarter" idx="12"/>
          </p:nvPr>
        </p:nvSpPr>
        <p:spPr>
          <a:xfrm>
            <a:off x="457200" y="6342902"/>
            <a:ext cx="800100" cy="182563"/>
          </a:xfrm>
          <a:prstGeom prst="rect">
            <a:avLst/>
          </a:prstGeom>
        </p:spPr>
        <p:txBody>
          <a:bodyPr lIns="0" tIns="0" rIns="0" bIns="0"/>
          <a:lstStyle>
            <a:lvl1pPr>
              <a:defRPr sz="1000" b="0" i="0">
                <a:latin typeface="EYInterstate" panose="02000503020000020004" pitchFamily="2" charset="0"/>
                <a:ea typeface="EYInterstate" panose="02000503020000020004" pitchFamily="2" charset="0"/>
                <a:cs typeface="EYInterstate" panose="02000503020000020004" pitchFamily="2" charset="0"/>
              </a:defRPr>
            </a:lvl1pPr>
          </a:lstStyle>
          <a:p>
            <a:fld id="{3C9AA5BC-3FBE-4F4B-94C2-75EF5F0C6C4B}" type="slidenum">
              <a:rPr lang="en-US" smtClean="0">
                <a:solidFill>
                  <a:srgbClr val="FFFFFF"/>
                </a:solidFill>
              </a:rPr>
              <a:pPr/>
              <a:t>‹#›</a:t>
            </a:fld>
            <a:endParaRPr lang="en-US" dirty="0">
              <a:solidFill>
                <a:srgbClr val="FFFFFF"/>
              </a:solidFill>
            </a:endParaRPr>
          </a:p>
        </p:txBody>
      </p:sp>
      <p:sp>
        <p:nvSpPr>
          <p:cNvPr id="5" name="Text Placeholder 7"/>
          <p:cNvSpPr>
            <a:spLocks noGrp="1"/>
          </p:cNvSpPr>
          <p:nvPr>
            <p:ph type="body" sz="quarter" idx="15" hasCustomPrompt="1"/>
          </p:nvPr>
        </p:nvSpPr>
        <p:spPr>
          <a:xfrm>
            <a:off x="1409700" y="6236061"/>
            <a:ext cx="8420100" cy="289404"/>
          </a:xfrm>
          <a:prstGeom prst="rect">
            <a:avLst/>
          </a:prstGeom>
        </p:spPr>
        <p:txBody>
          <a:bodyPr lIns="0" tIns="0" rIns="0" bIns="0"/>
          <a:lstStyle>
            <a:lvl1pPr marL="0" indent="0">
              <a:lnSpc>
                <a:spcPts val="2400"/>
              </a:lnSpc>
              <a:buNone/>
              <a:defRPr sz="1000" b="1" i="0" baseline="0">
                <a:latin typeface="EYInterstate Light Bold" charset="0"/>
                <a:ea typeface="EYInterstate Light Bold" charset="0"/>
                <a:cs typeface="EYInterstate Light Bold"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lvl="0"/>
            <a:r>
              <a:rPr lang="en-US" smtClean="0"/>
              <a:t>SLIDE TITLE</a:t>
            </a:r>
            <a:endParaRPr lang="en-US" dirty="0"/>
          </a:p>
        </p:txBody>
      </p:sp>
      <p:sp>
        <p:nvSpPr>
          <p:cNvPr id="6" name="Text Placeholder 7"/>
          <p:cNvSpPr>
            <a:spLocks noGrp="1"/>
          </p:cNvSpPr>
          <p:nvPr>
            <p:ph type="body" sz="quarter" idx="17" hasCustomPrompt="1"/>
          </p:nvPr>
        </p:nvSpPr>
        <p:spPr>
          <a:xfrm>
            <a:off x="457200" y="419100"/>
            <a:ext cx="5562600" cy="990600"/>
          </a:xfrm>
          <a:prstGeom prst="rect">
            <a:avLst/>
          </a:prstGeom>
        </p:spPr>
        <p:txBody>
          <a:bodyPr lIns="0" tIns="0" rIns="0" bIns="0"/>
          <a:lstStyle>
            <a:lvl1pPr marL="0" indent="0">
              <a:buNone/>
              <a:defRPr sz="2000" b="1" i="0">
                <a:latin typeface="EYInterstate" charset="0"/>
                <a:ea typeface="EYInterstate" charset="0"/>
                <a:cs typeface="EYInterstate"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lvl="0"/>
            <a:r>
              <a:rPr lang="en-US" dirty="0" smtClean="0"/>
              <a:t>Chart or Graph Title</a:t>
            </a:r>
            <a:endParaRPr lang="en-US" dirty="0"/>
          </a:p>
        </p:txBody>
      </p:sp>
    </p:spTree>
    <p:extLst>
      <p:ext uri="{BB962C8B-B14F-4D97-AF65-F5344CB8AC3E}">
        <p14:creationId xmlns:p14="http://schemas.microsoft.com/office/powerpoint/2010/main" val="4132941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4101" y="5340096"/>
            <a:ext cx="987038" cy="1156968"/>
          </a:xfrm>
          <a:prstGeom prst="rect">
            <a:avLst/>
          </a:prstGeom>
        </p:spPr>
      </p:pic>
      <p:sp>
        <p:nvSpPr>
          <p:cNvPr id="6"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rgbClr val="FFFFFF"/>
              </a:solidFill>
            </a:endParaRPr>
          </a:p>
        </p:txBody>
      </p:sp>
      <p:sp>
        <p:nvSpPr>
          <p:cNvPr id="11"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67075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68557"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FFFFFF"/>
              </a:solidFill>
            </a:endParaRPr>
          </a:p>
        </p:txBody>
      </p:sp>
      <p:sp>
        <p:nvSpPr>
          <p:cNvPr id="9" name="Title 1"/>
          <p:cNvSpPr>
            <a:spLocks noGrp="1"/>
          </p:cNvSpPr>
          <p:nvPr>
            <p:ph type="ctrTitle"/>
          </p:nvPr>
        </p:nvSpPr>
        <p:spPr>
          <a:xfrm>
            <a:off x="4807240" y="1737360"/>
            <a:ext cx="6397468"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4807240" y="2724912"/>
            <a:ext cx="6397468"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2963586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329" y="612648"/>
            <a:ext cx="7727649" cy="35753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51" y="5888736"/>
            <a:ext cx="3778032" cy="618750"/>
          </a:xfrm>
          <a:prstGeom prst="rect">
            <a:avLst/>
          </a:prstGeom>
        </p:spPr>
      </p:pic>
      <p:sp>
        <p:nvSpPr>
          <p:cNvPr id="18" name="Title 1"/>
          <p:cNvSpPr>
            <a:spLocks noGrp="1"/>
          </p:cNvSpPr>
          <p:nvPr>
            <p:ph type="ctrTitle"/>
          </p:nvPr>
        </p:nvSpPr>
        <p:spPr>
          <a:xfrm>
            <a:off x="1005317" y="2240280"/>
            <a:ext cx="687588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9" name="Subtitle 2"/>
          <p:cNvSpPr>
            <a:spLocks noGrp="1"/>
          </p:cNvSpPr>
          <p:nvPr>
            <p:ph type="subTitle" idx="1"/>
          </p:nvPr>
        </p:nvSpPr>
        <p:spPr>
          <a:xfrm>
            <a:off x="1005317" y="3218688"/>
            <a:ext cx="6875882" cy="645742"/>
          </a:xfrm>
          <a:prstGeom prst="rect">
            <a:avLst/>
          </a:prstGeom>
        </p:spPr>
        <p:txBody>
          <a:bodyPr/>
          <a:lstStyle>
            <a:lvl1pPr marL="0" indent="0" algn="l">
              <a:buNone/>
              <a:defRPr sz="1999">
                <a:solidFill>
                  <a:srgbClr val="FFFFFF"/>
                </a:solidFill>
                <a:latin typeface="+mn-lt"/>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1478159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21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9"/>
                        <a:ext cx="1586" cy="1587"/>
                      </a:xfrm>
                      <a:prstGeom prst="rect">
                        <a:avLst/>
                      </a:prstGeom>
                    </p:spPr>
                  </p:pic>
                </p:oleObj>
              </mc:Fallback>
            </mc:AlternateContent>
          </a:graphicData>
        </a:graphic>
      </p:graphicFrame>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4051" y="5888736"/>
            <a:ext cx="3778032" cy="618750"/>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4524" y="385087"/>
            <a:ext cx="5410557" cy="4572000"/>
          </a:xfrm>
          <a:prstGeom prst="rect">
            <a:avLst/>
          </a:prstGeom>
        </p:spPr>
      </p:pic>
      <p:sp>
        <p:nvSpPr>
          <p:cNvPr id="21" name="Title 1"/>
          <p:cNvSpPr>
            <a:spLocks noGrp="1"/>
          </p:cNvSpPr>
          <p:nvPr>
            <p:ph type="ctrTitle"/>
          </p:nvPr>
        </p:nvSpPr>
        <p:spPr>
          <a:xfrm>
            <a:off x="996177" y="1691640"/>
            <a:ext cx="4595007"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22" name="Subtitle 2"/>
          <p:cNvSpPr>
            <a:spLocks noGrp="1"/>
          </p:cNvSpPr>
          <p:nvPr>
            <p:ph type="subTitle" idx="1"/>
          </p:nvPr>
        </p:nvSpPr>
        <p:spPr>
          <a:xfrm>
            <a:off x="996177" y="2660904"/>
            <a:ext cx="4595007" cy="645742"/>
          </a:xfrm>
          <a:prstGeom prst="rect">
            <a:avLst/>
          </a:prstGeom>
        </p:spPr>
        <p:txBody>
          <a:bodyPr/>
          <a:lstStyle>
            <a:lvl1pPr marL="0" indent="0" algn="l">
              <a:buNone/>
              <a:defRPr sz="1999">
                <a:solidFill>
                  <a:srgbClr val="FFFFFF"/>
                </a:solidFill>
                <a:latin typeface="+mn-lt"/>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23" name="Picture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2101780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with beam (legacy)">
    <p:spTree>
      <p:nvGrpSpPr>
        <p:cNvPr id="1" name=""/>
        <p:cNvGrpSpPr/>
        <p:nvPr/>
      </p:nvGrpSpPr>
      <p:grpSpPr>
        <a:xfrm>
          <a:off x="0" y="0"/>
          <a:ext cx="0" cy="0"/>
          <a:chOff x="0" y="0"/>
          <a:chExt cx="0" cy="0"/>
        </a:xfrm>
      </p:grpSpPr>
      <p:grpSp>
        <p:nvGrpSpPr>
          <p:cNvPr id="11" name="Group 10"/>
          <p:cNvGrpSpPr/>
          <p:nvPr userDrawn="1"/>
        </p:nvGrpSpPr>
        <p:grpSpPr>
          <a:xfrm>
            <a:off x="0" y="1628776"/>
            <a:ext cx="12201909" cy="4475445"/>
            <a:chOff x="0" y="1628775"/>
            <a:chExt cx="12208264" cy="4475445"/>
          </a:xfrm>
        </p:grpSpPr>
        <p:pic>
          <p:nvPicPr>
            <p:cNvPr id="13" name="Picture 2"/>
            <p:cNvPicPr>
              <a:picLocks noChangeAspect="1" noChangeArrowheads="1"/>
            </p:cNvPicPr>
            <p:nvPr userDrawn="1"/>
          </p:nvPicPr>
          <p:blipFill>
            <a:blip r:embed="rId2" cstate="print"/>
            <a:srcRect/>
            <a:stretch>
              <a:fillRect/>
            </a:stretch>
          </p:blipFill>
          <p:spPr bwMode="black">
            <a:xfrm>
              <a:off x="0" y="4291200"/>
              <a:ext cx="3088437" cy="1813020"/>
            </a:xfrm>
            <a:prstGeom prst="rect">
              <a:avLst/>
            </a:prstGeom>
            <a:noFill/>
            <a:ln w="9525">
              <a:noFill/>
              <a:miter lim="800000"/>
              <a:headEnd/>
              <a:tailEnd/>
            </a:ln>
            <a:effectLst/>
          </p:spPr>
        </p:pic>
        <p:sp>
          <p:nvSpPr>
            <p:cNvPr id="16" name="Freeform 8"/>
            <p:cNvSpPr>
              <a:spLocks/>
            </p:cNvSpPr>
            <p:nvPr userDrawn="1"/>
          </p:nvSpPr>
          <p:spPr bwMode="gray">
            <a:xfrm>
              <a:off x="3082575"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799" dirty="0">
                <a:solidFill>
                  <a:srgbClr val="FFFFFF"/>
                </a:solidFill>
              </a:endParaRPr>
            </a:p>
          </p:txBody>
        </p:sp>
      </p:grpSp>
      <p:sp>
        <p:nvSpPr>
          <p:cNvPr id="8" name="Title 1"/>
          <p:cNvSpPr>
            <a:spLocks noGrp="1"/>
          </p:cNvSpPr>
          <p:nvPr>
            <p:ph type="ctrTitle"/>
          </p:nvPr>
        </p:nvSpPr>
        <p:spPr>
          <a:xfrm>
            <a:off x="3079925" y="777600"/>
            <a:ext cx="8504955" cy="860400"/>
          </a:xfrm>
        </p:spPr>
        <p:txBody>
          <a:bodyPr/>
          <a:lstStyle>
            <a:lvl1pPr>
              <a:defRPr>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3079924" y="1731938"/>
            <a:ext cx="6219714" cy="968400"/>
          </a:xfrm>
        </p:spPr>
        <p:txBody>
          <a:bodyPr/>
          <a:lstStyle>
            <a:lvl1pPr marL="0" indent="0" algn="l">
              <a:buNone/>
              <a:defRPr sz="1999">
                <a:solidFill>
                  <a:schemeClr val="bg1"/>
                </a:solidFill>
              </a:defRPr>
            </a:lvl1pPr>
            <a:lvl2pPr marL="0" indent="0" algn="l">
              <a:buNone/>
              <a:defRPr sz="1599">
                <a:solidFill>
                  <a:schemeClr val="bg1"/>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9924" y="5751576"/>
            <a:ext cx="988638" cy="749808"/>
          </a:xfrm>
          <a:prstGeom prst="rect">
            <a:avLst/>
          </a:prstGeom>
        </p:spPr>
      </p:pic>
    </p:spTree>
    <p:extLst>
      <p:ext uri="{BB962C8B-B14F-4D97-AF65-F5344CB8AC3E}">
        <p14:creationId xmlns:p14="http://schemas.microsoft.com/office/powerpoint/2010/main" val="317538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86211"/>
          <a:stretch/>
        </p:blipFill>
        <p:spPr>
          <a:xfrm>
            <a:off x="-1378" y="-9428"/>
            <a:ext cx="12193378" cy="1011633"/>
          </a:xfrm>
          <a:prstGeom prst="rect">
            <a:avLst/>
          </a:prstGeom>
          <a:solidFill>
            <a:srgbClr val="808080"/>
          </a:solidFill>
          <a:ln>
            <a:noFill/>
          </a:ln>
        </p:spPr>
      </p:pic>
      <p:sp>
        <p:nvSpPr>
          <p:cNvPr id="16" name="bk object 16"/>
          <p:cNvSpPr/>
          <p:nvPr/>
        </p:nvSpPr>
        <p:spPr>
          <a:xfrm>
            <a:off x="11195879" y="6535498"/>
            <a:ext cx="337494" cy="2036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11192292" y="6327545"/>
            <a:ext cx="402590" cy="147320"/>
          </a:xfrm>
          <a:custGeom>
            <a:avLst/>
            <a:gdLst/>
            <a:ahLst/>
            <a:cxnLst/>
            <a:rect l="l" t="t" r="r" b="b"/>
            <a:pathLst>
              <a:path w="402590" h="147320">
                <a:moveTo>
                  <a:pt x="402048" y="0"/>
                </a:moveTo>
                <a:lnTo>
                  <a:pt x="0" y="146896"/>
                </a:lnTo>
                <a:lnTo>
                  <a:pt x="402048" y="75782"/>
                </a:lnTo>
                <a:lnTo>
                  <a:pt x="402048" y="0"/>
                </a:lnTo>
                <a:close/>
              </a:path>
            </a:pathLst>
          </a:custGeom>
          <a:solidFill>
            <a:srgbClr val="FFD200"/>
          </a:solidFill>
        </p:spPr>
        <p:txBody>
          <a:bodyPr wrap="square" lIns="0" tIns="0" rIns="0" bIns="0" rtlCol="0"/>
          <a:lstStyle/>
          <a:p>
            <a:endParaRPr dirty="0"/>
          </a:p>
        </p:txBody>
      </p:sp>
      <p:sp>
        <p:nvSpPr>
          <p:cNvPr id="2" name="Holder 2"/>
          <p:cNvSpPr>
            <a:spLocks noGrp="1"/>
          </p:cNvSpPr>
          <p:nvPr>
            <p:ph type="title"/>
          </p:nvPr>
        </p:nvSpPr>
        <p:spPr>
          <a:xfrm>
            <a:off x="597204" y="115950"/>
            <a:ext cx="11003940" cy="430887"/>
          </a:xfrm>
        </p:spPr>
        <p:txBody>
          <a:bodyPr lIns="0" tIns="0" rIns="0" bIns="0"/>
          <a:lstStyle>
            <a:lvl1pPr>
              <a:defRPr sz="2800" b="1" i="0">
                <a:solidFill>
                  <a:schemeClr val="bg1"/>
                </a:solidFill>
                <a:latin typeface="Arial"/>
                <a:cs typeface="Arial"/>
              </a:defRPr>
            </a:lvl1pPr>
          </a:lstStyle>
          <a:p>
            <a:endParaRPr dirty="0"/>
          </a:p>
        </p:txBody>
      </p:sp>
      <p:sp>
        <p:nvSpPr>
          <p:cNvPr id="3" name="Holder 3"/>
          <p:cNvSpPr>
            <a:spLocks noGrp="1"/>
          </p:cNvSpPr>
          <p:nvPr>
            <p:ph sz="half" idx="2"/>
          </p:nvPr>
        </p:nvSpPr>
        <p:spPr>
          <a:xfrm>
            <a:off x="1037844" y="1434083"/>
            <a:ext cx="4264660" cy="44170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9/18/2018</a:t>
            </a:fld>
            <a:endParaRPr lang="en-US" dirty="0"/>
          </a:p>
        </p:txBody>
      </p:sp>
      <p:sp>
        <p:nvSpPr>
          <p:cNvPr id="7" name="Holder 7"/>
          <p:cNvSpPr>
            <a:spLocks noGrp="1"/>
          </p:cNvSpPr>
          <p:nvPr>
            <p:ph type="sldNum" sz="quarter" idx="7"/>
          </p:nvPr>
        </p:nvSpPr>
        <p:spPr/>
        <p:txBody>
          <a:bodyPr lIns="0" tIns="0" rIns="0" bIns="0"/>
          <a:lstStyle>
            <a:lvl1pPr>
              <a:defRPr sz="1100" b="0" i="0">
                <a:solidFill>
                  <a:srgbClr val="63636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31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9" name="Date Placeholder 8"/>
          <p:cNvSpPr>
            <a:spLocks noGrp="1"/>
          </p:cNvSpPr>
          <p:nvPr>
            <p:ph type="dt" sz="half" idx="10"/>
          </p:nvPr>
        </p:nvSpPr>
        <p:spPr/>
        <p:txBody>
          <a:bodyPr/>
          <a:lstStyle/>
          <a:p>
            <a:fld id="{3EA8895E-4AD7-4C87-BAD7-D02F50DA92AC}" type="datetime1">
              <a:rPr lang="da-DK" smtClean="0">
                <a:solidFill>
                  <a:srgbClr val="FFFFFF"/>
                </a:solidFill>
              </a:rPr>
              <a:pPr/>
              <a:t>18-09-2018</a:t>
            </a:fld>
            <a:endParaRPr lang="en-US" dirty="0">
              <a:solidFill>
                <a:srgbClr val="FFFFFF"/>
              </a:solidFill>
            </a:endParaRPr>
          </a:p>
        </p:txBody>
      </p:sp>
      <p:sp>
        <p:nvSpPr>
          <p:cNvPr id="10" name="Footer Placeholder 9"/>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
        <p:nvSpPr>
          <p:cNvPr id="11"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Tree>
    <p:extLst>
      <p:ext uri="{BB962C8B-B14F-4D97-AF65-F5344CB8AC3E}">
        <p14:creationId xmlns:p14="http://schemas.microsoft.com/office/powerpoint/2010/main" val="1730579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42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4" name="Date Placeholder 3"/>
          <p:cNvSpPr>
            <a:spLocks noGrp="1"/>
          </p:cNvSpPr>
          <p:nvPr>
            <p:ph type="dt" sz="half" idx="10"/>
          </p:nvPr>
        </p:nvSpPr>
        <p:spPr/>
        <p:txBody>
          <a:bodyPr/>
          <a:lstStyle/>
          <a:p>
            <a:fld id="{2F9758B3-8AEE-448F-B2B9-5690C6198AAC}" type="datetime1">
              <a:rPr lang="da-DK" smtClean="0">
                <a:solidFill>
                  <a:srgbClr val="FFFFFF"/>
                </a:solidFill>
              </a:rPr>
              <a:pPr/>
              <a:t>18-09-2018</a:t>
            </a:fld>
            <a:endParaRPr lang="en-US" dirty="0">
              <a:solidFill>
                <a:srgbClr val="FFFFFF"/>
              </a:solidFill>
            </a:endParaRPr>
          </a:p>
        </p:txBody>
      </p:sp>
      <p:sp>
        <p:nvSpPr>
          <p:cNvPr id="6" name="Footer Placeholder 5"/>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287861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4" name="Date Placeholder 3"/>
          <p:cNvSpPr>
            <a:spLocks noGrp="1"/>
          </p:cNvSpPr>
          <p:nvPr>
            <p:ph type="dt" sz="half" idx="10"/>
          </p:nvPr>
        </p:nvSpPr>
        <p:spPr/>
        <p:txBody>
          <a:bodyPr/>
          <a:lstStyle/>
          <a:p>
            <a:fld id="{02541A86-3701-46CD-B65A-9BB6AB74A30A}" type="datetime1">
              <a:rPr lang="da-DK" smtClean="0">
                <a:solidFill>
                  <a:srgbClr val="FFFFFF"/>
                </a:solidFill>
              </a:rPr>
              <a:pPr/>
              <a:t>18-09-2018</a:t>
            </a:fld>
            <a:endParaRPr lang="en-US" dirty="0">
              <a:solidFill>
                <a:srgbClr val="FFFFFF"/>
              </a:solidFill>
            </a:endParaRPr>
          </a:p>
        </p:txBody>
      </p:sp>
      <p:sp>
        <p:nvSpPr>
          <p:cNvPr id="6" name="Footer Placeholder 5"/>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1849372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52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6" name="Date Placeholder 5"/>
          <p:cNvSpPr>
            <a:spLocks noGrp="1"/>
          </p:cNvSpPr>
          <p:nvPr>
            <p:ph type="dt" sz="half" idx="10"/>
          </p:nvPr>
        </p:nvSpPr>
        <p:spPr/>
        <p:txBody>
          <a:bodyPr/>
          <a:lstStyle/>
          <a:p>
            <a:fld id="{41C59999-B127-4881-9A96-268A47F611A1}" type="datetime1">
              <a:rPr lang="da-DK" smtClean="0">
                <a:solidFill>
                  <a:srgbClr val="FFFFFF"/>
                </a:solidFill>
              </a:rPr>
              <a:pPr/>
              <a:t>18-09-2018</a:t>
            </a:fld>
            <a:endParaRPr lang="en-US" dirty="0">
              <a:solidFill>
                <a:srgbClr val="FFFFFF"/>
              </a:solidFill>
            </a:endParaRPr>
          </a:p>
        </p:txBody>
      </p:sp>
      <p:sp>
        <p:nvSpPr>
          <p:cNvPr id="9" name="Footer Placeholder 8"/>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2681392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6" name="Date Placeholder 5"/>
          <p:cNvSpPr>
            <a:spLocks noGrp="1"/>
          </p:cNvSpPr>
          <p:nvPr>
            <p:ph type="dt" sz="half" idx="10"/>
          </p:nvPr>
        </p:nvSpPr>
        <p:spPr/>
        <p:txBody>
          <a:bodyPr/>
          <a:lstStyle/>
          <a:p>
            <a:fld id="{452D3C4F-2299-4397-A647-480E150F6E23}" type="datetime1">
              <a:rPr lang="da-DK" smtClean="0">
                <a:solidFill>
                  <a:srgbClr val="FFFFFF"/>
                </a:solidFill>
              </a:rPr>
              <a:pPr/>
              <a:t>18-09-2018</a:t>
            </a:fld>
            <a:endParaRPr lang="en-US" dirty="0">
              <a:solidFill>
                <a:srgbClr val="FFFFFF"/>
              </a:solidFill>
            </a:endParaRPr>
          </a:p>
        </p:txBody>
      </p:sp>
      <p:sp>
        <p:nvSpPr>
          <p:cNvPr id="9" name="Footer Placeholder 8"/>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381098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9" name="Date Placeholder 8"/>
          <p:cNvSpPr>
            <a:spLocks noGrp="1"/>
          </p:cNvSpPr>
          <p:nvPr>
            <p:ph type="dt" sz="half" idx="10"/>
          </p:nvPr>
        </p:nvSpPr>
        <p:spPr/>
        <p:txBody>
          <a:bodyPr/>
          <a:lstStyle/>
          <a:p>
            <a:fld id="{69E990CF-CA2F-4086-8AD5-9E734C55DAD7}" type="datetime1">
              <a:rPr lang="da-DK" smtClean="0">
                <a:solidFill>
                  <a:srgbClr val="FFFFFF"/>
                </a:solidFill>
              </a:rPr>
              <a:pPr/>
              <a:t>18-09-2018</a:t>
            </a:fld>
            <a:endParaRPr lang="en-US" dirty="0">
              <a:solidFill>
                <a:srgbClr val="FFFFFF"/>
              </a:solidFill>
            </a:endParaRPr>
          </a:p>
        </p:txBody>
      </p:sp>
      <p:sp>
        <p:nvSpPr>
          <p:cNvPr id="10" name="Footer Placeholder 9"/>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1090644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2130553"/>
            <a:ext cx="5390400" cy="3994963"/>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6405" y="2130553"/>
            <a:ext cx="5390400" cy="3994963"/>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10" name="Text Placeholder 9"/>
          <p:cNvSpPr>
            <a:spLocks noGrp="1"/>
          </p:cNvSpPr>
          <p:nvPr>
            <p:ph type="body" sz="quarter" idx="12"/>
          </p:nvPr>
        </p:nvSpPr>
        <p:spPr>
          <a:xfrm>
            <a:off x="612329" y="1425575"/>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425575"/>
            <a:ext cx="53904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13" name="Date Placeholder 12"/>
          <p:cNvSpPr>
            <a:spLocks noGrp="1"/>
          </p:cNvSpPr>
          <p:nvPr>
            <p:ph type="dt" sz="half" idx="14"/>
          </p:nvPr>
        </p:nvSpPr>
        <p:spPr/>
        <p:txBody>
          <a:bodyPr/>
          <a:lstStyle/>
          <a:p>
            <a:fld id="{9DC63F22-87EE-4F21-BE6F-8E688D0C60D8}" type="datetime1">
              <a:rPr lang="da-DK" smtClean="0">
                <a:solidFill>
                  <a:srgbClr val="FFFFFF"/>
                </a:solidFill>
              </a:rPr>
              <a:pPr/>
              <a:t>18-09-2018</a:t>
            </a:fld>
            <a:endParaRPr lang="en-US" dirty="0">
              <a:solidFill>
                <a:srgbClr val="FFFFFF"/>
              </a:solidFill>
            </a:endParaRPr>
          </a:p>
        </p:txBody>
      </p:sp>
      <p:sp>
        <p:nvSpPr>
          <p:cNvPr id="14" name="Footer Placeholder 13"/>
          <p:cNvSpPr>
            <a:spLocks noGrp="1"/>
          </p:cNvSpPr>
          <p:nvPr>
            <p:ph type="ftr" sz="quarter" idx="15"/>
          </p:nvPr>
        </p:nvSpPr>
        <p:spPr/>
        <p:txBody>
          <a:bodyPr/>
          <a:lstStyle/>
          <a:p>
            <a:r>
              <a:rPr lang="en-GB" dirty="0" smtClean="0">
                <a:solidFill>
                  <a:srgbClr val="FFFFFF"/>
                </a:solidFill>
              </a:rPr>
              <a:t>Presentation title</a:t>
            </a:r>
            <a:endParaRPr lang="en-GB"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3612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endParaRPr>
          </a:p>
        </p:txBody>
      </p:sp>
      <p:sp>
        <p:nvSpPr>
          <p:cNvPr id="6" name="Date Placeholder 5"/>
          <p:cNvSpPr>
            <a:spLocks noGrp="1"/>
          </p:cNvSpPr>
          <p:nvPr>
            <p:ph type="dt" sz="half" idx="12"/>
          </p:nvPr>
        </p:nvSpPr>
        <p:spPr/>
        <p:txBody>
          <a:bodyPr/>
          <a:lstStyle/>
          <a:p>
            <a:fld id="{8EDD1E7B-4F6C-47CA-879E-58B9DD967A1F}" type="datetime1">
              <a:rPr lang="da-DK" smtClean="0">
                <a:solidFill>
                  <a:srgbClr val="FFFFFF"/>
                </a:solidFill>
              </a:rPr>
              <a:pPr/>
              <a:t>18-09-2018</a:t>
            </a:fld>
            <a:endParaRPr lang="en-US" dirty="0">
              <a:solidFill>
                <a:srgbClr val="FFFFFF"/>
              </a:solidFill>
            </a:endParaRPr>
          </a:p>
        </p:txBody>
      </p:sp>
      <p:sp>
        <p:nvSpPr>
          <p:cNvPr id="7" name="Footer Placeholder 6"/>
          <p:cNvSpPr>
            <a:spLocks noGrp="1"/>
          </p:cNvSpPr>
          <p:nvPr>
            <p:ph type="ftr" sz="quarter" idx="13"/>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2189654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smtClean="0"/>
              <a:t>Click to edit Master title style</a:t>
            </a:r>
            <a:endParaRPr lang="en-US" dirty="0"/>
          </a:p>
        </p:txBody>
      </p:sp>
      <p:sp>
        <p:nvSpPr>
          <p:cNvPr id="6"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FFFFFF"/>
              </a:solidFill>
            </a:endParaRPr>
          </a:p>
        </p:txBody>
      </p:sp>
      <p:sp>
        <p:nvSpPr>
          <p:cNvPr id="5" name="Date Placeholder 4"/>
          <p:cNvSpPr>
            <a:spLocks noGrp="1"/>
          </p:cNvSpPr>
          <p:nvPr>
            <p:ph type="dt" sz="half" idx="10"/>
          </p:nvPr>
        </p:nvSpPr>
        <p:spPr/>
        <p:txBody>
          <a:bodyPr/>
          <a:lstStyle/>
          <a:p>
            <a:fld id="{6F4F8138-1F95-48A6-91D5-9241940DD479}" type="datetime1">
              <a:rPr lang="da-DK" smtClean="0">
                <a:solidFill>
                  <a:srgbClr val="FFFFFF"/>
                </a:solidFill>
              </a:rPr>
              <a:pPr/>
              <a:t>18-09-2018</a:t>
            </a:fld>
            <a:endParaRPr lang="en-US" dirty="0">
              <a:solidFill>
                <a:srgbClr val="FFFFFF"/>
              </a:solidFill>
            </a:endParaRPr>
          </a:p>
        </p:txBody>
      </p:sp>
      <p:sp>
        <p:nvSpPr>
          <p:cNvPr id="7" name="Footer Placeholder 6"/>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3608074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FFFFFF"/>
              </a:solidFill>
            </a:endParaRPr>
          </a:p>
        </p:txBody>
      </p:sp>
      <p:sp>
        <p:nvSpPr>
          <p:cNvPr id="5" name="Date Placeholder 4"/>
          <p:cNvSpPr>
            <a:spLocks noGrp="1"/>
          </p:cNvSpPr>
          <p:nvPr>
            <p:ph type="dt" sz="half" idx="10"/>
          </p:nvPr>
        </p:nvSpPr>
        <p:spPr/>
        <p:txBody>
          <a:bodyPr/>
          <a:lstStyle/>
          <a:p>
            <a:fld id="{F1D0BD35-805A-429D-A150-FCFE29E54B22}" type="datetime1">
              <a:rPr lang="da-DK" smtClean="0">
                <a:solidFill>
                  <a:srgbClr val="FFFFFF"/>
                </a:solidFill>
              </a:rPr>
              <a:pPr/>
              <a:t>18-09-2018</a:t>
            </a:fld>
            <a:endParaRPr lang="en-US" dirty="0">
              <a:solidFill>
                <a:srgbClr val="FFFFFF"/>
              </a:solidFill>
            </a:endParaRPr>
          </a:p>
        </p:txBody>
      </p:sp>
      <p:sp>
        <p:nvSpPr>
          <p:cNvPr id="7" name="Footer Placeholder 6"/>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41070175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195879" y="6535498"/>
            <a:ext cx="337494" cy="20364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11192292" y="6327545"/>
            <a:ext cx="402590" cy="147320"/>
          </a:xfrm>
          <a:custGeom>
            <a:avLst/>
            <a:gdLst/>
            <a:ahLst/>
            <a:cxnLst/>
            <a:rect l="l" t="t" r="r" b="b"/>
            <a:pathLst>
              <a:path w="402590" h="147320">
                <a:moveTo>
                  <a:pt x="402048" y="0"/>
                </a:moveTo>
                <a:lnTo>
                  <a:pt x="0" y="146896"/>
                </a:lnTo>
                <a:lnTo>
                  <a:pt x="402048" y="75782"/>
                </a:lnTo>
                <a:lnTo>
                  <a:pt x="402048" y="0"/>
                </a:lnTo>
                <a:close/>
              </a:path>
            </a:pathLst>
          </a:custGeom>
          <a:solidFill>
            <a:srgbClr val="FFD200"/>
          </a:solidFill>
        </p:spPr>
        <p:txBody>
          <a:bodyPr wrap="square" lIns="0" tIns="0" rIns="0" bIns="0" rtlCol="0"/>
          <a:lstStyle/>
          <a:p>
            <a:endParaRPr dirty="0"/>
          </a:p>
        </p:txBody>
      </p:sp>
      <p:sp>
        <p:nvSpPr>
          <p:cNvPr id="18" name="bk object 18"/>
          <p:cNvSpPr/>
          <p:nvPr/>
        </p:nvSpPr>
        <p:spPr>
          <a:xfrm>
            <a:off x="610362" y="1044702"/>
            <a:ext cx="10979150" cy="0"/>
          </a:xfrm>
          <a:custGeom>
            <a:avLst/>
            <a:gdLst/>
            <a:ahLst/>
            <a:cxnLst/>
            <a:rect l="l" t="t" r="r" b="b"/>
            <a:pathLst>
              <a:path w="10979150">
                <a:moveTo>
                  <a:pt x="0" y="0"/>
                </a:moveTo>
                <a:lnTo>
                  <a:pt x="10978896" y="0"/>
                </a:lnTo>
              </a:path>
            </a:pathLst>
          </a:custGeom>
          <a:ln w="19812">
            <a:solidFill>
              <a:srgbClr val="FFD200"/>
            </a:solidFill>
          </a:ln>
        </p:spPr>
        <p:txBody>
          <a:bodyPr wrap="square" lIns="0" tIns="0" rIns="0" bIns="0" rtlCol="0"/>
          <a:lstStyle/>
          <a:p>
            <a:endParaRPr dirty="0"/>
          </a:p>
        </p:txBody>
      </p:sp>
      <p:sp>
        <p:nvSpPr>
          <p:cNvPr id="19" name="bk object 19"/>
          <p:cNvSpPr/>
          <p:nvPr/>
        </p:nvSpPr>
        <p:spPr>
          <a:xfrm>
            <a:off x="609600" y="6245352"/>
            <a:ext cx="10979150" cy="0"/>
          </a:xfrm>
          <a:custGeom>
            <a:avLst/>
            <a:gdLst/>
            <a:ahLst/>
            <a:cxnLst/>
            <a:rect l="l" t="t" r="r" b="b"/>
            <a:pathLst>
              <a:path w="10979150">
                <a:moveTo>
                  <a:pt x="0" y="0"/>
                </a:moveTo>
                <a:lnTo>
                  <a:pt x="10978896" y="0"/>
                </a:lnTo>
              </a:path>
            </a:pathLst>
          </a:custGeom>
          <a:ln w="3175">
            <a:solidFill>
              <a:srgbClr val="808080"/>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1" i="0">
                <a:solidFill>
                  <a:srgbClr val="63636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9/18/2018</a:t>
            </a:fld>
            <a:endParaRPr lang="en-US" dirty="0"/>
          </a:p>
        </p:txBody>
      </p:sp>
      <p:sp>
        <p:nvSpPr>
          <p:cNvPr id="5" name="Holder 5"/>
          <p:cNvSpPr>
            <a:spLocks noGrp="1"/>
          </p:cNvSpPr>
          <p:nvPr>
            <p:ph type="sldNum" sz="quarter" idx="7"/>
          </p:nvPr>
        </p:nvSpPr>
        <p:spPr/>
        <p:txBody>
          <a:bodyPr lIns="0" tIns="0" rIns="0" bIns="0"/>
          <a:lstStyle>
            <a:lvl1pPr>
              <a:defRPr sz="1100" b="0" i="0">
                <a:solidFill>
                  <a:srgbClr val="63636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4"/>
          <p:cNvSpPr>
            <a:spLocks/>
          </p:cNvSpPr>
          <p:nvPr userDrawn="1"/>
        </p:nvSpPr>
        <p:spPr bwMode="gray">
          <a:xfrm>
            <a:off x="59468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endParaRPr lang="en-GB" sz="1799" dirty="0">
              <a:solidFill>
                <a:srgbClr val="FFFFFF"/>
              </a:solidFill>
            </a:endParaRPr>
          </a:p>
        </p:txBody>
      </p:sp>
      <p:sp>
        <p:nvSpPr>
          <p:cNvPr id="6" name="Date Placeholder 5"/>
          <p:cNvSpPr>
            <a:spLocks noGrp="1"/>
          </p:cNvSpPr>
          <p:nvPr>
            <p:ph type="dt" sz="half" idx="10"/>
          </p:nvPr>
        </p:nvSpPr>
        <p:spPr/>
        <p:txBody>
          <a:bodyPr/>
          <a:lstStyle/>
          <a:p>
            <a:fld id="{9EBDF2A1-8FEE-4383-B106-C027ECE7FDEE}" type="datetime1">
              <a:rPr lang="da-DK" smtClean="0">
                <a:solidFill>
                  <a:srgbClr val="FFFFFF"/>
                </a:solidFill>
              </a:rPr>
              <a:pPr/>
              <a:t>18-09-2018</a:t>
            </a:fld>
            <a:endParaRPr lang="en-US" dirty="0">
              <a:solidFill>
                <a:srgbClr val="FFFFFF"/>
              </a:solidFill>
            </a:endParaRPr>
          </a:p>
        </p:txBody>
      </p:sp>
      <p:sp>
        <p:nvSpPr>
          <p:cNvPr id="7" name="Footer Placeholder 6"/>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24975968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endParaRPr lang="en-US" sz="1799" dirty="0">
              <a:solidFill>
                <a:srgbClr val="FFFFFF"/>
              </a:solidFill>
            </a:endParaRPr>
          </a:p>
        </p:txBody>
      </p:sp>
      <p:sp>
        <p:nvSpPr>
          <p:cNvPr id="4" name="Date Placeholder 3"/>
          <p:cNvSpPr>
            <a:spLocks noGrp="1"/>
          </p:cNvSpPr>
          <p:nvPr>
            <p:ph type="dt" sz="half" idx="10"/>
          </p:nvPr>
        </p:nvSpPr>
        <p:spPr/>
        <p:txBody>
          <a:bodyPr/>
          <a:lstStyle/>
          <a:p>
            <a:fld id="{569EFD5D-6292-44A1-A6D9-3E264EC9AF69}" type="datetime1">
              <a:rPr lang="da-DK" smtClean="0">
                <a:solidFill>
                  <a:srgbClr val="FFFFFF"/>
                </a:solidFill>
              </a:rPr>
              <a:pPr/>
              <a:t>18-09-2018</a:t>
            </a:fld>
            <a:endParaRPr lang="en-US" dirty="0">
              <a:solidFill>
                <a:srgbClr val="FFFFFF"/>
              </a:solidFill>
            </a:endParaRPr>
          </a:p>
        </p:txBody>
      </p:sp>
      <p:sp>
        <p:nvSpPr>
          <p:cNvPr id="5" name="Footer Placeholder 4"/>
          <p:cNvSpPr>
            <a:spLocks noGrp="1"/>
          </p:cNvSpPr>
          <p:nvPr>
            <p:ph type="ftr" sz="quarter" idx="11"/>
          </p:nvPr>
        </p:nvSpPr>
        <p:spPr/>
        <p:txBody>
          <a:bodyPr/>
          <a:lstStyle/>
          <a:p>
            <a:r>
              <a:rPr lang="en-GB" dirty="0" smtClean="0">
                <a:solidFill>
                  <a:srgbClr val="FFFFFF"/>
                </a:solidFill>
              </a:rPr>
              <a:t>Presentation title</a:t>
            </a:r>
            <a:endParaRPr lang="en-GB" dirty="0">
              <a:solidFill>
                <a:srgbClr val="FFFFFF"/>
              </a:solidFill>
            </a:endParaRPr>
          </a:p>
        </p:txBody>
      </p:sp>
    </p:spTree>
    <p:extLst>
      <p:ext uri="{BB962C8B-B14F-4D97-AF65-F5344CB8AC3E}">
        <p14:creationId xmlns:p14="http://schemas.microsoft.com/office/powerpoint/2010/main" val="27149885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mn-lt"/>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59366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62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9"/>
                        <a:ext cx="1586" cy="1587"/>
                      </a:xfrm>
                      <a:prstGeom prst="rect">
                        <a:avLst/>
                      </a:prstGeom>
                    </p:spPr>
                  </p:pic>
                </p:oleObj>
              </mc:Fallback>
            </mc:AlternateContent>
          </a:graphicData>
        </a:graphic>
      </p:graphicFrame>
    </p:spTree>
    <p:extLst>
      <p:ext uri="{BB962C8B-B14F-4D97-AF65-F5344CB8AC3E}">
        <p14:creationId xmlns:p14="http://schemas.microsoft.com/office/powerpoint/2010/main" val="1753753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72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9"/>
                        <a:ext cx="1586" cy="1587"/>
                      </a:xfrm>
                      <a:prstGeom prst="rect">
                        <a:avLst/>
                      </a:prstGeom>
                    </p:spPr>
                  </p:pic>
                </p:oleObj>
              </mc:Fallback>
            </mc:AlternateContent>
          </a:graphicData>
        </a:graphic>
      </p:graphicFrame>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cs typeface="Arial" pitchFamily="34" charset="0"/>
            </a:endParaRPr>
          </a:p>
        </p:txBody>
      </p:sp>
      <p:sp>
        <p:nvSpPr>
          <p:cNvPr id="8"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FFFFFF"/>
              </a:solidFill>
              <a:cs typeface="Arial" pitchFamily="34" charset="0"/>
            </a:endParaRPr>
          </a:p>
        </p:txBody>
      </p:sp>
      <p:sp>
        <p:nvSpPr>
          <p:cNvPr id="6" name="Title 5"/>
          <p:cNvSpPr>
            <a:spLocks noGrp="1"/>
          </p:cNvSpPr>
          <p:nvPr>
            <p:ph type="title"/>
          </p:nvPr>
        </p:nvSpPr>
        <p:spPr>
          <a:xfrm>
            <a:off x="609601" y="201600"/>
            <a:ext cx="10977034"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a:xfrm>
            <a:off x="1623724" y="6496184"/>
            <a:ext cx="1584960" cy="201168"/>
          </a:xfrm>
          <a:prstGeom prst="rect">
            <a:avLst/>
          </a:prstGeom>
        </p:spPr>
        <p:txBody>
          <a:bodyPr/>
          <a:lstStyle/>
          <a:p>
            <a:r>
              <a:rPr lang="en-US" dirty="0">
                <a:solidFill>
                  <a:srgbClr val="FFFFFF"/>
                </a:solidFill>
              </a:rPr>
              <a:t>1 January 2014</a:t>
            </a:r>
          </a:p>
        </p:txBody>
      </p:sp>
      <p:sp>
        <p:nvSpPr>
          <p:cNvPr id="3" name="Footer Placeholder 2"/>
          <p:cNvSpPr>
            <a:spLocks noGrp="1"/>
          </p:cNvSpPr>
          <p:nvPr>
            <p:ph type="ftr" sz="quarter" idx="11"/>
          </p:nvPr>
        </p:nvSpPr>
        <p:spPr>
          <a:xfrm>
            <a:off x="3451201" y="6496184"/>
            <a:ext cx="4579200" cy="201168"/>
          </a:xfrm>
          <a:prstGeom prst="rect">
            <a:avLst/>
          </a:prstGeom>
        </p:spPr>
        <p:txBody>
          <a:bodyPr/>
          <a:lstStyle/>
          <a:p>
            <a:r>
              <a:rPr lang="en-GB" dirty="0">
                <a:solidFill>
                  <a:srgbClr val="FFFFFF"/>
                </a:solidFill>
              </a:rPr>
              <a:t>Presentation title</a:t>
            </a:r>
          </a:p>
        </p:txBody>
      </p:sp>
    </p:spTree>
    <p:extLst>
      <p:ext uri="{BB962C8B-B14F-4D97-AF65-F5344CB8AC3E}">
        <p14:creationId xmlns:p14="http://schemas.microsoft.com/office/powerpoint/2010/main" val="363870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195879" y="6535498"/>
            <a:ext cx="337494" cy="20364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11192292" y="6327545"/>
            <a:ext cx="402590" cy="147320"/>
          </a:xfrm>
          <a:custGeom>
            <a:avLst/>
            <a:gdLst/>
            <a:ahLst/>
            <a:cxnLst/>
            <a:rect l="l" t="t" r="r" b="b"/>
            <a:pathLst>
              <a:path w="402590" h="147320">
                <a:moveTo>
                  <a:pt x="402048" y="0"/>
                </a:moveTo>
                <a:lnTo>
                  <a:pt x="0" y="146896"/>
                </a:lnTo>
                <a:lnTo>
                  <a:pt x="402048" y="75782"/>
                </a:lnTo>
                <a:lnTo>
                  <a:pt x="402048" y="0"/>
                </a:lnTo>
                <a:close/>
              </a:path>
            </a:pathLst>
          </a:custGeom>
          <a:solidFill>
            <a:srgbClr val="FFD200"/>
          </a:solidFill>
        </p:spPr>
        <p:txBody>
          <a:bodyPr wrap="square" lIns="0" tIns="0" rIns="0" bIns="0" rtlCol="0"/>
          <a:lstStyle/>
          <a:p>
            <a:endParaRPr dirty="0"/>
          </a:p>
        </p:txBody>
      </p:sp>
      <p:sp>
        <p:nvSpPr>
          <p:cNvPr id="18" name="bk object 18"/>
          <p:cNvSpPr/>
          <p:nvPr/>
        </p:nvSpPr>
        <p:spPr>
          <a:xfrm>
            <a:off x="609600" y="6245352"/>
            <a:ext cx="10979150" cy="0"/>
          </a:xfrm>
          <a:custGeom>
            <a:avLst/>
            <a:gdLst/>
            <a:ahLst/>
            <a:cxnLst/>
            <a:rect l="l" t="t" r="r" b="b"/>
            <a:pathLst>
              <a:path w="10979150">
                <a:moveTo>
                  <a:pt x="0" y="0"/>
                </a:moveTo>
                <a:lnTo>
                  <a:pt x="10978896" y="0"/>
                </a:lnTo>
              </a:path>
            </a:pathLst>
          </a:custGeom>
          <a:ln w="3175">
            <a:solidFill>
              <a:srgbClr val="808080"/>
            </a:solidFill>
          </a:ln>
        </p:spPr>
        <p:txBody>
          <a:bodyPr wrap="square" lIns="0" tIns="0" rIns="0" bIns="0" rtlCol="0"/>
          <a:lstStyle/>
          <a:p>
            <a:endParaRPr dirty="0"/>
          </a:p>
        </p:txBody>
      </p:sp>
      <p:sp>
        <p:nvSpPr>
          <p:cNvPr id="19" name="bk object 19"/>
          <p:cNvSpPr/>
          <p:nvPr/>
        </p:nvSpPr>
        <p:spPr>
          <a:xfrm>
            <a:off x="591312" y="228600"/>
            <a:ext cx="10988040" cy="1339850"/>
          </a:xfrm>
          <a:custGeom>
            <a:avLst/>
            <a:gdLst/>
            <a:ahLst/>
            <a:cxnLst/>
            <a:rect l="l" t="t" r="r" b="b"/>
            <a:pathLst>
              <a:path w="10988040" h="1339850">
                <a:moveTo>
                  <a:pt x="0" y="1339596"/>
                </a:moveTo>
                <a:lnTo>
                  <a:pt x="10988040" y="1339596"/>
                </a:lnTo>
                <a:lnTo>
                  <a:pt x="10988040" y="0"/>
                </a:lnTo>
                <a:lnTo>
                  <a:pt x="0" y="0"/>
                </a:lnTo>
                <a:lnTo>
                  <a:pt x="0" y="1339596"/>
                </a:lnTo>
                <a:close/>
              </a:path>
            </a:pathLst>
          </a:custGeom>
          <a:solidFill>
            <a:srgbClr val="FFD200"/>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9/18/2018</a:t>
            </a:fld>
            <a:endParaRPr lang="en-US" dirty="0"/>
          </a:p>
        </p:txBody>
      </p:sp>
      <p:sp>
        <p:nvSpPr>
          <p:cNvPr id="4" name="Holder 4"/>
          <p:cNvSpPr>
            <a:spLocks noGrp="1"/>
          </p:cNvSpPr>
          <p:nvPr>
            <p:ph type="sldNum" sz="quarter" idx="7"/>
          </p:nvPr>
        </p:nvSpPr>
        <p:spPr/>
        <p:txBody>
          <a:bodyPr lIns="0" tIns="0" rIns="0" bIns="0"/>
          <a:lstStyle>
            <a:lvl1pPr>
              <a:defRPr sz="1100" b="0" i="0">
                <a:solidFill>
                  <a:srgbClr val="636363"/>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66000">
                <a:srgbClr val="F6D322"/>
              </a:gs>
              <a:gs pos="28000">
                <a:srgbClr val="FFD511"/>
              </a:gs>
              <a:gs pos="100000">
                <a:schemeClr val="accent2">
                  <a:lumMod val="67000"/>
                </a:schemeClr>
              </a:gs>
              <a:gs pos="0">
                <a:schemeClr val="accent2">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05924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6"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FFFF"/>
              </a:solidFill>
            </a:endParaRPr>
          </a:p>
        </p:txBody>
      </p:sp>
      <p:sp>
        <p:nvSpPr>
          <p:cNvPr id="14" name="Title 1"/>
          <p:cNvSpPr>
            <a:spLocks noGrp="1"/>
          </p:cNvSpPr>
          <p:nvPr>
            <p:ph type="ctrTitle"/>
          </p:nvPr>
        </p:nvSpPr>
        <p:spPr>
          <a:xfrm>
            <a:off x="4149215" y="2240280"/>
            <a:ext cx="722000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5" name="Subtitle 2"/>
          <p:cNvSpPr>
            <a:spLocks noGrp="1"/>
          </p:cNvSpPr>
          <p:nvPr>
            <p:ph type="subTitle" idx="1"/>
          </p:nvPr>
        </p:nvSpPr>
        <p:spPr>
          <a:xfrm>
            <a:off x="4149215" y="3218688"/>
            <a:ext cx="72200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4102" y="5340096"/>
            <a:ext cx="987037" cy="1156968"/>
          </a:xfrm>
          <a:prstGeom prst="rect">
            <a:avLst/>
          </a:prstGeom>
        </p:spPr>
      </p:pic>
    </p:spTree>
    <p:extLst>
      <p:ext uri="{BB962C8B-B14F-4D97-AF65-F5344CB8AC3E}">
        <p14:creationId xmlns:p14="http://schemas.microsoft.com/office/powerpoint/2010/main" val="3314610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189" y="384047"/>
            <a:ext cx="5410431" cy="4572744"/>
          </a:xfrm>
          <a:prstGeom prst="rect">
            <a:avLst/>
          </a:prstGeom>
        </p:spPr>
      </p:pic>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574102" y="5340096"/>
            <a:ext cx="987037" cy="1156968"/>
          </a:xfrm>
          <a:prstGeom prst="rect">
            <a:avLst/>
          </a:prstGeom>
        </p:spPr>
      </p:pic>
      <p:sp>
        <p:nvSpPr>
          <p:cNvPr id="10" name="Title 1"/>
          <p:cNvSpPr>
            <a:spLocks noGrp="1"/>
          </p:cNvSpPr>
          <p:nvPr>
            <p:ph type="ctrTitle"/>
          </p:nvPr>
        </p:nvSpPr>
        <p:spPr>
          <a:xfrm>
            <a:off x="996178" y="1691640"/>
            <a:ext cx="4595007"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1" name="Subtitle 2"/>
          <p:cNvSpPr>
            <a:spLocks noGrp="1"/>
          </p:cNvSpPr>
          <p:nvPr>
            <p:ph type="subTitle" idx="1"/>
          </p:nvPr>
        </p:nvSpPr>
        <p:spPr>
          <a:xfrm>
            <a:off x="996178" y="2660904"/>
            <a:ext cx="4595007"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6" name="Picture 1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spTree>
    <p:extLst>
      <p:ext uri="{BB962C8B-B14F-4D97-AF65-F5344CB8AC3E}">
        <p14:creationId xmlns:p14="http://schemas.microsoft.com/office/powerpoint/2010/main" val="364110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28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09601" y="1425600"/>
            <a:ext cx="10972800" cy="4698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sp>
        <p:nvSpPr>
          <p:cNvPr id="9" name="Date Placeholder 8"/>
          <p:cNvSpPr>
            <a:spLocks noGrp="1"/>
          </p:cNvSpPr>
          <p:nvPr>
            <p:ph type="dt" sz="half" idx="10"/>
          </p:nvPr>
        </p:nvSpPr>
        <p:spPr>
          <a:xfrm>
            <a:off x="1494740" y="6519672"/>
            <a:ext cx="1370885" cy="201168"/>
          </a:xfrm>
          <a:prstGeom prst="rect">
            <a:avLst/>
          </a:prstGeom>
        </p:spPr>
        <p:txBody>
          <a:bodyPr/>
          <a:lstStyle/>
          <a:p>
            <a:fld id="{3101756A-801E-48C3-837C-107996F0FA31}" type="datetime1">
              <a:rPr lang="en-US" smtClean="0">
                <a:solidFill>
                  <a:srgbClr val="FFFFFF"/>
                </a:solidFill>
              </a:rPr>
              <a:pPr/>
              <a:t>9/18/2018</a:t>
            </a:fld>
            <a:endParaRPr lang="en-US" dirty="0">
              <a:solidFill>
                <a:srgbClr val="FFFFFF"/>
              </a:solidFill>
            </a:endParaRPr>
          </a:p>
        </p:txBody>
      </p:sp>
      <p:sp>
        <p:nvSpPr>
          <p:cNvPr id="10" name="Footer Placeholder 9"/>
          <p:cNvSpPr>
            <a:spLocks noGrp="1"/>
          </p:cNvSpPr>
          <p:nvPr>
            <p:ph type="ftr" sz="quarter" idx="11"/>
          </p:nvPr>
        </p:nvSpPr>
        <p:spPr>
          <a:xfrm>
            <a:off x="3451201" y="6519672"/>
            <a:ext cx="4579200" cy="201168"/>
          </a:xfrm>
          <a:prstGeom prst="rect">
            <a:avLst/>
          </a:prstGeom>
        </p:spPr>
        <p:txBody>
          <a:bodyPr/>
          <a:lstStyle/>
          <a:p>
            <a:endParaRPr lang="en-GB" dirty="0">
              <a:solidFill>
                <a:srgbClr val="FFFFFF"/>
              </a:solidFill>
            </a:endParaRPr>
          </a:p>
        </p:txBody>
      </p:sp>
    </p:spTree>
    <p:extLst>
      <p:ext uri="{BB962C8B-B14F-4D97-AF65-F5344CB8AC3E}">
        <p14:creationId xmlns:p14="http://schemas.microsoft.com/office/powerpoint/2010/main" val="208172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8.wmf"/><Relationship Id="rId3" Type="http://schemas.openxmlformats.org/officeDocument/2006/relationships/slideLayout" Target="../slideLayouts/slideLayout27.xml"/><Relationship Id="rId21"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7.emf"/><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oleObject" Target="../embeddings/oleObject1.bin"/><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1.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195879" y="6535498"/>
            <a:ext cx="337494" cy="20364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11192292" y="6327545"/>
            <a:ext cx="402590" cy="147320"/>
          </a:xfrm>
          <a:custGeom>
            <a:avLst/>
            <a:gdLst/>
            <a:ahLst/>
            <a:cxnLst/>
            <a:rect l="l" t="t" r="r" b="b"/>
            <a:pathLst>
              <a:path w="402590" h="147320">
                <a:moveTo>
                  <a:pt x="402048" y="0"/>
                </a:moveTo>
                <a:lnTo>
                  <a:pt x="0" y="146896"/>
                </a:lnTo>
                <a:lnTo>
                  <a:pt x="402048" y="75782"/>
                </a:lnTo>
                <a:lnTo>
                  <a:pt x="402048" y="0"/>
                </a:lnTo>
                <a:close/>
              </a:path>
            </a:pathLst>
          </a:custGeom>
          <a:solidFill>
            <a:srgbClr val="FFD200"/>
          </a:solidFill>
        </p:spPr>
        <p:txBody>
          <a:bodyPr wrap="square" lIns="0" tIns="0" rIns="0" bIns="0" rtlCol="0"/>
          <a:lstStyle/>
          <a:p>
            <a:endParaRPr dirty="0"/>
          </a:p>
        </p:txBody>
      </p:sp>
      <p:sp>
        <p:nvSpPr>
          <p:cNvPr id="2" name="Holder 2"/>
          <p:cNvSpPr>
            <a:spLocks noGrp="1"/>
          </p:cNvSpPr>
          <p:nvPr>
            <p:ph type="title"/>
          </p:nvPr>
        </p:nvSpPr>
        <p:spPr>
          <a:xfrm>
            <a:off x="597204" y="115950"/>
            <a:ext cx="11003940" cy="814705"/>
          </a:xfrm>
          <a:prstGeom prst="rect">
            <a:avLst/>
          </a:prstGeom>
        </p:spPr>
        <p:txBody>
          <a:bodyPr wrap="square" lIns="0" tIns="0" rIns="0" bIns="0">
            <a:spAutoFit/>
          </a:bodyPr>
          <a:lstStyle>
            <a:lvl1pPr>
              <a:defRPr sz="2800" b="1" i="0">
                <a:solidFill>
                  <a:srgbClr val="636363"/>
                </a:solidFill>
                <a:latin typeface="Arial"/>
                <a:cs typeface="Arial"/>
              </a:defRPr>
            </a:lvl1pPr>
          </a:lstStyle>
          <a:p>
            <a:endParaRPr/>
          </a:p>
        </p:txBody>
      </p:sp>
      <p:sp>
        <p:nvSpPr>
          <p:cNvPr id="3" name="Holder 3"/>
          <p:cNvSpPr>
            <a:spLocks noGrp="1"/>
          </p:cNvSpPr>
          <p:nvPr>
            <p:ph type="body" idx="1"/>
          </p:nvPr>
        </p:nvSpPr>
        <p:spPr>
          <a:xfrm>
            <a:off x="5326379" y="2485644"/>
            <a:ext cx="5765800" cy="35604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9/18/2018</a:t>
            </a:fld>
            <a:endParaRPr lang="en-US" dirty="0"/>
          </a:p>
        </p:txBody>
      </p:sp>
      <p:sp>
        <p:nvSpPr>
          <p:cNvPr id="6" name="Holder 6"/>
          <p:cNvSpPr>
            <a:spLocks noGrp="1"/>
          </p:cNvSpPr>
          <p:nvPr>
            <p:ph type="sldNum" sz="quarter" idx="7"/>
          </p:nvPr>
        </p:nvSpPr>
        <p:spPr>
          <a:xfrm>
            <a:off x="584504" y="6517205"/>
            <a:ext cx="206375" cy="182245"/>
          </a:xfrm>
          <a:prstGeom prst="rect">
            <a:avLst/>
          </a:prstGeom>
        </p:spPr>
        <p:txBody>
          <a:bodyPr wrap="square" lIns="0" tIns="0" rIns="0" bIns="0">
            <a:spAutoFit/>
          </a:bodyPr>
          <a:lstStyle>
            <a:lvl1pPr>
              <a:defRPr sz="1100" b="0" i="0">
                <a:solidFill>
                  <a:srgbClr val="636363"/>
                </a:solidFill>
                <a:latin typeface="Arial"/>
                <a:cs typeface="Arial"/>
              </a:defRPr>
            </a:lvl1pPr>
          </a:lstStyle>
          <a:p>
            <a:pPr marL="254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8" r:id="rId6"/>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accent3">
                  <a:lumMod val="67000"/>
                </a:schemeClr>
              </a:gs>
              <a:gs pos="23000">
                <a:schemeClr val="accent3">
                  <a:lumMod val="62000"/>
                </a:schemeClr>
              </a:gs>
              <a:gs pos="69000">
                <a:schemeClr val="accent3">
                  <a:lumMod val="49000"/>
                </a:schemeClr>
              </a:gs>
              <a:gs pos="97000">
                <a:schemeClr val="accent3">
                  <a:lumMod val="2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13644895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3"/>
            </p:custDataLst>
            <p:extLst/>
          </p:nvPr>
        </p:nvGraphicFramePr>
        <p:xfrm>
          <a:off x="1588" y="1589"/>
          <a:ext cx="1586" cy="1587"/>
        </p:xfrm>
        <a:graphic>
          <a:graphicData uri="http://schemas.openxmlformats.org/presentationml/2006/ole">
            <mc:AlternateContent xmlns:mc="http://schemas.openxmlformats.org/markup-compatibility/2006">
              <mc:Choice xmlns:v="urn:schemas-microsoft-com:vml" Requires="v">
                <p:oleObj spid="_x0000_s1137"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9"/>
                        <a:ext cx="1586" cy="1587"/>
                      </a:xfrm>
                      <a:prstGeom prst="rect">
                        <a:avLst/>
                      </a:prstGeom>
                    </p:spPr>
                  </p:pic>
                </p:oleObj>
              </mc:Fallback>
            </mc:AlternateContent>
          </a:graphicData>
        </a:graphic>
      </p:graphicFrame>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1" y="1425599"/>
            <a:ext cx="10972800" cy="470001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1201" y="6519672"/>
            <a:ext cx="4579200" cy="201168"/>
          </a:xfrm>
          <a:prstGeom prst="rect">
            <a:avLst/>
          </a:prstGeom>
        </p:spPr>
        <p:txBody>
          <a:bodyPr vert="horz" lIns="0" tIns="0" rIns="0" bIns="0" rtlCol="0" anchor="t" anchorCtr="0">
            <a:noAutofit/>
          </a:bodyPr>
          <a:lstStyle>
            <a:lvl1pPr algn="l">
              <a:defRPr sz="1099">
                <a:solidFill>
                  <a:schemeClr val="bg1"/>
                </a:solidFill>
                <a:latin typeface="+mn-lt"/>
              </a:defRPr>
            </a:lvl1pPr>
          </a:lstStyle>
          <a:p>
            <a:r>
              <a:rPr lang="en-GB" dirty="0" smtClean="0">
                <a:solidFill>
                  <a:srgbClr val="FFFFFF"/>
                </a:solidFill>
              </a:rPr>
              <a:t>Presentation title</a:t>
            </a:r>
            <a:endParaRPr lang="en-GB" dirty="0">
              <a:solidFill>
                <a:srgbClr val="FFFFFF"/>
              </a:solidFill>
            </a:endParaRPr>
          </a:p>
        </p:txBody>
      </p:sp>
      <p:sp>
        <p:nvSpPr>
          <p:cNvPr id="7" name="TextBox 6"/>
          <p:cNvSpPr txBox="1"/>
          <p:nvPr/>
        </p:nvSpPr>
        <p:spPr>
          <a:xfrm>
            <a:off x="609601" y="6519672"/>
            <a:ext cx="886506" cy="201168"/>
          </a:xfrm>
          <a:prstGeom prst="rect">
            <a:avLst/>
          </a:prstGeom>
          <a:noFill/>
        </p:spPr>
        <p:txBody>
          <a:bodyPr wrap="square" lIns="0" tIns="0" rIns="0" bIns="0" rtlCol="0" anchor="t" anchorCtr="0">
            <a:noAutofit/>
          </a:bodyPr>
          <a:lstStyle/>
          <a:p>
            <a:r>
              <a:rPr lang="en-GB" sz="1099" dirty="0" smtClean="0">
                <a:solidFill>
                  <a:srgbClr val="FFFFFF"/>
                </a:solidFill>
              </a:rPr>
              <a:t>Page </a:t>
            </a:r>
            <a:fld id="{9AE4D82F-B047-469B-AC52-A46321747EAF}" type="slidenum">
              <a:rPr lang="en-GB" sz="1099" smtClean="0">
                <a:solidFill>
                  <a:srgbClr val="FFFFFF"/>
                </a:solidFill>
              </a:rPr>
              <a:pPr/>
              <a:t>‹#›</a:t>
            </a:fld>
            <a:endParaRPr lang="en-GB" sz="1099" dirty="0">
              <a:solidFill>
                <a:srgbClr val="FFFFFF"/>
              </a:solidFill>
            </a:endParaRPr>
          </a:p>
        </p:txBody>
      </p:sp>
      <p:sp>
        <p:nvSpPr>
          <p:cNvPr id="12" name="Date Placeholder 3"/>
          <p:cNvSpPr>
            <a:spLocks noGrp="1"/>
          </p:cNvSpPr>
          <p:nvPr>
            <p:ph type="dt" sz="half" idx="2"/>
          </p:nvPr>
        </p:nvSpPr>
        <p:spPr>
          <a:xfrm>
            <a:off x="1494739" y="6519672"/>
            <a:ext cx="1370886" cy="201168"/>
          </a:xfrm>
          <a:prstGeom prst="rect">
            <a:avLst/>
          </a:prstGeom>
        </p:spPr>
        <p:txBody>
          <a:bodyPr vert="horz" wrap="none" lIns="0" tIns="0" rIns="0" bIns="0" rtlCol="0" anchor="t" anchorCtr="0"/>
          <a:lstStyle>
            <a:lvl1pPr algn="l">
              <a:defRPr sz="1099">
                <a:solidFill>
                  <a:schemeClr val="bg1"/>
                </a:solidFill>
                <a:latin typeface="+mn-lt"/>
              </a:defRPr>
            </a:lvl1pPr>
          </a:lstStyle>
          <a:p>
            <a:fld id="{64F8FF0B-A9A7-4EB2-A9AF-4BB149E284DE}" type="datetime1">
              <a:rPr lang="da-DK" smtClean="0">
                <a:solidFill>
                  <a:srgbClr val="FFFFFF"/>
                </a:solidFill>
              </a:rPr>
              <a:pPr/>
              <a:t>18-09-2018</a:t>
            </a:fld>
            <a:endParaRPr lang="en-US" dirty="0">
              <a:solidFill>
                <a:srgbClr val="FFFFFF"/>
              </a:solidFill>
            </a:endParaRPr>
          </a:p>
        </p:txBody>
      </p:sp>
      <p:pic>
        <p:nvPicPr>
          <p:cNvPr id="13" name="Picture 1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186430" y="6327648"/>
            <a:ext cx="402294" cy="411480"/>
          </a:xfrm>
          <a:prstGeom prst="rect">
            <a:avLst/>
          </a:prstGeom>
        </p:spPr>
      </p:pic>
    </p:spTree>
    <p:extLst>
      <p:ext uri="{BB962C8B-B14F-4D97-AF65-F5344CB8AC3E}">
        <p14:creationId xmlns:p14="http://schemas.microsoft.com/office/powerpoint/2010/main" val="8915534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4.emf"/><Relationship Id="rId5" Type="http://schemas.microsoft.com/office/2007/relationships/hdphoto" Target="../media/hdphoto1.wdp"/><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58.png"/><Relationship Id="rId3" Type="http://schemas.openxmlformats.org/officeDocument/2006/relationships/tags" Target="../tags/tag10.xml"/><Relationship Id="rId7" Type="http://schemas.openxmlformats.org/officeDocument/2006/relationships/slideLayout" Target="../slideLayouts/slideLayout3.xml"/><Relationship Id="rId12" Type="http://schemas.openxmlformats.org/officeDocument/2006/relationships/image" Target="../media/image57.jpeg"/><Relationship Id="rId2" Type="http://schemas.openxmlformats.org/officeDocument/2006/relationships/tags" Target="../tags/tag9.xml"/><Relationship Id="rId16" Type="http://schemas.openxmlformats.org/officeDocument/2006/relationships/image" Target="../media/image61.jpe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56.png"/><Relationship Id="rId5" Type="http://schemas.openxmlformats.org/officeDocument/2006/relationships/tags" Target="../tags/tag12.xml"/><Relationship Id="rId15" Type="http://schemas.openxmlformats.org/officeDocument/2006/relationships/image" Target="../media/image60.png"/><Relationship Id="rId10" Type="http://schemas.openxmlformats.org/officeDocument/2006/relationships/image" Target="../media/image55.jpeg"/><Relationship Id="rId4" Type="http://schemas.openxmlformats.org/officeDocument/2006/relationships/tags" Target="../tags/tag11.xml"/><Relationship Id="rId9" Type="http://schemas.openxmlformats.org/officeDocument/2006/relationships/image" Target="../media/image54.jpe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18.png"/><Relationship Id="rId7" Type="http://schemas.openxmlformats.org/officeDocument/2006/relationships/image" Target="../media/image64.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63.jpeg"/><Relationship Id="rId11" Type="http://schemas.openxmlformats.org/officeDocument/2006/relationships/image" Target="../media/image20.png"/><Relationship Id="rId5" Type="http://schemas.openxmlformats.org/officeDocument/2006/relationships/image" Target="../media/image62.jpeg"/><Relationship Id="rId10" Type="http://schemas.openxmlformats.org/officeDocument/2006/relationships/image" Target="../media/image67.jpg"/><Relationship Id="rId4" Type="http://schemas.openxmlformats.org/officeDocument/2006/relationships/image" Target="../media/image19.png"/><Relationship Id="rId9" Type="http://schemas.openxmlformats.org/officeDocument/2006/relationships/image" Target="../media/image66.jpe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0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957" y="-56872"/>
            <a:ext cx="12794935" cy="7197151"/>
          </a:xfrm>
          <a:prstGeom prst="rect">
            <a:avLst/>
          </a:prstGeom>
          <a:noFill/>
          <a:extLst/>
        </p:spPr>
      </p:pic>
      <p:sp>
        <p:nvSpPr>
          <p:cNvPr id="15" name="Freeform 105"/>
          <p:cNvSpPr/>
          <p:nvPr/>
        </p:nvSpPr>
        <p:spPr>
          <a:xfrm>
            <a:off x="0" y="-80318"/>
            <a:ext cx="12794936" cy="7197151"/>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000000">
              <a:alpha val="52157"/>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object 3"/>
          <p:cNvSpPr/>
          <p:nvPr/>
        </p:nvSpPr>
        <p:spPr>
          <a:xfrm>
            <a:off x="595883" y="762000"/>
            <a:ext cx="5195317" cy="3831590"/>
          </a:xfrm>
          <a:custGeom>
            <a:avLst/>
            <a:gdLst/>
            <a:ahLst/>
            <a:cxnLst/>
            <a:rect l="l" t="t" r="r" b="b"/>
            <a:pathLst>
              <a:path w="7325995" h="3831590">
                <a:moveTo>
                  <a:pt x="7325868" y="0"/>
                </a:moveTo>
                <a:lnTo>
                  <a:pt x="0" y="802513"/>
                </a:lnTo>
                <a:lnTo>
                  <a:pt x="0" y="3828656"/>
                </a:lnTo>
                <a:lnTo>
                  <a:pt x="7321423" y="3831336"/>
                </a:lnTo>
                <a:lnTo>
                  <a:pt x="7325564" y="194807"/>
                </a:lnTo>
                <a:lnTo>
                  <a:pt x="7325868" y="0"/>
                </a:lnTo>
                <a:close/>
              </a:path>
            </a:pathLst>
          </a:custGeom>
          <a:solidFill>
            <a:srgbClr val="FFD200"/>
          </a:solidFill>
        </p:spPr>
        <p:txBody>
          <a:bodyPr wrap="square" lIns="0" tIns="0" rIns="0" bIns="0" rtlCol="0"/>
          <a:lstStyle/>
          <a:p>
            <a:endParaRPr dirty="0">
              <a:solidFill>
                <a:prstClr val="black"/>
              </a:solidFill>
            </a:endParaRPr>
          </a:p>
        </p:txBody>
      </p:sp>
      <p:sp>
        <p:nvSpPr>
          <p:cNvPr id="7" name="object 7"/>
          <p:cNvSpPr txBox="1"/>
          <p:nvPr/>
        </p:nvSpPr>
        <p:spPr>
          <a:xfrm>
            <a:off x="780998" y="1790700"/>
            <a:ext cx="5010202" cy="1735732"/>
          </a:xfrm>
          <a:prstGeom prst="rect">
            <a:avLst/>
          </a:prstGeom>
        </p:spPr>
        <p:txBody>
          <a:bodyPr vert="horz" wrap="square" lIns="0" tIns="12065" rIns="0" bIns="0" rtlCol="0">
            <a:spAutoFit/>
          </a:bodyPr>
          <a:lstStyle/>
          <a:p>
            <a:pPr marL="12700">
              <a:spcBef>
                <a:spcPts val="95"/>
              </a:spcBef>
            </a:pPr>
            <a:r>
              <a:rPr lang="es-PA" sz="2800" b="1" i="1" spc="-5" dirty="0">
                <a:solidFill>
                  <a:prstClr val="black">
                    <a:lumMod val="75000"/>
                    <a:lumOff val="25000"/>
                  </a:prstClr>
                </a:solidFill>
                <a:latin typeface="Arial"/>
                <a:cs typeface="Arial"/>
              </a:rPr>
              <a:t>Estrategia de API-ficación como un habilitador hacia la banca abierta con enfoque en plataformas</a:t>
            </a:r>
            <a:endParaRPr sz="2000" dirty="0">
              <a:solidFill>
                <a:prstClr val="black">
                  <a:lumMod val="75000"/>
                  <a:lumOff val="25000"/>
                </a:prstClr>
              </a:solidFill>
              <a:latin typeface="Arial"/>
              <a:cs typeface="Arial"/>
            </a:endParaRPr>
          </a:p>
        </p:txBody>
      </p:sp>
      <p:sp>
        <p:nvSpPr>
          <p:cNvPr id="9" name="object 6"/>
          <p:cNvSpPr txBox="1">
            <a:spLocks/>
          </p:cNvSpPr>
          <p:nvPr/>
        </p:nvSpPr>
        <p:spPr>
          <a:xfrm>
            <a:off x="785761" y="3696962"/>
            <a:ext cx="4079240" cy="517449"/>
          </a:xfrm>
          <a:prstGeom prst="rect">
            <a:avLst/>
          </a:prstGeom>
        </p:spPr>
        <p:txBody>
          <a:bodyPr vert="horz" wrap="square" lIns="0" tIns="12065" rIns="0" bIns="0" rtlCol="0">
            <a:spAutoFit/>
          </a:bodyPr>
          <a:lstStyle>
            <a:lvl1pPr>
              <a:defRPr sz="2800" b="1" i="0">
                <a:solidFill>
                  <a:srgbClr val="636363"/>
                </a:solidFill>
                <a:latin typeface="Arial"/>
                <a:ea typeface="+mj-ea"/>
                <a:cs typeface="Arial"/>
              </a:defRPr>
            </a:lvl1pPr>
          </a:lstStyle>
          <a:p>
            <a:pPr marL="12700">
              <a:spcBef>
                <a:spcPts val="95"/>
              </a:spcBef>
            </a:pPr>
            <a:r>
              <a:rPr lang="es-PA" sz="1600" kern="0" spc="-5" dirty="0">
                <a:solidFill>
                  <a:prstClr val="black">
                    <a:lumMod val="75000"/>
                    <a:lumOff val="25000"/>
                  </a:prstClr>
                </a:solidFill>
              </a:rPr>
              <a:t>Luis.Goncalves@pa.ey.com</a:t>
            </a:r>
            <a:endParaRPr lang="es-PA" sz="1600" kern="0" spc="-30" dirty="0">
              <a:solidFill>
                <a:prstClr val="black">
                  <a:lumMod val="75000"/>
                  <a:lumOff val="25000"/>
                </a:prstClr>
              </a:solidFill>
            </a:endParaRPr>
          </a:p>
          <a:p>
            <a:pPr marL="12700">
              <a:spcBef>
                <a:spcPts val="95"/>
              </a:spcBef>
            </a:pPr>
            <a:r>
              <a:rPr lang="es-PA" sz="1600" kern="0" spc="-5" dirty="0" smtClean="0">
                <a:solidFill>
                  <a:prstClr val="black">
                    <a:lumMod val="75000"/>
                    <a:lumOff val="25000"/>
                  </a:prstClr>
                </a:solidFill>
              </a:rPr>
              <a:t>EY Financial Services Office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8692" y="5189959"/>
            <a:ext cx="1273979" cy="14925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83" y="4639448"/>
            <a:ext cx="2071117" cy="2071117"/>
          </a:xfrm>
          <a:prstGeom prst="rect">
            <a:avLst/>
          </a:prstGeom>
        </p:spPr>
      </p:pic>
    </p:spTree>
    <p:extLst>
      <p:ext uri="{BB962C8B-B14F-4D97-AF65-F5344CB8AC3E}">
        <p14:creationId xmlns:p14="http://schemas.microsoft.com/office/powerpoint/2010/main" val="1139401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7204" y="254913"/>
            <a:ext cx="11003940" cy="430887"/>
          </a:xfrm>
        </p:spPr>
        <p:txBody>
          <a:bodyPr/>
          <a:lstStyle/>
          <a:p>
            <a:r>
              <a:rPr lang="es-PA" dirty="0" smtClean="0">
                <a:solidFill>
                  <a:srgbClr val="F6D31E"/>
                </a:solidFill>
              </a:rPr>
              <a:t>¿Qué hay de nuevo en los API’s?</a:t>
            </a:r>
            <a:endParaRPr lang="es-PA" dirty="0">
              <a:solidFill>
                <a:srgbClr val="F6D31E"/>
              </a:solidFill>
            </a:endParaRPr>
          </a:p>
        </p:txBody>
      </p:sp>
      <p:grpSp>
        <p:nvGrpSpPr>
          <p:cNvPr id="36" name="Group 35"/>
          <p:cNvGrpSpPr/>
          <p:nvPr/>
        </p:nvGrpSpPr>
        <p:grpSpPr>
          <a:xfrm>
            <a:off x="1752600" y="1573116"/>
            <a:ext cx="1629624" cy="1629624"/>
            <a:chOff x="2103196" y="2209800"/>
            <a:chExt cx="1629624" cy="1629624"/>
          </a:xfrm>
        </p:grpSpPr>
        <p:sp>
          <p:nvSpPr>
            <p:cNvPr id="25" name="Oval 24"/>
            <p:cNvSpPr/>
            <p:nvPr/>
          </p:nvSpPr>
          <p:spPr>
            <a:xfrm>
              <a:off x="2103196" y="2209800"/>
              <a:ext cx="1629624" cy="1629624"/>
            </a:xfrm>
            <a:prstGeom prst="ellipse">
              <a:avLst/>
            </a:prstGeom>
            <a:solidFill>
              <a:srgbClr val="333333"/>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4" name="Picture 4" descr="https://esagegroup.files.wordpress.com/2014/07/iot-logo.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201"/>
            <a:stretch/>
          </p:blipFill>
          <p:spPr bwMode="auto">
            <a:xfrm>
              <a:off x="2182572" y="2472669"/>
              <a:ext cx="1470871" cy="110388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angle 34"/>
          <p:cNvSpPr/>
          <p:nvPr/>
        </p:nvSpPr>
        <p:spPr>
          <a:xfrm>
            <a:off x="152400" y="3299563"/>
            <a:ext cx="6019800" cy="2562240"/>
          </a:xfrm>
          <a:prstGeom prst="rect">
            <a:avLst/>
          </a:prstGeom>
        </p:spPr>
        <p:txBody>
          <a:bodyPr wrap="square" lIns="0" rIns="0">
            <a:spAutoFit/>
          </a:bodyPr>
          <a:lstStyle/>
          <a:p>
            <a:pPr marL="342900" indent="-342900">
              <a:lnSpc>
                <a:spcPct val="85000"/>
              </a:lnSpc>
              <a:spcAft>
                <a:spcPts val="300"/>
              </a:spcAft>
              <a:buClr>
                <a:srgbClr val="F6D31E"/>
              </a:buClr>
              <a:buFont typeface="Arial" panose="020B0604020202020204" pitchFamily="34" charset="0"/>
              <a:buChar char="►"/>
            </a:pPr>
            <a:r>
              <a:rPr lang="es-PA" sz="2000" dirty="0" smtClean="0">
                <a:solidFill>
                  <a:schemeClr val="bg1">
                    <a:lumMod val="50000"/>
                  </a:schemeClr>
                </a:solidFill>
                <a:latin typeface="Arial" panose="020B0604020202020204" pitchFamily="34" charset="0"/>
                <a:cs typeface="Arial" panose="020B0604020202020204" pitchFamily="34" charset="0"/>
              </a:rPr>
              <a:t>Conjunto de protocolos, estándares, herramientas y métodos que permiten intercambiar datos entre sistemas internos o externos para permitir construir una mejor experiencia de cliente</a:t>
            </a:r>
          </a:p>
          <a:p>
            <a:pPr marL="342900" indent="-342900">
              <a:lnSpc>
                <a:spcPct val="85000"/>
              </a:lnSpc>
              <a:spcAft>
                <a:spcPts val="300"/>
              </a:spcAft>
              <a:buClr>
                <a:srgbClr val="F6D31E"/>
              </a:buClr>
              <a:buFont typeface="Arial" panose="020B0604020202020204" pitchFamily="34" charset="0"/>
              <a:buChar char="►"/>
            </a:pPr>
            <a:endParaRPr lang="es-PA" sz="2000" dirty="0" smtClean="0">
              <a:solidFill>
                <a:schemeClr val="bg1">
                  <a:lumMod val="50000"/>
                </a:schemeClr>
              </a:solidFill>
              <a:latin typeface="Arial" panose="020B0604020202020204" pitchFamily="34" charset="0"/>
              <a:cs typeface="Arial" panose="020B0604020202020204" pitchFamily="34" charset="0"/>
            </a:endParaRPr>
          </a:p>
          <a:p>
            <a:pPr marL="342900" indent="-342900">
              <a:lnSpc>
                <a:spcPct val="85000"/>
              </a:lnSpc>
              <a:spcAft>
                <a:spcPts val="300"/>
              </a:spcAft>
              <a:buClr>
                <a:srgbClr val="F6D31E"/>
              </a:buClr>
              <a:buFont typeface="Arial" panose="020B0604020202020204" pitchFamily="34" charset="0"/>
              <a:buChar char="►"/>
            </a:pPr>
            <a:r>
              <a:rPr lang="es-PA" sz="2000" dirty="0" smtClean="0">
                <a:solidFill>
                  <a:schemeClr val="bg1">
                    <a:lumMod val="50000"/>
                  </a:schemeClr>
                </a:solidFill>
                <a:latin typeface="Arial" panose="020B0604020202020204" pitchFamily="34" charset="0"/>
                <a:cs typeface="Arial" panose="020B0604020202020204" pitchFamily="34" charset="0"/>
              </a:rPr>
              <a:t>Arquitecturas de software recientes han permitido evolucionar las arquitecturas de integración actuales basadas en los Bus de integración</a:t>
            </a:r>
          </a:p>
          <a:p>
            <a:pPr marL="342900" indent="-342900">
              <a:lnSpc>
                <a:spcPct val="85000"/>
              </a:lnSpc>
              <a:spcAft>
                <a:spcPts val="300"/>
              </a:spcAft>
              <a:buClr>
                <a:srgbClr val="F6D31E"/>
              </a:buClr>
              <a:buFont typeface="Arial" panose="020B0604020202020204" pitchFamily="34" charset="0"/>
              <a:buChar char="►"/>
            </a:pPr>
            <a:endParaRPr lang="es-PA" sz="2000" dirty="0" smtClean="0">
              <a:solidFill>
                <a:schemeClr val="bg1">
                  <a:lumMod val="50000"/>
                </a:schemeClr>
              </a:solidFill>
              <a:latin typeface="Arial" panose="020B0604020202020204" pitchFamily="34" charset="0"/>
              <a:cs typeface="Arial" panose="020B0604020202020204" pitchFamily="34" charset="0"/>
            </a:endParaRPr>
          </a:p>
        </p:txBody>
      </p:sp>
      <p:sp>
        <p:nvSpPr>
          <p:cNvPr id="37" name="Rectangle 36"/>
          <p:cNvSpPr/>
          <p:nvPr/>
        </p:nvSpPr>
        <p:spPr>
          <a:xfrm>
            <a:off x="2133600" y="981486"/>
            <a:ext cx="942694" cy="461665"/>
          </a:xfrm>
          <a:prstGeom prst="rect">
            <a:avLst/>
          </a:prstGeom>
        </p:spPr>
        <p:txBody>
          <a:bodyPr wrap="none">
            <a:spAutoFit/>
          </a:bodyPr>
          <a:lstStyle/>
          <a:p>
            <a:r>
              <a:rPr lang="es-PA" sz="2400" b="1" dirty="0" smtClean="0">
                <a:solidFill>
                  <a:schemeClr val="tx1">
                    <a:lumMod val="65000"/>
                    <a:lumOff val="35000"/>
                  </a:schemeClr>
                </a:solidFill>
                <a:latin typeface="Arial" panose="020B0604020202020204" pitchFamily="34" charset="0"/>
                <a:cs typeface="Arial" panose="020B0604020202020204" pitchFamily="34" charset="0"/>
              </a:rPr>
              <a:t>API’s</a:t>
            </a:r>
            <a:endParaRPr lang="es-PA" sz="2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4720" y="5685348"/>
            <a:ext cx="572858" cy="572858"/>
          </a:xfrm>
          <a:prstGeom prst="rect">
            <a:avLst/>
          </a:prstGeom>
        </p:spPr>
      </p:pic>
      <p:sp>
        <p:nvSpPr>
          <p:cNvPr id="39" name="Rectangle 38"/>
          <p:cNvSpPr/>
          <p:nvPr/>
        </p:nvSpPr>
        <p:spPr>
          <a:xfrm>
            <a:off x="303535" y="6231636"/>
            <a:ext cx="1535228" cy="646331"/>
          </a:xfrm>
          <a:prstGeom prst="rect">
            <a:avLst/>
          </a:prstGeom>
        </p:spPr>
        <p:txBody>
          <a:bodyPr wrap="none">
            <a:spAutoFit/>
          </a:bodyPr>
          <a:lstStyle/>
          <a:p>
            <a:pPr algn="ctr"/>
            <a:r>
              <a:rPr lang="es-PA" dirty="0">
                <a:solidFill>
                  <a:schemeClr val="tx1">
                    <a:lumMod val="85000"/>
                    <a:lumOff val="15000"/>
                  </a:schemeClr>
                </a:solidFill>
                <a:latin typeface="Arial" panose="020B0604020202020204" pitchFamily="34" charset="0"/>
                <a:cs typeface="Arial" panose="020B0604020202020204" pitchFamily="34" charset="0"/>
              </a:rPr>
              <a:t>API como un</a:t>
            </a:r>
          </a:p>
          <a:p>
            <a:pPr algn="ctr"/>
            <a:r>
              <a:rPr lang="es-PA" dirty="0">
                <a:solidFill>
                  <a:schemeClr val="tx1">
                    <a:lumMod val="85000"/>
                    <a:lumOff val="15000"/>
                  </a:schemeClr>
                </a:solidFill>
                <a:latin typeface="Arial" panose="020B0604020202020204" pitchFamily="34" charset="0"/>
                <a:cs typeface="Arial" panose="020B0604020202020204" pitchFamily="34" charset="0"/>
              </a:rPr>
              <a:t>canal</a:t>
            </a:r>
          </a:p>
        </p:txBody>
      </p:sp>
      <p:pic>
        <p:nvPicPr>
          <p:cNvPr id="40" name="Picture 17" descr="C:\Users\decardo1\Documents\Graphics\DesignElements\New folder\icons\network2.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6235" y="5658778"/>
            <a:ext cx="705364" cy="62599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1930883" y="6231636"/>
            <a:ext cx="1618585" cy="646331"/>
          </a:xfrm>
          <a:prstGeom prst="rect">
            <a:avLst/>
          </a:prstGeom>
        </p:spPr>
        <p:txBody>
          <a:bodyPr wrap="none">
            <a:spAutoFit/>
          </a:bodyPr>
          <a:lstStyle/>
          <a:p>
            <a:pPr algn="ctr"/>
            <a:r>
              <a:rPr lang="es-PA" dirty="0" smtClean="0">
                <a:solidFill>
                  <a:schemeClr val="tx1">
                    <a:lumMod val="85000"/>
                    <a:lumOff val="15000"/>
                  </a:schemeClr>
                </a:solidFill>
                <a:latin typeface="Arial" panose="020B0604020202020204" pitchFamily="34" charset="0"/>
                <a:cs typeface="Arial" panose="020B0604020202020204" pitchFamily="34" charset="0"/>
              </a:rPr>
              <a:t>API como una</a:t>
            </a:r>
          </a:p>
          <a:p>
            <a:pPr algn="ctr"/>
            <a:r>
              <a:rPr lang="es-PA" dirty="0" smtClean="0">
                <a:solidFill>
                  <a:schemeClr val="tx1">
                    <a:lumMod val="85000"/>
                    <a:lumOff val="15000"/>
                  </a:schemeClr>
                </a:solidFill>
                <a:latin typeface="Arial" panose="020B0604020202020204" pitchFamily="34" charset="0"/>
                <a:cs typeface="Arial" panose="020B0604020202020204" pitchFamily="34" charset="0"/>
              </a:rPr>
              <a:t>tecnología</a:t>
            </a:r>
            <a:endParaRPr lang="es-PA"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2" name="Freeform 30"/>
          <p:cNvSpPr>
            <a:spLocks noChangeAspect="1" noEditPoints="1"/>
          </p:cNvSpPr>
          <p:nvPr/>
        </p:nvSpPr>
        <p:spPr bwMode="auto">
          <a:xfrm>
            <a:off x="3924337" y="5713245"/>
            <a:ext cx="647663" cy="517065"/>
          </a:xfrm>
          <a:custGeom>
            <a:avLst/>
            <a:gdLst>
              <a:gd name="T0" fmla="*/ 2147483647 w 6336"/>
              <a:gd name="T1" fmla="*/ 2147483647 h 4763"/>
              <a:gd name="T2" fmla="*/ 2147483647 w 6336"/>
              <a:gd name="T3" fmla="*/ 2147483647 h 4763"/>
              <a:gd name="T4" fmla="*/ 2147483647 w 6336"/>
              <a:gd name="T5" fmla="*/ 2147483647 h 4763"/>
              <a:gd name="T6" fmla="*/ 2147483647 w 6336"/>
              <a:gd name="T7" fmla="*/ 2147483647 h 4763"/>
              <a:gd name="T8" fmla="*/ 2147483647 w 6336"/>
              <a:gd name="T9" fmla="*/ 2147483647 h 4763"/>
              <a:gd name="T10" fmla="*/ 2147483647 w 6336"/>
              <a:gd name="T11" fmla="*/ 2147483647 h 4763"/>
              <a:gd name="T12" fmla="*/ 2147483647 w 6336"/>
              <a:gd name="T13" fmla="*/ 2147483647 h 4763"/>
              <a:gd name="T14" fmla="*/ 2147483647 w 6336"/>
              <a:gd name="T15" fmla="*/ 2147483647 h 4763"/>
              <a:gd name="T16" fmla="*/ 2147483647 w 6336"/>
              <a:gd name="T17" fmla="*/ 2147483647 h 4763"/>
              <a:gd name="T18" fmla="*/ 2147483647 w 6336"/>
              <a:gd name="T19" fmla="*/ 2147483647 h 4763"/>
              <a:gd name="T20" fmla="*/ 2147483647 w 6336"/>
              <a:gd name="T21" fmla="*/ 2147483647 h 4763"/>
              <a:gd name="T22" fmla="*/ 2147483647 w 6336"/>
              <a:gd name="T23" fmla="*/ 2147483647 h 4763"/>
              <a:gd name="T24" fmla="*/ 2147483647 w 6336"/>
              <a:gd name="T25" fmla="*/ 2147483647 h 4763"/>
              <a:gd name="T26" fmla="*/ 2147483647 w 6336"/>
              <a:gd name="T27" fmla="*/ 2147483647 h 4763"/>
              <a:gd name="T28" fmla="*/ 2147483647 w 6336"/>
              <a:gd name="T29" fmla="*/ 2147483647 h 4763"/>
              <a:gd name="T30" fmla="*/ 2147483647 w 6336"/>
              <a:gd name="T31" fmla="*/ 2147483647 h 4763"/>
              <a:gd name="T32" fmla="*/ 2147483647 w 6336"/>
              <a:gd name="T33" fmla="*/ 2147483647 h 4763"/>
              <a:gd name="T34" fmla="*/ 2147483647 w 6336"/>
              <a:gd name="T35" fmla="*/ 2147483647 h 4763"/>
              <a:gd name="T36" fmla="*/ 2147483647 w 6336"/>
              <a:gd name="T37" fmla="*/ 2147483647 h 4763"/>
              <a:gd name="T38" fmla="*/ 2147483647 w 6336"/>
              <a:gd name="T39" fmla="*/ 2147483647 h 4763"/>
              <a:gd name="T40" fmla="*/ 2147483647 w 6336"/>
              <a:gd name="T41" fmla="*/ 2147483647 h 4763"/>
              <a:gd name="T42" fmla="*/ 2147483647 w 6336"/>
              <a:gd name="T43" fmla="*/ 2147483647 h 4763"/>
              <a:gd name="T44" fmla="*/ 2147483647 w 6336"/>
              <a:gd name="T45" fmla="*/ 2147483647 h 4763"/>
              <a:gd name="T46" fmla="*/ 2147483647 w 6336"/>
              <a:gd name="T47" fmla="*/ 2147483647 h 4763"/>
              <a:gd name="T48" fmla="*/ 2147483647 w 6336"/>
              <a:gd name="T49" fmla="*/ 2147483647 h 4763"/>
              <a:gd name="T50" fmla="*/ 2147483647 w 6336"/>
              <a:gd name="T51" fmla="*/ 2147483647 h 4763"/>
              <a:gd name="T52" fmla="*/ 2147483647 w 6336"/>
              <a:gd name="T53" fmla="*/ 2147483647 h 4763"/>
              <a:gd name="T54" fmla="*/ 2147483647 w 6336"/>
              <a:gd name="T55" fmla="*/ 2147483647 h 4763"/>
              <a:gd name="T56" fmla="*/ 2147483647 w 6336"/>
              <a:gd name="T57" fmla="*/ 2147483647 h 4763"/>
              <a:gd name="T58" fmla="*/ 2147483647 w 6336"/>
              <a:gd name="T59" fmla="*/ 2147483647 h 4763"/>
              <a:gd name="T60" fmla="*/ 2147483647 w 6336"/>
              <a:gd name="T61" fmla="*/ 2147483647 h 4763"/>
              <a:gd name="T62" fmla="*/ 2147483647 w 6336"/>
              <a:gd name="T63" fmla="*/ 2147483647 h 4763"/>
              <a:gd name="T64" fmla="*/ 2147483647 w 6336"/>
              <a:gd name="T65" fmla="*/ 2147483647 h 4763"/>
              <a:gd name="T66" fmla="*/ 2147483647 w 6336"/>
              <a:gd name="T67" fmla="*/ 2147483647 h 4763"/>
              <a:gd name="T68" fmla="*/ 2147483647 w 6336"/>
              <a:gd name="T69" fmla="*/ 2147483647 h 4763"/>
              <a:gd name="T70" fmla="*/ 2147483647 w 6336"/>
              <a:gd name="T71" fmla="*/ 2147483647 h 4763"/>
              <a:gd name="T72" fmla="*/ 2147483647 w 6336"/>
              <a:gd name="T73" fmla="*/ 2147483647 h 4763"/>
              <a:gd name="T74" fmla="*/ 2147483647 w 6336"/>
              <a:gd name="T75" fmla="*/ 2147483647 h 4763"/>
              <a:gd name="T76" fmla="*/ 2147483647 w 6336"/>
              <a:gd name="T77" fmla="*/ 2147483647 h 4763"/>
              <a:gd name="T78" fmla="*/ 2147483647 w 6336"/>
              <a:gd name="T79" fmla="*/ 2147483647 h 4763"/>
              <a:gd name="T80" fmla="*/ 2147483647 w 6336"/>
              <a:gd name="T81" fmla="*/ 2147483647 h 4763"/>
              <a:gd name="T82" fmla="*/ 2147483647 w 6336"/>
              <a:gd name="T83" fmla="*/ 2147483647 h 4763"/>
              <a:gd name="T84" fmla="*/ 2147483647 w 6336"/>
              <a:gd name="T85" fmla="*/ 2147483647 h 4763"/>
              <a:gd name="T86" fmla="*/ 0 w 6336"/>
              <a:gd name="T87" fmla="*/ 2147483647 h 4763"/>
              <a:gd name="T88" fmla="*/ 2147483647 w 6336"/>
              <a:gd name="T89" fmla="*/ 2147483647 h 4763"/>
              <a:gd name="T90" fmla="*/ 0 w 6336"/>
              <a:gd name="T91" fmla="*/ 2147483647 h 4763"/>
              <a:gd name="T92" fmla="*/ 2147483647 w 6336"/>
              <a:gd name="T93" fmla="*/ 2147483647 h 4763"/>
              <a:gd name="T94" fmla="*/ 2147483647 w 6336"/>
              <a:gd name="T95" fmla="*/ 2147483647 h 4763"/>
              <a:gd name="T96" fmla="*/ 2147483647 w 6336"/>
              <a:gd name="T97" fmla="*/ 2147483647 h 4763"/>
              <a:gd name="T98" fmla="*/ 2147483647 w 6336"/>
              <a:gd name="T99" fmla="*/ 2147483647 h 4763"/>
              <a:gd name="T100" fmla="*/ 2147483647 w 6336"/>
              <a:gd name="T101" fmla="*/ 2147483647 h 4763"/>
              <a:gd name="T102" fmla="*/ 2147483647 w 6336"/>
              <a:gd name="T103" fmla="*/ 2147483647 h 4763"/>
              <a:gd name="T104" fmla="*/ 2147483647 w 6336"/>
              <a:gd name="T105" fmla="*/ 2147483647 h 4763"/>
              <a:gd name="T106" fmla="*/ 2147483647 w 6336"/>
              <a:gd name="T107" fmla="*/ 2147483647 h 4763"/>
              <a:gd name="T108" fmla="*/ 2147483647 w 6336"/>
              <a:gd name="T109" fmla="*/ 2147483647 h 4763"/>
              <a:gd name="T110" fmla="*/ 2147483647 w 6336"/>
              <a:gd name="T111" fmla="*/ 2147483647 h 4763"/>
              <a:gd name="T112" fmla="*/ 2147483647 w 6336"/>
              <a:gd name="T113" fmla="*/ 2147483647 h 4763"/>
              <a:gd name="T114" fmla="*/ 2147483647 w 6336"/>
              <a:gd name="T115" fmla="*/ 2147483647 h 4763"/>
              <a:gd name="T116" fmla="*/ 2147483647 w 6336"/>
              <a:gd name="T117" fmla="*/ 2147483647 h 4763"/>
              <a:gd name="T118" fmla="*/ 2147483647 w 6336"/>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6"/>
              <a:gd name="T181" fmla="*/ 0 h 4763"/>
              <a:gd name="T182" fmla="*/ 6336 w 6336"/>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6" h="4763">
                <a:moveTo>
                  <a:pt x="1772" y="3695"/>
                </a:moveTo>
                <a:lnTo>
                  <a:pt x="109" y="2820"/>
                </a:lnTo>
                <a:lnTo>
                  <a:pt x="109" y="2672"/>
                </a:lnTo>
                <a:lnTo>
                  <a:pt x="1772" y="3547"/>
                </a:lnTo>
                <a:lnTo>
                  <a:pt x="1772" y="3695"/>
                </a:lnTo>
                <a:close/>
                <a:moveTo>
                  <a:pt x="3814" y="1925"/>
                </a:moveTo>
                <a:lnTo>
                  <a:pt x="4488" y="1668"/>
                </a:lnTo>
                <a:lnTo>
                  <a:pt x="2515" y="608"/>
                </a:lnTo>
                <a:lnTo>
                  <a:pt x="1795" y="857"/>
                </a:lnTo>
                <a:lnTo>
                  <a:pt x="3814" y="1925"/>
                </a:lnTo>
                <a:close/>
                <a:moveTo>
                  <a:pt x="4541" y="1785"/>
                </a:moveTo>
                <a:lnTo>
                  <a:pt x="3830" y="2056"/>
                </a:lnTo>
                <a:lnTo>
                  <a:pt x="3830" y="4109"/>
                </a:lnTo>
                <a:lnTo>
                  <a:pt x="4501" y="3874"/>
                </a:lnTo>
                <a:lnTo>
                  <a:pt x="4541" y="1785"/>
                </a:lnTo>
                <a:close/>
                <a:moveTo>
                  <a:pt x="2218" y="1229"/>
                </a:moveTo>
                <a:lnTo>
                  <a:pt x="2218" y="1229"/>
                </a:lnTo>
                <a:lnTo>
                  <a:pt x="2183" y="1250"/>
                </a:lnTo>
                <a:lnTo>
                  <a:pt x="2148" y="1271"/>
                </a:lnTo>
                <a:lnTo>
                  <a:pt x="2116" y="1291"/>
                </a:lnTo>
                <a:lnTo>
                  <a:pt x="2084" y="1312"/>
                </a:lnTo>
                <a:lnTo>
                  <a:pt x="2056" y="1333"/>
                </a:lnTo>
                <a:lnTo>
                  <a:pt x="2030" y="1354"/>
                </a:lnTo>
                <a:lnTo>
                  <a:pt x="2005" y="1374"/>
                </a:lnTo>
                <a:lnTo>
                  <a:pt x="1982" y="1395"/>
                </a:lnTo>
                <a:lnTo>
                  <a:pt x="1961" y="1416"/>
                </a:lnTo>
                <a:lnTo>
                  <a:pt x="1944" y="1435"/>
                </a:lnTo>
                <a:lnTo>
                  <a:pt x="1928" y="1456"/>
                </a:lnTo>
                <a:lnTo>
                  <a:pt x="1914" y="1476"/>
                </a:lnTo>
                <a:lnTo>
                  <a:pt x="1904" y="1496"/>
                </a:lnTo>
                <a:lnTo>
                  <a:pt x="1894" y="1515"/>
                </a:lnTo>
                <a:lnTo>
                  <a:pt x="1888" y="1536"/>
                </a:lnTo>
                <a:lnTo>
                  <a:pt x="1885" y="1553"/>
                </a:lnTo>
                <a:lnTo>
                  <a:pt x="1885" y="1569"/>
                </a:lnTo>
                <a:lnTo>
                  <a:pt x="1886" y="1587"/>
                </a:lnTo>
                <a:lnTo>
                  <a:pt x="1890" y="1603"/>
                </a:lnTo>
                <a:lnTo>
                  <a:pt x="1898" y="1619"/>
                </a:lnTo>
                <a:lnTo>
                  <a:pt x="1907" y="1634"/>
                </a:lnTo>
                <a:lnTo>
                  <a:pt x="1920" y="1650"/>
                </a:lnTo>
                <a:lnTo>
                  <a:pt x="1936" y="1666"/>
                </a:lnTo>
                <a:lnTo>
                  <a:pt x="1955" y="1681"/>
                </a:lnTo>
                <a:lnTo>
                  <a:pt x="1976" y="1695"/>
                </a:lnTo>
                <a:lnTo>
                  <a:pt x="2001" y="1710"/>
                </a:lnTo>
                <a:lnTo>
                  <a:pt x="2032" y="1724"/>
                </a:lnTo>
                <a:lnTo>
                  <a:pt x="2064" y="1737"/>
                </a:lnTo>
                <a:lnTo>
                  <a:pt x="2100" y="1748"/>
                </a:lnTo>
                <a:lnTo>
                  <a:pt x="2140" y="1759"/>
                </a:lnTo>
                <a:lnTo>
                  <a:pt x="2185" y="1769"/>
                </a:lnTo>
                <a:lnTo>
                  <a:pt x="2234" y="1778"/>
                </a:lnTo>
                <a:lnTo>
                  <a:pt x="2282" y="1785"/>
                </a:lnTo>
                <a:lnTo>
                  <a:pt x="2333" y="1791"/>
                </a:lnTo>
                <a:lnTo>
                  <a:pt x="2386" y="1796"/>
                </a:lnTo>
                <a:lnTo>
                  <a:pt x="2440" y="1797"/>
                </a:lnTo>
                <a:lnTo>
                  <a:pt x="2496" y="1799"/>
                </a:lnTo>
                <a:lnTo>
                  <a:pt x="2554" y="1799"/>
                </a:lnTo>
                <a:lnTo>
                  <a:pt x="2611" y="1799"/>
                </a:lnTo>
                <a:lnTo>
                  <a:pt x="2670" y="1796"/>
                </a:lnTo>
                <a:lnTo>
                  <a:pt x="2731" y="1791"/>
                </a:lnTo>
                <a:lnTo>
                  <a:pt x="2791" y="1786"/>
                </a:lnTo>
                <a:lnTo>
                  <a:pt x="2854" y="1780"/>
                </a:lnTo>
                <a:lnTo>
                  <a:pt x="2914" y="1772"/>
                </a:lnTo>
                <a:lnTo>
                  <a:pt x="2976" y="1764"/>
                </a:lnTo>
                <a:lnTo>
                  <a:pt x="3040" y="1754"/>
                </a:lnTo>
                <a:lnTo>
                  <a:pt x="3103" y="1743"/>
                </a:lnTo>
                <a:lnTo>
                  <a:pt x="3165" y="1730"/>
                </a:lnTo>
                <a:lnTo>
                  <a:pt x="2218" y="1229"/>
                </a:lnTo>
                <a:close/>
                <a:moveTo>
                  <a:pt x="4258" y="1084"/>
                </a:moveTo>
                <a:lnTo>
                  <a:pt x="4258" y="1084"/>
                </a:lnTo>
                <a:lnTo>
                  <a:pt x="4252" y="1073"/>
                </a:lnTo>
                <a:lnTo>
                  <a:pt x="4244" y="1060"/>
                </a:lnTo>
                <a:lnTo>
                  <a:pt x="4234" y="1049"/>
                </a:lnTo>
                <a:lnTo>
                  <a:pt x="4223" y="1038"/>
                </a:lnTo>
                <a:lnTo>
                  <a:pt x="4210" y="1026"/>
                </a:lnTo>
                <a:lnTo>
                  <a:pt x="4196" y="1015"/>
                </a:lnTo>
                <a:lnTo>
                  <a:pt x="4180" y="1004"/>
                </a:lnTo>
                <a:lnTo>
                  <a:pt x="4162" y="994"/>
                </a:lnTo>
                <a:lnTo>
                  <a:pt x="4143" y="985"/>
                </a:lnTo>
                <a:lnTo>
                  <a:pt x="4122" y="975"/>
                </a:lnTo>
                <a:lnTo>
                  <a:pt x="4078" y="958"/>
                </a:lnTo>
                <a:lnTo>
                  <a:pt x="4027" y="942"/>
                </a:lnTo>
                <a:lnTo>
                  <a:pt x="3969" y="929"/>
                </a:lnTo>
                <a:lnTo>
                  <a:pt x="3907" y="918"/>
                </a:lnTo>
                <a:lnTo>
                  <a:pt x="3841" y="908"/>
                </a:lnTo>
                <a:lnTo>
                  <a:pt x="3770" y="900"/>
                </a:lnTo>
                <a:lnTo>
                  <a:pt x="3693" y="897"/>
                </a:lnTo>
                <a:lnTo>
                  <a:pt x="3613" y="895"/>
                </a:lnTo>
                <a:lnTo>
                  <a:pt x="3529" y="895"/>
                </a:lnTo>
                <a:lnTo>
                  <a:pt x="3441" y="900"/>
                </a:lnTo>
                <a:lnTo>
                  <a:pt x="3348" y="908"/>
                </a:lnTo>
                <a:lnTo>
                  <a:pt x="4132" y="1328"/>
                </a:lnTo>
                <a:lnTo>
                  <a:pt x="4154" y="1309"/>
                </a:lnTo>
                <a:lnTo>
                  <a:pt x="4173" y="1290"/>
                </a:lnTo>
                <a:lnTo>
                  <a:pt x="4191" y="1272"/>
                </a:lnTo>
                <a:lnTo>
                  <a:pt x="4207" y="1253"/>
                </a:lnTo>
                <a:lnTo>
                  <a:pt x="4220" y="1235"/>
                </a:lnTo>
                <a:lnTo>
                  <a:pt x="4233" y="1219"/>
                </a:lnTo>
                <a:lnTo>
                  <a:pt x="4242" y="1204"/>
                </a:lnTo>
                <a:lnTo>
                  <a:pt x="4250" y="1188"/>
                </a:lnTo>
                <a:lnTo>
                  <a:pt x="4256" y="1172"/>
                </a:lnTo>
                <a:lnTo>
                  <a:pt x="4261" y="1157"/>
                </a:lnTo>
                <a:lnTo>
                  <a:pt x="4263" y="1144"/>
                </a:lnTo>
                <a:lnTo>
                  <a:pt x="4264" y="1130"/>
                </a:lnTo>
                <a:lnTo>
                  <a:pt x="4266" y="1117"/>
                </a:lnTo>
                <a:lnTo>
                  <a:pt x="4264" y="1106"/>
                </a:lnTo>
                <a:lnTo>
                  <a:pt x="4261" y="1095"/>
                </a:lnTo>
                <a:lnTo>
                  <a:pt x="4258" y="1084"/>
                </a:lnTo>
                <a:close/>
                <a:moveTo>
                  <a:pt x="1997" y="1111"/>
                </a:moveTo>
                <a:lnTo>
                  <a:pt x="383" y="1655"/>
                </a:lnTo>
                <a:lnTo>
                  <a:pt x="1933" y="2482"/>
                </a:lnTo>
                <a:lnTo>
                  <a:pt x="3516" y="1915"/>
                </a:lnTo>
                <a:lnTo>
                  <a:pt x="3342" y="1824"/>
                </a:lnTo>
                <a:lnTo>
                  <a:pt x="3269" y="1842"/>
                </a:lnTo>
                <a:lnTo>
                  <a:pt x="3194" y="1858"/>
                </a:lnTo>
                <a:lnTo>
                  <a:pt x="3119" y="1872"/>
                </a:lnTo>
                <a:lnTo>
                  <a:pt x="3044" y="1885"/>
                </a:lnTo>
                <a:lnTo>
                  <a:pt x="2969" y="1898"/>
                </a:lnTo>
                <a:lnTo>
                  <a:pt x="2893" y="1907"/>
                </a:lnTo>
                <a:lnTo>
                  <a:pt x="2820" y="1915"/>
                </a:lnTo>
                <a:lnTo>
                  <a:pt x="2747" y="1922"/>
                </a:lnTo>
                <a:lnTo>
                  <a:pt x="2675" y="1927"/>
                </a:lnTo>
                <a:lnTo>
                  <a:pt x="2603" y="1930"/>
                </a:lnTo>
                <a:lnTo>
                  <a:pt x="2534" y="1931"/>
                </a:lnTo>
                <a:lnTo>
                  <a:pt x="2466" y="1930"/>
                </a:lnTo>
                <a:lnTo>
                  <a:pt x="2399" y="1927"/>
                </a:lnTo>
                <a:lnTo>
                  <a:pt x="2335" y="1923"/>
                </a:lnTo>
                <a:lnTo>
                  <a:pt x="2273" y="1915"/>
                </a:lnTo>
                <a:lnTo>
                  <a:pt x="2212" y="1907"/>
                </a:lnTo>
                <a:lnTo>
                  <a:pt x="2166" y="1899"/>
                </a:lnTo>
                <a:lnTo>
                  <a:pt x="2118" y="1888"/>
                </a:lnTo>
                <a:lnTo>
                  <a:pt x="2073" y="1877"/>
                </a:lnTo>
                <a:lnTo>
                  <a:pt x="2030" y="1863"/>
                </a:lnTo>
                <a:lnTo>
                  <a:pt x="1989" y="1847"/>
                </a:lnTo>
                <a:lnTo>
                  <a:pt x="1949" y="1829"/>
                </a:lnTo>
                <a:lnTo>
                  <a:pt x="1912" y="1810"/>
                </a:lnTo>
                <a:lnTo>
                  <a:pt x="1878" y="1788"/>
                </a:lnTo>
                <a:lnTo>
                  <a:pt x="1848" y="1764"/>
                </a:lnTo>
                <a:lnTo>
                  <a:pt x="1834" y="1753"/>
                </a:lnTo>
                <a:lnTo>
                  <a:pt x="1821" y="1738"/>
                </a:lnTo>
                <a:lnTo>
                  <a:pt x="1808" y="1725"/>
                </a:lnTo>
                <a:lnTo>
                  <a:pt x="1799" y="1711"/>
                </a:lnTo>
                <a:lnTo>
                  <a:pt x="1787" y="1697"/>
                </a:lnTo>
                <a:lnTo>
                  <a:pt x="1780" y="1681"/>
                </a:lnTo>
                <a:lnTo>
                  <a:pt x="1772" y="1665"/>
                </a:lnTo>
                <a:lnTo>
                  <a:pt x="1765" y="1649"/>
                </a:lnTo>
                <a:lnTo>
                  <a:pt x="1760" y="1631"/>
                </a:lnTo>
                <a:lnTo>
                  <a:pt x="1757" y="1614"/>
                </a:lnTo>
                <a:lnTo>
                  <a:pt x="1754" y="1596"/>
                </a:lnTo>
                <a:lnTo>
                  <a:pt x="1752" y="1577"/>
                </a:lnTo>
                <a:lnTo>
                  <a:pt x="1752" y="1558"/>
                </a:lnTo>
                <a:lnTo>
                  <a:pt x="1754" y="1539"/>
                </a:lnTo>
                <a:lnTo>
                  <a:pt x="1759" y="1512"/>
                </a:lnTo>
                <a:lnTo>
                  <a:pt x="1765" y="1486"/>
                </a:lnTo>
                <a:lnTo>
                  <a:pt x="1775" y="1461"/>
                </a:lnTo>
                <a:lnTo>
                  <a:pt x="1786" y="1435"/>
                </a:lnTo>
                <a:lnTo>
                  <a:pt x="1800" y="1411"/>
                </a:lnTo>
                <a:lnTo>
                  <a:pt x="1816" y="1385"/>
                </a:lnTo>
                <a:lnTo>
                  <a:pt x="1834" y="1362"/>
                </a:lnTo>
                <a:lnTo>
                  <a:pt x="1855" y="1338"/>
                </a:lnTo>
                <a:lnTo>
                  <a:pt x="1875" y="1314"/>
                </a:lnTo>
                <a:lnTo>
                  <a:pt x="1899" y="1290"/>
                </a:lnTo>
                <a:lnTo>
                  <a:pt x="1926" y="1266"/>
                </a:lnTo>
                <a:lnTo>
                  <a:pt x="1953" y="1243"/>
                </a:lnTo>
                <a:lnTo>
                  <a:pt x="1982" y="1221"/>
                </a:lnTo>
                <a:lnTo>
                  <a:pt x="2013" y="1199"/>
                </a:lnTo>
                <a:lnTo>
                  <a:pt x="2046" y="1176"/>
                </a:lnTo>
                <a:lnTo>
                  <a:pt x="2080" y="1156"/>
                </a:lnTo>
                <a:lnTo>
                  <a:pt x="1997" y="1111"/>
                </a:lnTo>
                <a:close/>
                <a:moveTo>
                  <a:pt x="2753" y="587"/>
                </a:moveTo>
                <a:lnTo>
                  <a:pt x="4496" y="0"/>
                </a:lnTo>
                <a:lnTo>
                  <a:pt x="6307" y="926"/>
                </a:lnTo>
                <a:lnTo>
                  <a:pt x="6307" y="1188"/>
                </a:lnTo>
                <a:lnTo>
                  <a:pt x="4671" y="1773"/>
                </a:lnTo>
                <a:lnTo>
                  <a:pt x="4667" y="2011"/>
                </a:lnTo>
                <a:lnTo>
                  <a:pt x="6221" y="1456"/>
                </a:lnTo>
                <a:lnTo>
                  <a:pt x="6221" y="1596"/>
                </a:lnTo>
                <a:lnTo>
                  <a:pt x="4665" y="2150"/>
                </a:lnTo>
                <a:lnTo>
                  <a:pt x="4662" y="2340"/>
                </a:lnTo>
                <a:lnTo>
                  <a:pt x="6336" y="1743"/>
                </a:lnTo>
                <a:lnTo>
                  <a:pt x="6336" y="1882"/>
                </a:lnTo>
                <a:lnTo>
                  <a:pt x="4659" y="2480"/>
                </a:lnTo>
                <a:lnTo>
                  <a:pt x="4655" y="2670"/>
                </a:lnTo>
                <a:lnTo>
                  <a:pt x="6218" y="2113"/>
                </a:lnTo>
                <a:lnTo>
                  <a:pt x="6218" y="2252"/>
                </a:lnTo>
                <a:lnTo>
                  <a:pt x="4652" y="2811"/>
                </a:lnTo>
                <a:lnTo>
                  <a:pt x="4649" y="2999"/>
                </a:lnTo>
                <a:lnTo>
                  <a:pt x="6336" y="2397"/>
                </a:lnTo>
                <a:lnTo>
                  <a:pt x="6336" y="2538"/>
                </a:lnTo>
                <a:lnTo>
                  <a:pt x="4646" y="3140"/>
                </a:lnTo>
                <a:lnTo>
                  <a:pt x="4643" y="3330"/>
                </a:lnTo>
                <a:lnTo>
                  <a:pt x="6223" y="2766"/>
                </a:lnTo>
                <a:lnTo>
                  <a:pt x="6223" y="2905"/>
                </a:lnTo>
                <a:lnTo>
                  <a:pt x="4639" y="3470"/>
                </a:lnTo>
                <a:lnTo>
                  <a:pt x="4636" y="3658"/>
                </a:lnTo>
                <a:lnTo>
                  <a:pt x="6336" y="3053"/>
                </a:lnTo>
                <a:lnTo>
                  <a:pt x="6336" y="3192"/>
                </a:lnTo>
                <a:lnTo>
                  <a:pt x="4633" y="3799"/>
                </a:lnTo>
                <a:lnTo>
                  <a:pt x="4630" y="3968"/>
                </a:lnTo>
                <a:lnTo>
                  <a:pt x="3699" y="4294"/>
                </a:lnTo>
                <a:lnTo>
                  <a:pt x="3699" y="4133"/>
                </a:lnTo>
                <a:lnTo>
                  <a:pt x="1933" y="4763"/>
                </a:lnTo>
                <a:lnTo>
                  <a:pt x="0" y="3745"/>
                </a:lnTo>
                <a:lnTo>
                  <a:pt x="0" y="3596"/>
                </a:lnTo>
                <a:lnTo>
                  <a:pt x="1944" y="4619"/>
                </a:lnTo>
                <a:lnTo>
                  <a:pt x="3699" y="3994"/>
                </a:lnTo>
                <a:lnTo>
                  <a:pt x="3699" y="3805"/>
                </a:lnTo>
                <a:lnTo>
                  <a:pt x="1933" y="4436"/>
                </a:lnTo>
                <a:lnTo>
                  <a:pt x="109" y="3475"/>
                </a:lnTo>
                <a:lnTo>
                  <a:pt x="109" y="3326"/>
                </a:lnTo>
                <a:lnTo>
                  <a:pt x="1944" y="4292"/>
                </a:lnTo>
                <a:lnTo>
                  <a:pt x="3699" y="3666"/>
                </a:lnTo>
                <a:lnTo>
                  <a:pt x="3699" y="3478"/>
                </a:lnTo>
                <a:lnTo>
                  <a:pt x="1933" y="4107"/>
                </a:lnTo>
                <a:lnTo>
                  <a:pt x="0" y="3090"/>
                </a:lnTo>
                <a:lnTo>
                  <a:pt x="0" y="2942"/>
                </a:lnTo>
                <a:lnTo>
                  <a:pt x="1944" y="3965"/>
                </a:lnTo>
                <a:lnTo>
                  <a:pt x="3699" y="3338"/>
                </a:lnTo>
                <a:lnTo>
                  <a:pt x="3699" y="3149"/>
                </a:lnTo>
                <a:lnTo>
                  <a:pt x="1947" y="3775"/>
                </a:lnTo>
                <a:lnTo>
                  <a:pt x="1947" y="3636"/>
                </a:lnTo>
                <a:lnTo>
                  <a:pt x="3699" y="3010"/>
                </a:lnTo>
                <a:lnTo>
                  <a:pt x="3699" y="2822"/>
                </a:lnTo>
                <a:lnTo>
                  <a:pt x="1933" y="3453"/>
                </a:lnTo>
                <a:lnTo>
                  <a:pt x="0" y="2434"/>
                </a:lnTo>
                <a:lnTo>
                  <a:pt x="0" y="2286"/>
                </a:lnTo>
                <a:lnTo>
                  <a:pt x="1944" y="3309"/>
                </a:lnTo>
                <a:lnTo>
                  <a:pt x="3699" y="2683"/>
                </a:lnTo>
                <a:lnTo>
                  <a:pt x="3699" y="2495"/>
                </a:lnTo>
                <a:lnTo>
                  <a:pt x="2089" y="3069"/>
                </a:lnTo>
                <a:lnTo>
                  <a:pt x="2089" y="2931"/>
                </a:lnTo>
                <a:lnTo>
                  <a:pt x="3699" y="2356"/>
                </a:lnTo>
                <a:lnTo>
                  <a:pt x="3699" y="2121"/>
                </a:lnTo>
                <a:lnTo>
                  <a:pt x="1914" y="2760"/>
                </a:lnTo>
                <a:lnTo>
                  <a:pt x="26" y="1754"/>
                </a:lnTo>
                <a:lnTo>
                  <a:pt x="26" y="1507"/>
                </a:lnTo>
                <a:lnTo>
                  <a:pt x="1465" y="1022"/>
                </a:lnTo>
                <a:lnTo>
                  <a:pt x="1465" y="832"/>
                </a:lnTo>
                <a:lnTo>
                  <a:pt x="1468" y="832"/>
                </a:lnTo>
                <a:lnTo>
                  <a:pt x="2526" y="466"/>
                </a:lnTo>
                <a:lnTo>
                  <a:pt x="2753" y="587"/>
                </a:lnTo>
                <a:close/>
                <a:moveTo>
                  <a:pt x="4475" y="276"/>
                </a:moveTo>
                <a:lnTo>
                  <a:pt x="3061" y="753"/>
                </a:lnTo>
                <a:lnTo>
                  <a:pt x="3154" y="803"/>
                </a:lnTo>
                <a:lnTo>
                  <a:pt x="3259" y="789"/>
                </a:lnTo>
                <a:lnTo>
                  <a:pt x="3364" y="777"/>
                </a:lnTo>
                <a:lnTo>
                  <a:pt x="3466" y="769"/>
                </a:lnTo>
                <a:lnTo>
                  <a:pt x="3567" y="765"/>
                </a:lnTo>
                <a:lnTo>
                  <a:pt x="3666" y="765"/>
                </a:lnTo>
                <a:lnTo>
                  <a:pt x="3712" y="765"/>
                </a:lnTo>
                <a:lnTo>
                  <a:pt x="3760" y="768"/>
                </a:lnTo>
                <a:lnTo>
                  <a:pt x="3805" y="771"/>
                </a:lnTo>
                <a:lnTo>
                  <a:pt x="3849" y="774"/>
                </a:lnTo>
                <a:lnTo>
                  <a:pt x="3894" y="779"/>
                </a:lnTo>
                <a:lnTo>
                  <a:pt x="3936" y="785"/>
                </a:lnTo>
                <a:lnTo>
                  <a:pt x="3977" y="792"/>
                </a:lnTo>
                <a:lnTo>
                  <a:pt x="4015" y="801"/>
                </a:lnTo>
                <a:lnTo>
                  <a:pt x="4054" y="809"/>
                </a:lnTo>
                <a:lnTo>
                  <a:pt x="4090" y="820"/>
                </a:lnTo>
                <a:lnTo>
                  <a:pt x="4126" y="832"/>
                </a:lnTo>
                <a:lnTo>
                  <a:pt x="4158" y="844"/>
                </a:lnTo>
                <a:lnTo>
                  <a:pt x="4189" y="857"/>
                </a:lnTo>
                <a:lnTo>
                  <a:pt x="4220" y="873"/>
                </a:lnTo>
                <a:lnTo>
                  <a:pt x="4247" y="889"/>
                </a:lnTo>
                <a:lnTo>
                  <a:pt x="4272" y="905"/>
                </a:lnTo>
                <a:lnTo>
                  <a:pt x="4295" y="924"/>
                </a:lnTo>
                <a:lnTo>
                  <a:pt x="4317" y="943"/>
                </a:lnTo>
                <a:lnTo>
                  <a:pt x="4336" y="964"/>
                </a:lnTo>
                <a:lnTo>
                  <a:pt x="4352" y="986"/>
                </a:lnTo>
                <a:lnTo>
                  <a:pt x="4367" y="1009"/>
                </a:lnTo>
                <a:lnTo>
                  <a:pt x="4379" y="1033"/>
                </a:lnTo>
                <a:lnTo>
                  <a:pt x="4387" y="1057"/>
                </a:lnTo>
                <a:lnTo>
                  <a:pt x="4394" y="1081"/>
                </a:lnTo>
                <a:lnTo>
                  <a:pt x="4397" y="1103"/>
                </a:lnTo>
                <a:lnTo>
                  <a:pt x="4397" y="1127"/>
                </a:lnTo>
                <a:lnTo>
                  <a:pt x="4397" y="1149"/>
                </a:lnTo>
                <a:lnTo>
                  <a:pt x="4392" y="1173"/>
                </a:lnTo>
                <a:lnTo>
                  <a:pt x="4387" y="1196"/>
                </a:lnTo>
                <a:lnTo>
                  <a:pt x="4379" y="1219"/>
                </a:lnTo>
                <a:lnTo>
                  <a:pt x="4370" y="1242"/>
                </a:lnTo>
                <a:lnTo>
                  <a:pt x="4359" y="1264"/>
                </a:lnTo>
                <a:lnTo>
                  <a:pt x="4344" y="1287"/>
                </a:lnTo>
                <a:lnTo>
                  <a:pt x="4330" y="1309"/>
                </a:lnTo>
                <a:lnTo>
                  <a:pt x="4312" y="1331"/>
                </a:lnTo>
                <a:lnTo>
                  <a:pt x="4295" y="1352"/>
                </a:lnTo>
                <a:lnTo>
                  <a:pt x="4276" y="1373"/>
                </a:lnTo>
                <a:lnTo>
                  <a:pt x="4255" y="1393"/>
                </a:lnTo>
                <a:lnTo>
                  <a:pt x="4542" y="1548"/>
                </a:lnTo>
                <a:lnTo>
                  <a:pt x="5967" y="1038"/>
                </a:lnTo>
                <a:lnTo>
                  <a:pt x="4475" y="276"/>
                </a:lnTo>
                <a:close/>
                <a:moveTo>
                  <a:pt x="1912" y="3114"/>
                </a:moveTo>
                <a:lnTo>
                  <a:pt x="94" y="2156"/>
                </a:lnTo>
                <a:lnTo>
                  <a:pt x="94" y="2008"/>
                </a:lnTo>
                <a:lnTo>
                  <a:pt x="1912" y="2966"/>
                </a:lnTo>
                <a:lnTo>
                  <a:pt x="1912" y="3114"/>
                </a:lnTo>
                <a:close/>
              </a:path>
            </a:pathLst>
          </a:custGeom>
          <a:solidFill>
            <a:schemeClr val="tx2"/>
          </a:solidFill>
          <a:ln w="9525">
            <a:noFill/>
            <a:round/>
            <a:headEnd/>
            <a:tailEnd/>
          </a:ln>
        </p:spPr>
        <p:txBody>
          <a:bodyPr/>
          <a:lstStyle/>
          <a:p>
            <a:endParaRPr lang="de-DE">
              <a:solidFill>
                <a:schemeClr val="tx2"/>
              </a:solidFill>
              <a:latin typeface="EYInterstate Light" panose="02000506000000020004" pitchFamily="2" charset="0"/>
            </a:endParaRPr>
          </a:p>
        </p:txBody>
      </p:sp>
      <p:sp>
        <p:nvSpPr>
          <p:cNvPr id="43" name="Rectangle 42"/>
          <p:cNvSpPr/>
          <p:nvPr/>
        </p:nvSpPr>
        <p:spPr>
          <a:xfrm>
            <a:off x="3641588" y="6231636"/>
            <a:ext cx="1493550" cy="646331"/>
          </a:xfrm>
          <a:prstGeom prst="rect">
            <a:avLst/>
          </a:prstGeom>
        </p:spPr>
        <p:txBody>
          <a:bodyPr wrap="none">
            <a:spAutoFit/>
          </a:bodyPr>
          <a:lstStyle/>
          <a:p>
            <a:pPr algn="ctr"/>
            <a:r>
              <a:rPr lang="es-PA" dirty="0" smtClean="0">
                <a:solidFill>
                  <a:schemeClr val="tx1">
                    <a:lumMod val="85000"/>
                    <a:lumOff val="15000"/>
                  </a:schemeClr>
                </a:solidFill>
                <a:latin typeface="Arial" panose="020B0604020202020204" pitchFamily="34" charset="0"/>
                <a:cs typeface="Arial" panose="020B0604020202020204" pitchFamily="34" charset="0"/>
              </a:rPr>
              <a:t>API como un</a:t>
            </a:r>
          </a:p>
          <a:p>
            <a:pPr algn="ctr"/>
            <a:r>
              <a:rPr lang="es-PA" dirty="0" smtClean="0">
                <a:solidFill>
                  <a:schemeClr val="tx1">
                    <a:lumMod val="85000"/>
                    <a:lumOff val="15000"/>
                  </a:schemeClr>
                </a:solidFill>
                <a:latin typeface="Arial" panose="020B0604020202020204" pitchFamily="34" charset="0"/>
                <a:cs typeface="Arial" panose="020B0604020202020204" pitchFamily="34" charset="0"/>
              </a:rPr>
              <a:t>producto</a:t>
            </a:r>
            <a:endParaRPr lang="es-PA"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5" name="Oval 44"/>
          <p:cNvSpPr/>
          <p:nvPr/>
        </p:nvSpPr>
        <p:spPr>
          <a:xfrm>
            <a:off x="9220200" y="1573116"/>
            <a:ext cx="1629624" cy="1629624"/>
          </a:xfrm>
          <a:prstGeom prst="ellipse">
            <a:avLst/>
          </a:prstGeom>
          <a:solidFill>
            <a:srgbClr val="333333"/>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Oval 46"/>
          <p:cNvSpPr/>
          <p:nvPr/>
        </p:nvSpPr>
        <p:spPr>
          <a:xfrm>
            <a:off x="1646570" y="1476600"/>
            <a:ext cx="1800000" cy="1800000"/>
          </a:xfrm>
          <a:prstGeom prst="ellipse">
            <a:avLst/>
          </a:prstGeom>
          <a:noFill/>
          <a:ln w="9525">
            <a:solidFill>
              <a:srgbClr val="F6D3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8" name="Oval 47"/>
          <p:cNvSpPr/>
          <p:nvPr/>
        </p:nvSpPr>
        <p:spPr>
          <a:xfrm>
            <a:off x="9124494" y="1476600"/>
            <a:ext cx="1800000" cy="1800000"/>
          </a:xfrm>
          <a:prstGeom prst="ellipse">
            <a:avLst/>
          </a:prstGeom>
          <a:noFill/>
          <a:ln w="9525">
            <a:solidFill>
              <a:srgbClr val="F6D3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cxnSp>
        <p:nvCxnSpPr>
          <p:cNvPr id="49" name="Straight Connector 48"/>
          <p:cNvCxnSpPr>
            <a:stCxn id="47" idx="6"/>
            <a:endCxn id="48" idx="2"/>
          </p:cNvCxnSpPr>
          <p:nvPr/>
        </p:nvCxnSpPr>
        <p:spPr>
          <a:xfrm>
            <a:off x="3446570" y="2376600"/>
            <a:ext cx="5677924" cy="0"/>
          </a:xfrm>
          <a:prstGeom prst="line">
            <a:avLst/>
          </a:prstGeom>
          <a:ln w="9525">
            <a:solidFill>
              <a:srgbClr val="F6D31E"/>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rotWithShape="1">
          <a:blip r:embed="rId7">
            <a:lum bright="70000" contrast="-70000"/>
            <a:extLst>
              <a:ext uri="{28A0092B-C50C-407E-A947-70E740481C1C}">
                <a14:useLocalDpi xmlns:a14="http://schemas.microsoft.com/office/drawing/2010/main" val="0"/>
              </a:ext>
            </a:extLst>
          </a:blip>
          <a:srcRect l="29162" t="19766" r="55097" b="68177"/>
          <a:stretch/>
        </p:blipFill>
        <p:spPr>
          <a:xfrm>
            <a:off x="9448800" y="1835985"/>
            <a:ext cx="1219200" cy="970277"/>
          </a:xfrm>
          <a:prstGeom prst="rect">
            <a:avLst/>
          </a:prstGeom>
        </p:spPr>
      </p:pic>
      <p:sp>
        <p:nvSpPr>
          <p:cNvPr id="53" name="Rectangle 52"/>
          <p:cNvSpPr/>
          <p:nvPr/>
        </p:nvSpPr>
        <p:spPr>
          <a:xfrm>
            <a:off x="8935041" y="981486"/>
            <a:ext cx="2340705" cy="461665"/>
          </a:xfrm>
          <a:prstGeom prst="rect">
            <a:avLst/>
          </a:prstGeom>
        </p:spPr>
        <p:txBody>
          <a:bodyPr wrap="none">
            <a:spAutoFit/>
          </a:bodyPr>
          <a:lstStyle/>
          <a:p>
            <a:r>
              <a:rPr lang="es-PA" sz="2400" b="1" dirty="0" smtClean="0">
                <a:solidFill>
                  <a:schemeClr val="tx1">
                    <a:lumMod val="65000"/>
                    <a:lumOff val="35000"/>
                  </a:schemeClr>
                </a:solidFill>
                <a:latin typeface="Arial" panose="020B0604020202020204" pitchFamily="34" charset="0"/>
                <a:cs typeface="Arial" panose="020B0604020202020204" pitchFamily="34" charset="0"/>
              </a:rPr>
              <a:t>Microservicios</a:t>
            </a:r>
            <a:endParaRPr lang="es-PA"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Rectangle 53"/>
          <p:cNvSpPr/>
          <p:nvPr/>
        </p:nvSpPr>
        <p:spPr>
          <a:xfrm>
            <a:off x="6400800" y="3299563"/>
            <a:ext cx="5638800" cy="3228576"/>
          </a:xfrm>
          <a:prstGeom prst="rect">
            <a:avLst/>
          </a:prstGeom>
        </p:spPr>
        <p:txBody>
          <a:bodyPr wrap="square" lIns="0" rIns="0">
            <a:spAutoFit/>
          </a:bodyPr>
          <a:lstStyle/>
          <a:p>
            <a:pPr marL="342900" indent="-342900">
              <a:lnSpc>
                <a:spcPct val="85000"/>
              </a:lnSpc>
              <a:spcAft>
                <a:spcPts val="300"/>
              </a:spcAft>
              <a:buClr>
                <a:srgbClr val="F6D31E"/>
              </a:buClr>
              <a:buFont typeface="Arial" panose="020B0604020202020204" pitchFamily="34" charset="0"/>
              <a:buChar char="►"/>
            </a:pPr>
            <a:r>
              <a:rPr lang="es-PA" sz="1900" dirty="0">
                <a:solidFill>
                  <a:schemeClr val="bg1">
                    <a:lumMod val="50000"/>
                  </a:schemeClr>
                </a:solidFill>
                <a:latin typeface="Arial" panose="020B0604020202020204" pitchFamily="34" charset="0"/>
                <a:cs typeface="Arial" panose="020B0604020202020204" pitchFamily="34" charset="0"/>
              </a:rPr>
              <a:t>Podemos considerar que un API  es un microservicio con un contrato bien definido</a:t>
            </a:r>
          </a:p>
          <a:p>
            <a:pPr marL="342900" indent="-342900">
              <a:lnSpc>
                <a:spcPct val="85000"/>
              </a:lnSpc>
              <a:spcAft>
                <a:spcPts val="300"/>
              </a:spcAft>
              <a:buClr>
                <a:srgbClr val="F6D31E"/>
              </a:buClr>
              <a:buFont typeface="Arial" panose="020B0604020202020204" pitchFamily="34" charset="0"/>
              <a:buChar char="►"/>
            </a:pPr>
            <a:endParaRPr lang="es-PA" sz="1900" dirty="0">
              <a:solidFill>
                <a:schemeClr val="bg1">
                  <a:lumMod val="50000"/>
                </a:schemeClr>
              </a:solidFill>
              <a:latin typeface="Arial" panose="020B0604020202020204" pitchFamily="34" charset="0"/>
              <a:cs typeface="Arial" panose="020B0604020202020204" pitchFamily="34" charset="0"/>
            </a:endParaRPr>
          </a:p>
          <a:p>
            <a:pPr marL="342900" indent="-342900">
              <a:lnSpc>
                <a:spcPct val="85000"/>
              </a:lnSpc>
              <a:spcAft>
                <a:spcPts val="300"/>
              </a:spcAft>
              <a:buClr>
                <a:srgbClr val="F6D31E"/>
              </a:buClr>
              <a:buFont typeface="Arial" panose="020B0604020202020204" pitchFamily="34" charset="0"/>
              <a:buChar char="►"/>
            </a:pPr>
            <a:r>
              <a:rPr lang="es-PA" sz="1900" dirty="0">
                <a:solidFill>
                  <a:schemeClr val="bg1">
                    <a:lumMod val="50000"/>
                  </a:schemeClr>
                </a:solidFill>
                <a:latin typeface="Arial" panose="020B0604020202020204" pitchFamily="34" charset="0"/>
                <a:cs typeface="Arial" panose="020B0604020202020204" pitchFamily="34" charset="0"/>
              </a:rPr>
              <a:t>Una arquitectura de microservicios </a:t>
            </a:r>
            <a:r>
              <a:rPr lang="es-PA" sz="1900" dirty="0" smtClean="0">
                <a:solidFill>
                  <a:schemeClr val="bg1">
                    <a:lumMod val="50000"/>
                  </a:schemeClr>
                </a:solidFill>
                <a:latin typeface="Arial" panose="020B0604020202020204" pitchFamily="34" charset="0"/>
                <a:cs typeface="Arial" panose="020B0604020202020204" pitchFamily="34" charset="0"/>
              </a:rPr>
              <a:t>mas que una tecnología, es un estilo arquitectónico de </a:t>
            </a:r>
            <a:r>
              <a:rPr lang="es-PA" sz="1900" dirty="0">
                <a:solidFill>
                  <a:schemeClr val="bg1">
                    <a:lumMod val="50000"/>
                  </a:schemeClr>
                </a:solidFill>
                <a:latin typeface="Arial" panose="020B0604020202020204" pitchFamily="34" charset="0"/>
                <a:cs typeface="Arial" panose="020B0604020202020204" pitchFamily="34" charset="0"/>
              </a:rPr>
              <a:t>diseño de software basado en un set de aplicaciones desplegados de manera independiente</a:t>
            </a:r>
          </a:p>
          <a:p>
            <a:pPr marL="342900" indent="-342900">
              <a:lnSpc>
                <a:spcPct val="85000"/>
              </a:lnSpc>
              <a:spcAft>
                <a:spcPts val="300"/>
              </a:spcAft>
              <a:buClr>
                <a:srgbClr val="F6D31E"/>
              </a:buClr>
              <a:buFont typeface="Arial" panose="020B0604020202020204" pitchFamily="34" charset="0"/>
              <a:buChar char="►"/>
            </a:pPr>
            <a:endParaRPr lang="es-PA" sz="1900" dirty="0" smtClean="0">
              <a:solidFill>
                <a:schemeClr val="bg1">
                  <a:lumMod val="50000"/>
                </a:schemeClr>
              </a:solidFill>
              <a:latin typeface="Arial" panose="020B0604020202020204" pitchFamily="34" charset="0"/>
              <a:cs typeface="Arial" panose="020B0604020202020204" pitchFamily="34" charset="0"/>
            </a:endParaRPr>
          </a:p>
          <a:p>
            <a:pPr marL="342900" indent="-342900">
              <a:lnSpc>
                <a:spcPct val="85000"/>
              </a:lnSpc>
              <a:spcAft>
                <a:spcPts val="300"/>
              </a:spcAft>
              <a:buClr>
                <a:srgbClr val="F6D31E"/>
              </a:buClr>
              <a:buFont typeface="Arial" panose="020B0604020202020204" pitchFamily="34" charset="0"/>
              <a:buChar char="►"/>
            </a:pPr>
            <a:r>
              <a:rPr lang="es-PA" sz="1900" dirty="0" smtClean="0">
                <a:solidFill>
                  <a:schemeClr val="bg1">
                    <a:lumMod val="50000"/>
                  </a:schemeClr>
                </a:solidFill>
                <a:latin typeface="Arial" panose="020B0604020202020204" pitchFamily="34" charset="0"/>
                <a:cs typeface="Arial" panose="020B0604020202020204" pitchFamily="34" charset="0"/>
              </a:rPr>
              <a:t>La separación en microservicios depende del nivel de las dependencias funcionales, escalabilidad, resilencia, ratios de cambio entre otros</a:t>
            </a:r>
            <a:endParaRPr lang="es-PA" sz="1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7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flipH="1">
            <a:off x="344754" y="1852123"/>
            <a:ext cx="1969422" cy="504000"/>
          </a:xfrm>
          <a:prstGeom prst="snip1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3" name="Rectangle 2"/>
          <p:cNvSpPr/>
          <p:nvPr/>
        </p:nvSpPr>
        <p:spPr>
          <a:xfrm>
            <a:off x="5854579" y="996462"/>
            <a:ext cx="6566021" cy="5917685"/>
          </a:xfrm>
          <a:prstGeom prst="rect">
            <a:avLst/>
          </a:prstGeom>
          <a:solidFill>
            <a:schemeClr val="bg1">
              <a:lumMod val="9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Title 1"/>
          <p:cNvSpPr>
            <a:spLocks noGrp="1"/>
          </p:cNvSpPr>
          <p:nvPr>
            <p:ph type="title"/>
          </p:nvPr>
        </p:nvSpPr>
        <p:spPr>
          <a:xfrm>
            <a:off x="597204" y="115950"/>
            <a:ext cx="11003940" cy="677108"/>
          </a:xfrm>
        </p:spPr>
        <p:txBody>
          <a:bodyPr/>
          <a:lstStyle/>
          <a:p>
            <a:r>
              <a:rPr lang="es-PA" sz="2200" dirty="0">
                <a:solidFill>
                  <a:srgbClr val="F6D31E"/>
                </a:solidFill>
              </a:rPr>
              <a:t>Los bancos están dirigiendo programas Open Banking y uso de API’s para impulsar la transformación digital y habilitar productos y servicios innovadores</a:t>
            </a:r>
          </a:p>
        </p:txBody>
      </p:sp>
      <p:sp>
        <p:nvSpPr>
          <p:cNvPr id="11" name="Rectangle 10"/>
          <p:cNvSpPr/>
          <p:nvPr/>
        </p:nvSpPr>
        <p:spPr>
          <a:xfrm>
            <a:off x="417165" y="2023493"/>
            <a:ext cx="1489845" cy="225180"/>
          </a:xfrm>
          <a:prstGeom prst="rect">
            <a:avLst/>
          </a:prstGeom>
          <a:noFill/>
          <a:ln w="9525" cap="flat" cmpd="sng" algn="ctr">
            <a:noFill/>
            <a:prstDash val="solid"/>
            <a:miter lim="800000"/>
          </a:ln>
          <a:effectLst/>
        </p:spPr>
        <p:txBody>
          <a:bodyPr vert="horz" lIns="0" tIns="0" rIns="0" bIns="91440" rtlCol="0" anchor="t" anchorCtr="0"/>
          <a:lstStyle/>
          <a:p>
            <a:pPr marL="0" marR="0" lvl="0" indent="0" defTabSz="914400" eaLnBrk="1" fontAlgn="auto" latinLnBrk="0" hangingPunct="1">
              <a:lnSpc>
                <a:spcPts val="1600"/>
              </a:lnSpc>
              <a:spcBef>
                <a:spcPts val="0"/>
              </a:spcBef>
              <a:spcAft>
                <a:spcPts val="0"/>
              </a:spcAft>
              <a:buClrTx/>
              <a:buSzTx/>
              <a:buFontTx/>
              <a:buNone/>
              <a:tabLst/>
              <a:defRPr/>
            </a:pPr>
            <a:r>
              <a:rPr lang="en-US" sz="2000" b="1" kern="0" dirty="0" smtClean="0">
                <a:solidFill>
                  <a:schemeClr val="tx1">
                    <a:lumMod val="65000"/>
                    <a:lumOff val="35000"/>
                  </a:schemeClr>
                </a:solidFill>
                <a:latin typeface="Arial" panose="020B0604020202020204" pitchFamily="34" charset="0"/>
                <a:ea typeface="Arial" charset="0"/>
                <a:cs typeface="Arial" panose="020B0604020202020204" pitchFamily="34" charset="0"/>
              </a:rPr>
              <a:t>CONECTAR</a:t>
            </a:r>
            <a:endParaRPr kumimoji="0" lang="en-US" sz="2000" b="1" i="0" u="none" strike="noStrike" kern="0" cap="none" spc="0" normalizeH="0" baseline="0" noProof="0" dirty="0" smtClean="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endParaRPr>
          </a:p>
        </p:txBody>
      </p:sp>
      <p:cxnSp>
        <p:nvCxnSpPr>
          <p:cNvPr id="31" name="Straight Connector 30"/>
          <p:cNvCxnSpPr/>
          <p:nvPr/>
        </p:nvCxnSpPr>
        <p:spPr>
          <a:xfrm>
            <a:off x="2314078" y="1879295"/>
            <a:ext cx="0" cy="248400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09438" y="1744414"/>
            <a:ext cx="441146" cy="646331"/>
          </a:xfrm>
          <a:prstGeom prst="rect">
            <a:avLst/>
          </a:prstGeom>
          <a:noFill/>
        </p:spPr>
        <p:txBody>
          <a:bodyPr wrap="none" rtlCol="0">
            <a:spAutoFit/>
          </a:bodyPr>
          <a:lstStyle/>
          <a:p>
            <a:r>
              <a:rPr lang="en-US" sz="3600" b="1" dirty="0" smtClean="0">
                <a:solidFill>
                  <a:schemeClr val="bg1">
                    <a:lumMod val="50000"/>
                  </a:schemeClr>
                </a:solidFill>
                <a:latin typeface="Arial" panose="020B0604020202020204" pitchFamily="34" charset="0"/>
                <a:cs typeface="Arial" panose="020B0604020202020204" pitchFamily="34" charset="0"/>
              </a:rPr>
              <a:t>1</a:t>
            </a:r>
            <a:endParaRPr lang="en-US" sz="3600" b="1" dirty="0">
              <a:solidFill>
                <a:schemeClr val="bg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a:xfrm>
            <a:off x="5121454" y="1712330"/>
            <a:ext cx="441146" cy="646331"/>
          </a:xfrm>
          <a:prstGeom prst="rect">
            <a:avLst/>
          </a:prstGeom>
          <a:noFill/>
        </p:spPr>
        <p:txBody>
          <a:bodyPr wrap="none" rtlCol="0">
            <a:spAutoFit/>
          </a:bodyPr>
          <a:lstStyle/>
          <a:p>
            <a:r>
              <a:rPr lang="en-US" sz="3600" b="1" dirty="0" smtClean="0">
                <a:solidFill>
                  <a:srgbClr val="FFC000"/>
                </a:solidFill>
                <a:latin typeface="Arial" panose="020B0604020202020204" pitchFamily="34" charset="0"/>
                <a:cs typeface="Arial" panose="020B0604020202020204" pitchFamily="34" charset="0"/>
              </a:rPr>
              <a:t>2</a:t>
            </a:r>
            <a:endParaRPr lang="en-US" sz="3600" b="1" dirty="0">
              <a:solidFill>
                <a:srgbClr val="FFC000"/>
              </a:solidFill>
              <a:latin typeface="Arial" panose="020B0604020202020204" pitchFamily="34" charset="0"/>
              <a:cs typeface="Arial" panose="020B0604020202020204" pitchFamily="34" charset="0"/>
            </a:endParaRPr>
          </a:p>
        </p:txBody>
      </p:sp>
      <p:cxnSp>
        <p:nvCxnSpPr>
          <p:cNvPr id="41" name="Straight Connector 40"/>
          <p:cNvCxnSpPr/>
          <p:nvPr/>
        </p:nvCxnSpPr>
        <p:spPr>
          <a:xfrm>
            <a:off x="5562600" y="1879295"/>
            <a:ext cx="0" cy="2484000"/>
          </a:xfrm>
          <a:prstGeom prst="line">
            <a:avLst/>
          </a:prstGeom>
          <a:ln w="25400">
            <a:solidFill>
              <a:srgbClr val="F8CA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07774" y="4602600"/>
            <a:ext cx="0" cy="24840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873030" y="4483761"/>
            <a:ext cx="441146" cy="646331"/>
          </a:xfrm>
          <a:prstGeom prst="rect">
            <a:avLst/>
          </a:prstGeom>
          <a:noFill/>
        </p:spPr>
        <p:txBody>
          <a:bodyPr wrap="none" rtlCol="0">
            <a:spAutoFit/>
          </a:bodyPr>
          <a:lstStyle/>
          <a:p>
            <a:r>
              <a:rPr lang="en-US" sz="3600" b="1" dirty="0" smtClean="0">
                <a:solidFill>
                  <a:schemeClr val="accent5"/>
                </a:solidFill>
                <a:latin typeface="Arial" panose="020B0604020202020204" pitchFamily="34" charset="0"/>
                <a:cs typeface="Arial" panose="020B0604020202020204" pitchFamily="34" charset="0"/>
              </a:rPr>
              <a:t>3</a:t>
            </a:r>
            <a:endParaRPr lang="en-US" sz="3600" b="1" dirty="0">
              <a:solidFill>
                <a:schemeClr val="accent5"/>
              </a:solidFill>
              <a:latin typeface="Arial" panose="020B0604020202020204" pitchFamily="34" charset="0"/>
              <a:cs typeface="Arial" panose="020B0604020202020204" pitchFamily="34" charset="0"/>
            </a:endParaRPr>
          </a:p>
        </p:txBody>
      </p:sp>
      <p:sp>
        <p:nvSpPr>
          <p:cNvPr id="51" name="TextBox 50"/>
          <p:cNvSpPr txBox="1"/>
          <p:nvPr/>
        </p:nvSpPr>
        <p:spPr>
          <a:xfrm>
            <a:off x="5105400" y="4451676"/>
            <a:ext cx="441146" cy="646331"/>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4</a:t>
            </a:r>
          </a:p>
        </p:txBody>
      </p:sp>
      <p:cxnSp>
        <p:nvCxnSpPr>
          <p:cNvPr id="52" name="Straight Connector 51"/>
          <p:cNvCxnSpPr/>
          <p:nvPr/>
        </p:nvCxnSpPr>
        <p:spPr>
          <a:xfrm>
            <a:off x="5545383" y="4570515"/>
            <a:ext cx="0" cy="24840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463155" y="1979608"/>
            <a:ext cx="1489845" cy="225180"/>
          </a:xfrm>
          <a:prstGeom prst="rect">
            <a:avLst/>
          </a:prstGeom>
          <a:noFill/>
          <a:ln w="9525" cap="flat" cmpd="sng" algn="ctr">
            <a:noFill/>
            <a:prstDash val="solid"/>
            <a:miter lim="800000"/>
          </a:ln>
          <a:effectLst/>
        </p:spPr>
        <p:txBody>
          <a:bodyPr vert="horz" lIns="0" tIns="0" rIns="0" bIns="91440" rtlCol="0" anchor="t" anchorCtr="0"/>
          <a:lstStyle/>
          <a:p>
            <a:pPr marL="0" marR="0" lvl="0" indent="0" defTabSz="914400" eaLnBrk="1" fontAlgn="auto" latinLnBrk="0" hangingPunct="1">
              <a:lnSpc>
                <a:spcPts val="1600"/>
              </a:lnSpc>
              <a:spcBef>
                <a:spcPts val="0"/>
              </a:spcBef>
              <a:spcAft>
                <a:spcPts val="0"/>
              </a:spcAft>
              <a:buClrTx/>
              <a:buSzTx/>
              <a:buFontTx/>
              <a:buNone/>
              <a:tabLst/>
              <a:defRPr/>
            </a:pPr>
            <a:r>
              <a:rPr lang="en-US" sz="2000" b="1" kern="0" noProof="0" dirty="0" smtClean="0">
                <a:solidFill>
                  <a:schemeClr val="tx1">
                    <a:lumMod val="65000"/>
                    <a:lumOff val="35000"/>
                  </a:schemeClr>
                </a:solidFill>
                <a:latin typeface="Arial" panose="020B0604020202020204" pitchFamily="34" charset="0"/>
                <a:ea typeface="Arial" charset="0"/>
                <a:cs typeface="Arial" panose="020B0604020202020204" pitchFamily="34" charset="0"/>
              </a:rPr>
              <a:t>HABILITAR</a:t>
            </a:r>
            <a:endParaRPr kumimoji="0" lang="en-US" sz="2000" b="1" i="0" u="none" strike="noStrike" kern="0" cap="none" spc="0" normalizeH="0" baseline="0" noProof="0" dirty="0" smtClean="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endParaRPr>
          </a:p>
        </p:txBody>
      </p:sp>
      <p:sp>
        <p:nvSpPr>
          <p:cNvPr id="57" name="Rectangle 56"/>
          <p:cNvSpPr/>
          <p:nvPr/>
        </p:nvSpPr>
        <p:spPr>
          <a:xfrm>
            <a:off x="407015" y="4693518"/>
            <a:ext cx="1489845" cy="225180"/>
          </a:xfrm>
          <a:prstGeom prst="rect">
            <a:avLst/>
          </a:prstGeom>
          <a:noFill/>
          <a:ln w="9525" cap="flat" cmpd="sng" algn="ctr">
            <a:noFill/>
            <a:prstDash val="solid"/>
            <a:miter lim="800000"/>
          </a:ln>
          <a:effectLst/>
        </p:spPr>
        <p:txBody>
          <a:bodyPr vert="horz" lIns="0" tIns="0" rIns="0" bIns="91440" rtlCol="0" anchor="t" anchorCtr="0"/>
          <a:lstStyle/>
          <a:p>
            <a:pPr marL="0" marR="0" lvl="0" indent="0" defTabSz="914400" eaLnBrk="1" fontAlgn="auto" latinLnBrk="0" hangingPunct="1">
              <a:lnSpc>
                <a:spcPts val="1600"/>
              </a:lnSpc>
              <a:spcBef>
                <a:spcPts val="0"/>
              </a:spcBef>
              <a:spcAft>
                <a:spcPts val="0"/>
              </a:spcAft>
              <a:buClrTx/>
              <a:buSzTx/>
              <a:buFontTx/>
              <a:buNone/>
              <a:tabLst/>
              <a:defRPr/>
            </a:pPr>
            <a:r>
              <a:rPr lang="en-US" sz="2000" b="1" kern="0" dirty="0" smtClean="0">
                <a:solidFill>
                  <a:schemeClr val="tx1">
                    <a:lumMod val="65000"/>
                    <a:lumOff val="35000"/>
                  </a:schemeClr>
                </a:solidFill>
                <a:latin typeface="Arial" panose="020B0604020202020204" pitchFamily="34" charset="0"/>
                <a:ea typeface="Arial" charset="0"/>
                <a:cs typeface="Arial" panose="020B0604020202020204" pitchFamily="34" charset="0"/>
              </a:rPr>
              <a:t>AGREGAR</a:t>
            </a:r>
            <a:endParaRPr kumimoji="0" lang="en-US" sz="2000" b="1" i="0" u="none" strike="noStrike" kern="0" cap="none" spc="0" normalizeH="0" baseline="0" noProof="0" dirty="0" smtClean="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endParaRPr>
          </a:p>
        </p:txBody>
      </p:sp>
      <p:sp>
        <p:nvSpPr>
          <p:cNvPr id="59" name="Rectangle 58"/>
          <p:cNvSpPr/>
          <p:nvPr/>
        </p:nvSpPr>
        <p:spPr>
          <a:xfrm>
            <a:off x="3329065" y="4705317"/>
            <a:ext cx="1658511" cy="146807"/>
          </a:xfrm>
          <a:prstGeom prst="rect">
            <a:avLst/>
          </a:prstGeom>
          <a:noFill/>
          <a:ln w="9525" cap="flat" cmpd="sng" algn="ctr">
            <a:noFill/>
            <a:prstDash val="solid"/>
            <a:miter lim="800000"/>
          </a:ln>
          <a:effectLst/>
        </p:spPr>
        <p:txBody>
          <a:bodyPr vert="horz" lIns="0" tIns="0" rIns="0" bIns="91440" rtlCol="0" anchor="t" anchorCtr="0"/>
          <a:lstStyle/>
          <a:p>
            <a:pPr marL="0" marR="0" lvl="0" indent="0" defTabSz="914400" eaLnBrk="1" fontAlgn="auto" latinLnBrk="0" hangingPunct="1">
              <a:lnSpc>
                <a:spcPts val="1600"/>
              </a:lnSpc>
              <a:spcBef>
                <a:spcPts val="0"/>
              </a:spcBef>
              <a:spcAft>
                <a:spcPts val="0"/>
              </a:spcAft>
              <a:buClrTx/>
              <a:buSzTx/>
              <a:buFontTx/>
              <a:buNone/>
              <a:tabLst/>
              <a:defRPr/>
            </a:pPr>
            <a:r>
              <a:rPr lang="en-US" sz="2000" b="1" kern="0" dirty="0" smtClean="0">
                <a:solidFill>
                  <a:schemeClr val="tx1">
                    <a:lumMod val="65000"/>
                    <a:lumOff val="35000"/>
                  </a:schemeClr>
                </a:solidFill>
                <a:latin typeface="Arial" panose="020B0604020202020204" pitchFamily="34" charset="0"/>
                <a:ea typeface="Arial" charset="0"/>
                <a:cs typeface="Arial" panose="020B0604020202020204" pitchFamily="34" charset="0"/>
              </a:rPr>
              <a:t>APALANCAR</a:t>
            </a:r>
            <a:endParaRPr kumimoji="0" lang="en-US" sz="2000" b="1" i="0" u="none" strike="noStrike" kern="0" cap="none" spc="0" normalizeH="0" baseline="0" noProof="0" dirty="0" smtClean="0">
              <a:ln>
                <a:noFill/>
              </a:ln>
              <a:solidFill>
                <a:schemeClr val="tx1">
                  <a:lumMod val="65000"/>
                  <a:lumOff val="35000"/>
                </a:schemeClr>
              </a:solidFill>
              <a:effectLst/>
              <a:uLnTx/>
              <a:uFillTx/>
              <a:latin typeface="Arial" panose="020B0604020202020204" pitchFamily="34" charset="0"/>
              <a:ea typeface="Arial" charset="0"/>
              <a:cs typeface="Arial" panose="020B0604020202020204" pitchFamily="34" charset="0"/>
            </a:endParaRPr>
          </a:p>
        </p:txBody>
      </p:sp>
      <p:sp>
        <p:nvSpPr>
          <p:cNvPr id="62" name="Rectangle 61"/>
          <p:cNvSpPr/>
          <p:nvPr/>
        </p:nvSpPr>
        <p:spPr>
          <a:xfrm>
            <a:off x="362617" y="2442914"/>
            <a:ext cx="1999583" cy="1357108"/>
          </a:xfrm>
          <a:prstGeom prst="rect">
            <a:avLst/>
          </a:prstGeom>
        </p:spPr>
        <p:txBody>
          <a:bodyPr wrap="square" lIns="0" tIns="45716" rIns="91434" bIns="45716" anchor="t">
            <a:noAutofit/>
          </a:bodyPr>
          <a:lstStyle/>
          <a:p>
            <a:pPr marL="0" lvl="3" defTabSz="1043056" fontAlgn="base">
              <a:lnSpc>
                <a:spcPct val="85000"/>
              </a:lnSpc>
              <a:spcAft>
                <a:spcPts val="500"/>
              </a:spcAft>
              <a:buClr>
                <a:srgbClr val="FFFFFF"/>
              </a:buClr>
              <a:buSzPct val="70000"/>
              <a:defRPr/>
            </a:pPr>
            <a:r>
              <a:rPr lang="es-PA" dirty="0" smtClean="0">
                <a:solidFill>
                  <a:schemeClr val="tx1">
                    <a:lumMod val="65000"/>
                    <a:lumOff val="35000"/>
                  </a:schemeClr>
                </a:solidFill>
                <a:latin typeface="Arial" panose="020B0604020202020204" pitchFamily="34" charset="0"/>
                <a:ea typeface="Arial" charset="0"/>
                <a:cs typeface="Arial" panose="020B0604020202020204" pitchFamily="34" charset="0"/>
              </a:rPr>
              <a:t>Aplicaciones </a:t>
            </a:r>
            <a:r>
              <a:rPr lang="es-PA" dirty="0">
                <a:solidFill>
                  <a:schemeClr val="tx1">
                    <a:lumMod val="65000"/>
                    <a:lumOff val="35000"/>
                  </a:schemeClr>
                </a:solidFill>
                <a:latin typeface="Arial" panose="020B0604020202020204" pitchFamily="34" charset="0"/>
                <a:ea typeface="Arial" charset="0"/>
                <a:cs typeface="Arial" panose="020B0604020202020204" pitchFamily="34" charset="0"/>
              </a:rPr>
              <a:t>de banca móvil y recursos WEB/Online con los sistemas de backend y terceros (TPP)</a:t>
            </a:r>
          </a:p>
        </p:txBody>
      </p:sp>
      <p:sp>
        <p:nvSpPr>
          <p:cNvPr id="63" name="Rectangle 62"/>
          <p:cNvSpPr/>
          <p:nvPr/>
        </p:nvSpPr>
        <p:spPr>
          <a:xfrm>
            <a:off x="3291923" y="2363730"/>
            <a:ext cx="2122673" cy="1357108"/>
          </a:xfrm>
          <a:prstGeom prst="rect">
            <a:avLst/>
          </a:prstGeom>
        </p:spPr>
        <p:txBody>
          <a:bodyPr wrap="square" lIns="0" tIns="45716" rIns="91434" bIns="45716" anchor="t">
            <a:noAutofit/>
          </a:bodyPr>
          <a:lstStyle/>
          <a:p>
            <a:pPr marL="0" lvl="3" defTabSz="1043056" fontAlgn="base">
              <a:lnSpc>
                <a:spcPct val="85000"/>
              </a:lnSpc>
              <a:spcAft>
                <a:spcPts val="500"/>
              </a:spcAft>
              <a:buClr>
                <a:srgbClr val="FFFFFF"/>
              </a:buClr>
              <a:buSzPct val="70000"/>
              <a:defRPr/>
            </a:pPr>
            <a:r>
              <a:rPr lang="es-PA" dirty="0" smtClean="0">
                <a:solidFill>
                  <a:schemeClr val="tx1">
                    <a:lumMod val="65000"/>
                    <a:lumOff val="35000"/>
                  </a:schemeClr>
                </a:solidFill>
                <a:latin typeface="Arial" panose="020B0604020202020204" pitchFamily="34" charset="0"/>
                <a:ea typeface="Arial" charset="0"/>
                <a:cs typeface="Arial" panose="020B0604020202020204" pitchFamily="34" charset="0"/>
              </a:rPr>
              <a:t>Servicios digitales a través de productos y servicios a la medida, al permitir el intercambio de información de clientes y data de productos.</a:t>
            </a:r>
            <a:endParaRPr lang="es-PA" dirty="0">
              <a:solidFill>
                <a:schemeClr val="tx1">
                  <a:lumMod val="65000"/>
                  <a:lumOff val="35000"/>
                </a:schemeClr>
              </a:solidFill>
              <a:latin typeface="Arial" panose="020B0604020202020204" pitchFamily="34" charset="0"/>
              <a:ea typeface="Arial" charset="0"/>
              <a:cs typeface="Arial" panose="020B0604020202020204" pitchFamily="34" charset="0"/>
            </a:endParaRPr>
          </a:p>
        </p:txBody>
      </p:sp>
      <p:sp>
        <p:nvSpPr>
          <p:cNvPr id="64" name="Rectangle 63"/>
          <p:cNvSpPr/>
          <p:nvPr/>
        </p:nvSpPr>
        <p:spPr>
          <a:xfrm>
            <a:off x="353453" y="5087035"/>
            <a:ext cx="1769842" cy="1357108"/>
          </a:xfrm>
          <a:prstGeom prst="rect">
            <a:avLst/>
          </a:prstGeom>
        </p:spPr>
        <p:txBody>
          <a:bodyPr wrap="square" lIns="0" tIns="45716" rIns="91434" bIns="45716" anchor="t">
            <a:noAutofit/>
          </a:bodyPr>
          <a:lstStyle/>
          <a:p>
            <a:pPr marL="0" lvl="3" defTabSz="1043056" fontAlgn="base">
              <a:lnSpc>
                <a:spcPct val="85000"/>
              </a:lnSpc>
              <a:spcAft>
                <a:spcPts val="500"/>
              </a:spcAft>
              <a:buClr>
                <a:srgbClr val="FFFFFF"/>
              </a:buClr>
              <a:buSzPct val="70000"/>
              <a:defRPr/>
            </a:pPr>
            <a:r>
              <a:rPr lang="es-PA" dirty="0" smtClean="0">
                <a:solidFill>
                  <a:schemeClr val="tx1">
                    <a:lumMod val="65000"/>
                    <a:lumOff val="35000"/>
                  </a:schemeClr>
                </a:solidFill>
                <a:latin typeface="Arial" panose="020B0604020202020204" pitchFamily="34" charset="0"/>
                <a:ea typeface="Arial" charset="0"/>
                <a:cs typeface="Arial" panose="020B0604020202020204" pitchFamily="34" charset="0"/>
              </a:rPr>
              <a:t>Capacidades </a:t>
            </a:r>
            <a:r>
              <a:rPr lang="es-PA" dirty="0">
                <a:solidFill>
                  <a:schemeClr val="tx1">
                    <a:lumMod val="65000"/>
                    <a:lumOff val="35000"/>
                  </a:schemeClr>
                </a:solidFill>
                <a:latin typeface="Arial" panose="020B0604020202020204" pitchFamily="34" charset="0"/>
                <a:ea typeface="Arial" charset="0"/>
                <a:cs typeface="Arial" panose="020B0604020202020204" pitchFamily="34" charset="0"/>
              </a:rPr>
              <a:t>de terceros (fintech’s) en sus plataformas</a:t>
            </a:r>
          </a:p>
        </p:txBody>
      </p:sp>
      <p:sp>
        <p:nvSpPr>
          <p:cNvPr id="71" name="Rectangle 70"/>
          <p:cNvSpPr/>
          <p:nvPr/>
        </p:nvSpPr>
        <p:spPr>
          <a:xfrm>
            <a:off x="3356643" y="5209317"/>
            <a:ext cx="2081103" cy="1357108"/>
          </a:xfrm>
          <a:prstGeom prst="rect">
            <a:avLst/>
          </a:prstGeom>
        </p:spPr>
        <p:txBody>
          <a:bodyPr wrap="square" lIns="0" tIns="45716" rIns="91434" bIns="45716" anchor="t">
            <a:noAutofit/>
          </a:bodyPr>
          <a:lstStyle/>
          <a:p>
            <a:pPr marL="0" lvl="3" defTabSz="1043056" fontAlgn="base">
              <a:lnSpc>
                <a:spcPct val="85000"/>
              </a:lnSpc>
              <a:spcAft>
                <a:spcPts val="500"/>
              </a:spcAft>
              <a:buClr>
                <a:srgbClr val="FFFFFF"/>
              </a:buClr>
              <a:buSzPct val="70000"/>
              <a:defRPr/>
            </a:pPr>
            <a:r>
              <a:rPr lang="es-PA" dirty="0" smtClean="0">
                <a:solidFill>
                  <a:schemeClr val="tx1">
                    <a:lumMod val="65000"/>
                    <a:lumOff val="35000"/>
                  </a:schemeClr>
                </a:solidFill>
                <a:latin typeface="Arial" panose="020B0604020202020204" pitchFamily="34" charset="0"/>
                <a:ea typeface="Arial" charset="0"/>
                <a:cs typeface="Arial" panose="020B0604020202020204" pitchFamily="34" charset="0"/>
              </a:rPr>
              <a:t>la </a:t>
            </a:r>
            <a:r>
              <a:rPr lang="es-PA" dirty="0">
                <a:solidFill>
                  <a:schemeClr val="tx1">
                    <a:lumMod val="65000"/>
                    <a:lumOff val="35000"/>
                  </a:schemeClr>
                </a:solidFill>
                <a:latin typeface="Arial" panose="020B0604020202020204" pitchFamily="34" charset="0"/>
                <a:ea typeface="Arial" charset="0"/>
                <a:cs typeface="Arial" panose="020B0604020202020204" pitchFamily="34" charset="0"/>
              </a:rPr>
              <a:t>innovación mientras transforman su plataforma core legacy </a:t>
            </a:r>
            <a:r>
              <a:rPr lang="es-PA" dirty="0" smtClean="0">
                <a:solidFill>
                  <a:schemeClr val="tx1">
                    <a:lumMod val="65000"/>
                    <a:lumOff val="35000"/>
                  </a:schemeClr>
                </a:solidFill>
                <a:latin typeface="Arial" panose="020B0604020202020204" pitchFamily="34" charset="0"/>
                <a:ea typeface="Arial" charset="0"/>
                <a:cs typeface="Arial" panose="020B0604020202020204" pitchFamily="34" charset="0"/>
              </a:rPr>
              <a:t>(Arquitectura Bimodal)</a:t>
            </a:r>
            <a:endParaRPr lang="es-PA" dirty="0">
              <a:solidFill>
                <a:schemeClr val="tx1">
                  <a:lumMod val="65000"/>
                  <a:lumOff val="35000"/>
                </a:schemeClr>
              </a:solidFill>
              <a:latin typeface="Arial" panose="020B0604020202020204" pitchFamily="34" charset="0"/>
              <a:ea typeface="Arial" charset="0"/>
              <a:cs typeface="Arial" panose="020B0604020202020204" pitchFamily="34" charset="0"/>
            </a:endParaRPr>
          </a:p>
        </p:txBody>
      </p:sp>
      <p:graphicFrame>
        <p:nvGraphicFramePr>
          <p:cNvPr id="73" name="Chart 72"/>
          <p:cNvGraphicFramePr>
            <a:graphicFrameLocks/>
          </p:cNvGraphicFramePr>
          <p:nvPr>
            <p:extLst>
              <p:ext uri="{D42A27DB-BD31-4B8C-83A1-F6EECF244321}">
                <p14:modId xmlns:p14="http://schemas.microsoft.com/office/powerpoint/2010/main" val="2173007028"/>
              </p:ext>
            </p:extLst>
          </p:nvPr>
        </p:nvGraphicFramePr>
        <p:xfrm>
          <a:off x="5884789" y="2595975"/>
          <a:ext cx="6108821" cy="3077440"/>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p:cNvSpPr txBox="1"/>
          <p:nvPr/>
        </p:nvSpPr>
        <p:spPr>
          <a:xfrm>
            <a:off x="6062473" y="1108669"/>
            <a:ext cx="6008243" cy="553998"/>
          </a:xfrm>
          <a:prstGeom prst="rect">
            <a:avLst/>
          </a:prstGeom>
          <a:noFill/>
        </p:spPr>
        <p:txBody>
          <a:bodyPr wrap="square" lIns="0" tIns="0" rIns="0" bIns="0" rtlCol="0">
            <a:spAutoFit/>
          </a:bodyPr>
          <a:lstStyle/>
          <a:p>
            <a:pPr algn="ctr">
              <a:spcAft>
                <a:spcPts val="600"/>
              </a:spcAft>
              <a:buClr>
                <a:srgbClr val="FFE600"/>
              </a:buClr>
              <a:buSzPct val="70000"/>
            </a:pPr>
            <a:r>
              <a:rPr lang="es-PA" dirty="0">
                <a:solidFill>
                  <a:schemeClr val="tx1">
                    <a:lumMod val="85000"/>
                    <a:lumOff val="15000"/>
                  </a:schemeClr>
                </a:solidFill>
                <a:latin typeface="Arial" panose="020B0604020202020204" pitchFamily="34" charset="0"/>
                <a:cs typeface="Arial" panose="020B0604020202020204" pitchFamily="34" charset="0"/>
              </a:rPr>
              <a:t>Beneficios esperados por los bancos con la implementación de los </a:t>
            </a:r>
            <a:r>
              <a:rPr lang="es-PA" dirty="0" smtClean="0">
                <a:solidFill>
                  <a:schemeClr val="tx1">
                    <a:lumMod val="85000"/>
                    <a:lumOff val="15000"/>
                  </a:schemeClr>
                </a:solidFill>
                <a:latin typeface="Arial" panose="020B0604020202020204" pitchFamily="34" charset="0"/>
                <a:cs typeface="Arial" panose="020B0604020202020204" pitchFamily="34" charset="0"/>
              </a:rPr>
              <a:t>API’s:</a:t>
            </a:r>
            <a:endParaRPr lang="es-PA"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p:cNvSpPr/>
          <p:nvPr/>
        </p:nvSpPr>
        <p:spPr>
          <a:xfrm>
            <a:off x="3174" y="956057"/>
            <a:ext cx="6096000" cy="646331"/>
          </a:xfrm>
          <a:prstGeom prst="rect">
            <a:avLst/>
          </a:prstGeom>
        </p:spPr>
        <p:txBody>
          <a:bodyPr>
            <a:spAutoFit/>
          </a:bodyPr>
          <a:lstStyle/>
          <a:p>
            <a:pPr>
              <a:spcAft>
                <a:spcPts val="600"/>
              </a:spcAft>
              <a:buClr>
                <a:srgbClr val="FFE600"/>
              </a:buClr>
              <a:buSzPct val="70000"/>
            </a:pPr>
            <a:r>
              <a:rPr lang="es-PA" dirty="0">
                <a:solidFill>
                  <a:schemeClr val="tx1">
                    <a:lumMod val="65000"/>
                    <a:lumOff val="35000"/>
                  </a:schemeClr>
                </a:solidFill>
                <a:latin typeface="Arial" panose="020B0604020202020204" pitchFamily="34" charset="0"/>
                <a:cs typeface="Arial" panose="020B0604020202020204" pitchFamily="34" charset="0"/>
              </a:rPr>
              <a:t>Los Bancos están involucrados activamente en el desarrollo de API’s para:</a:t>
            </a:r>
          </a:p>
        </p:txBody>
      </p:sp>
      <p:sp>
        <p:nvSpPr>
          <p:cNvPr id="77" name="Snip Single Corner Rectangle 76"/>
          <p:cNvSpPr/>
          <p:nvPr/>
        </p:nvSpPr>
        <p:spPr>
          <a:xfrm flipH="1">
            <a:off x="338352" y="4570552"/>
            <a:ext cx="1969422" cy="504000"/>
          </a:xfrm>
          <a:prstGeom prst="snip1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78" name="Snip Single Corner Rectangle 77"/>
          <p:cNvSpPr/>
          <p:nvPr/>
        </p:nvSpPr>
        <p:spPr>
          <a:xfrm flipH="1">
            <a:off x="3273397" y="1827459"/>
            <a:ext cx="2289201" cy="504000"/>
          </a:xfrm>
          <a:prstGeom prst="snip1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79" name="Snip Single Corner Rectangle 78"/>
          <p:cNvSpPr/>
          <p:nvPr/>
        </p:nvSpPr>
        <p:spPr>
          <a:xfrm flipH="1">
            <a:off x="3291922" y="4537326"/>
            <a:ext cx="2262091" cy="504000"/>
          </a:xfrm>
          <a:prstGeom prst="snip1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Tree>
    <p:extLst>
      <p:ext uri="{BB962C8B-B14F-4D97-AF65-F5344CB8AC3E}">
        <p14:creationId xmlns:p14="http://schemas.microsoft.com/office/powerpoint/2010/main" val="8177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40904"/>
          <a:stretch/>
        </p:blipFill>
        <p:spPr>
          <a:xfrm>
            <a:off x="3886200" y="4711236"/>
            <a:ext cx="8286750" cy="2193076"/>
          </a:xfrm>
          <a:prstGeom prst="rect">
            <a:avLst/>
          </a:prstGeom>
        </p:spPr>
      </p:pic>
      <p:pic>
        <p:nvPicPr>
          <p:cNvPr id="13" name="Picture 12"/>
          <p:cNvPicPr>
            <a:picLocks noChangeAspect="1"/>
          </p:cNvPicPr>
          <p:nvPr/>
        </p:nvPicPr>
        <p:blipFill rotWithShape="1">
          <a:blip r:embed="rId4"/>
          <a:srcRect r="15797"/>
          <a:stretch/>
        </p:blipFill>
        <p:spPr>
          <a:xfrm>
            <a:off x="6019574" y="1005203"/>
            <a:ext cx="6172426" cy="3086914"/>
          </a:xfrm>
          <a:prstGeom prst="rect">
            <a:avLst/>
          </a:prstGeom>
        </p:spPr>
      </p:pic>
      <p:sp>
        <p:nvSpPr>
          <p:cNvPr id="2" name="Title 1"/>
          <p:cNvSpPr>
            <a:spLocks noGrp="1"/>
          </p:cNvSpPr>
          <p:nvPr>
            <p:ph type="title"/>
          </p:nvPr>
        </p:nvSpPr>
        <p:spPr>
          <a:xfrm>
            <a:off x="597204" y="178713"/>
            <a:ext cx="11003940" cy="430887"/>
          </a:xfrm>
        </p:spPr>
        <p:txBody>
          <a:bodyPr/>
          <a:lstStyle/>
          <a:p>
            <a:r>
              <a:rPr lang="es-PA" dirty="0" smtClean="0">
                <a:solidFill>
                  <a:srgbClr val="F6D31E"/>
                </a:solidFill>
              </a:rPr>
              <a:t>Las API’s y Open Innovation</a:t>
            </a:r>
            <a:endParaRPr lang="es-PA" dirty="0">
              <a:solidFill>
                <a:srgbClr val="F6D31E"/>
              </a:solidFill>
            </a:endParaRPr>
          </a:p>
        </p:txBody>
      </p:sp>
      <p:pic>
        <p:nvPicPr>
          <p:cNvPr id="47" name="Picture 46"/>
          <p:cNvPicPr>
            <a:picLocks noChangeAspect="1"/>
          </p:cNvPicPr>
          <p:nvPr/>
        </p:nvPicPr>
        <p:blipFill>
          <a:blip r:embed="rId5"/>
          <a:stretch>
            <a:fillRect/>
          </a:stretch>
        </p:blipFill>
        <p:spPr>
          <a:xfrm>
            <a:off x="9980136" y="3851176"/>
            <a:ext cx="1182856" cy="1080000"/>
          </a:xfrm>
          <a:prstGeom prst="ellipse">
            <a:avLst/>
          </a:prstGeom>
        </p:spPr>
      </p:pic>
      <p:pic>
        <p:nvPicPr>
          <p:cNvPr id="48" name="Picture 47"/>
          <p:cNvPicPr>
            <a:picLocks noChangeAspect="1"/>
          </p:cNvPicPr>
          <p:nvPr/>
        </p:nvPicPr>
        <p:blipFill>
          <a:blip r:embed="rId6"/>
          <a:stretch>
            <a:fillRect/>
          </a:stretch>
        </p:blipFill>
        <p:spPr>
          <a:xfrm>
            <a:off x="11066649" y="3699629"/>
            <a:ext cx="1331267" cy="1215505"/>
          </a:xfrm>
          <a:prstGeom prst="ellipse">
            <a:avLst/>
          </a:prstGeom>
        </p:spPr>
      </p:pic>
      <p:pic>
        <p:nvPicPr>
          <p:cNvPr id="12" name="Picture 11"/>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0" y="1005202"/>
            <a:ext cx="7924800" cy="6081398"/>
          </a:xfrm>
          <a:prstGeom prst="rect">
            <a:avLst/>
          </a:prstGeom>
        </p:spPr>
      </p:pic>
      <p:pic>
        <p:nvPicPr>
          <p:cNvPr id="49" name="Picture 48"/>
          <p:cNvPicPr>
            <a:picLocks noChangeAspect="1"/>
          </p:cNvPicPr>
          <p:nvPr/>
        </p:nvPicPr>
        <p:blipFill>
          <a:blip r:embed="rId8"/>
          <a:stretch>
            <a:fillRect/>
          </a:stretch>
        </p:blipFill>
        <p:spPr>
          <a:xfrm>
            <a:off x="5672864" y="3899301"/>
            <a:ext cx="1448841" cy="1116000"/>
          </a:xfrm>
          <a:prstGeom prst="ellipse">
            <a:avLst/>
          </a:prstGeom>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50098" y="3883260"/>
            <a:ext cx="1387057" cy="1080000"/>
          </a:xfrm>
          <a:prstGeom prst="ellipse">
            <a:avLst/>
          </a:prstGeom>
        </p:spPr>
      </p:pic>
      <p:pic>
        <p:nvPicPr>
          <p:cNvPr id="8" name="Picture 7"/>
          <p:cNvPicPr>
            <a:picLocks noChangeAspect="1"/>
          </p:cNvPicPr>
          <p:nvPr/>
        </p:nvPicPr>
        <p:blipFill>
          <a:blip r:embed="rId10"/>
          <a:stretch>
            <a:fillRect/>
          </a:stretch>
        </p:blipFill>
        <p:spPr>
          <a:xfrm>
            <a:off x="8555811" y="3867218"/>
            <a:ext cx="1412875" cy="1080000"/>
          </a:xfrm>
          <a:prstGeom prst="ellipse">
            <a:avLst/>
          </a:prstGeom>
        </p:spPr>
      </p:pic>
      <p:sp>
        <p:nvSpPr>
          <p:cNvPr id="5" name="Rectangle 4"/>
          <p:cNvSpPr/>
          <p:nvPr/>
        </p:nvSpPr>
        <p:spPr>
          <a:xfrm>
            <a:off x="44718" y="1109956"/>
            <a:ext cx="7270482" cy="1200329"/>
          </a:xfrm>
          <a:prstGeom prst="rect">
            <a:avLst/>
          </a:prstGeom>
        </p:spPr>
        <p:txBody>
          <a:bodyPr wrap="square">
            <a:spAutoFit/>
          </a:bodyPr>
          <a:lstStyle/>
          <a:p>
            <a:pPr algn="ctr"/>
            <a:r>
              <a:rPr lang="es-PA" sz="2400" dirty="0" smtClean="0">
                <a:solidFill>
                  <a:schemeClr val="tx1">
                    <a:lumMod val="65000"/>
                    <a:lumOff val="35000"/>
                  </a:schemeClr>
                </a:solidFill>
                <a:latin typeface="Arial" panose="020B0604020202020204" pitchFamily="34" charset="0"/>
                <a:cs typeface="Arial" panose="020B0604020202020204" pitchFamily="34" charset="0"/>
              </a:rPr>
              <a:t>Open Innovation fomenta una estrategia de innovación incorporando a clientes, incubadoras, emprendedores, universidades y el equipo interno</a:t>
            </a:r>
            <a:endParaRPr lang="es-PA" sz="2400" dirty="0">
              <a:solidFill>
                <a:schemeClr val="tx1">
                  <a:lumMod val="65000"/>
                  <a:lumOff val="35000"/>
                </a:schemeClr>
              </a:solidFill>
            </a:endParaRPr>
          </a:p>
        </p:txBody>
      </p:sp>
      <p:sp>
        <p:nvSpPr>
          <p:cNvPr id="16" name="Rectangle 15"/>
          <p:cNvSpPr/>
          <p:nvPr/>
        </p:nvSpPr>
        <p:spPr>
          <a:xfrm>
            <a:off x="0" y="2826273"/>
            <a:ext cx="6019574" cy="3724096"/>
          </a:xfrm>
          <a:prstGeom prst="rect">
            <a:avLst/>
          </a:prstGeom>
        </p:spPr>
        <p:txBody>
          <a:bodyPr wrap="square">
            <a:spAutoFit/>
          </a:bodyPr>
          <a:lstStyle/>
          <a:p>
            <a:r>
              <a:rPr lang="es-PA" sz="2400" dirty="0" smtClean="0">
                <a:solidFill>
                  <a:schemeClr val="tx1">
                    <a:lumMod val="65000"/>
                    <a:lumOff val="35000"/>
                  </a:schemeClr>
                </a:solidFill>
                <a:latin typeface="Arial" panose="020B0604020202020204" pitchFamily="34" charset="0"/>
                <a:cs typeface="Arial" panose="020B0604020202020204" pitchFamily="34" charset="0"/>
              </a:rPr>
              <a:t>Las API’s son un factor clave para acelerar este proceso de innovación abierta al promover:</a:t>
            </a:r>
          </a:p>
          <a:p>
            <a:pPr marL="342900" indent="-342900">
              <a:buFont typeface="Arial" panose="020B0604020202020204" pitchFamily="34" charset="0"/>
              <a:buChar char="•"/>
            </a:pPr>
            <a:endParaRPr lang="es-PA" sz="2400" dirty="0" smtClean="0">
              <a:solidFill>
                <a:schemeClr val="tx1">
                  <a:lumMod val="65000"/>
                  <a:lumOff val="35000"/>
                </a:schemeClr>
              </a:solidFill>
              <a:latin typeface="Arial" panose="020B0604020202020204" pitchFamily="34" charset="0"/>
              <a:cs typeface="Arial" panose="020B0604020202020204" pitchFamily="34" charset="0"/>
            </a:endParaRPr>
          </a:p>
          <a:p>
            <a:pPr marL="442913" lvl="1" indent="-171450">
              <a:spcAft>
                <a:spcPts val="600"/>
              </a:spcAft>
              <a:buClr>
                <a:srgbClr val="FFE600"/>
              </a:buClr>
              <a:buSzPct val="70000"/>
              <a:buFont typeface="Arial" pitchFamily="34" charset="0"/>
              <a:buChar char="►"/>
            </a:pPr>
            <a:r>
              <a:rPr lang="es-PA" sz="2400" dirty="0">
                <a:solidFill>
                  <a:schemeClr val="tx1">
                    <a:lumMod val="65000"/>
                    <a:lumOff val="35000"/>
                  </a:schemeClr>
                </a:solidFill>
                <a:latin typeface="Arial" panose="020B0604020202020204" pitchFamily="34" charset="0"/>
                <a:cs typeface="Arial" panose="020B0604020202020204" pitchFamily="34" charset="0"/>
              </a:rPr>
              <a:t>Flexibilidad</a:t>
            </a:r>
          </a:p>
          <a:p>
            <a:pPr marL="442913" lvl="1" indent="-171450">
              <a:spcAft>
                <a:spcPts val="600"/>
              </a:spcAft>
              <a:buClr>
                <a:srgbClr val="FFE600"/>
              </a:buClr>
              <a:buSzPct val="70000"/>
              <a:buFont typeface="Arial" pitchFamily="34" charset="0"/>
              <a:buChar char="►"/>
            </a:pPr>
            <a:r>
              <a:rPr lang="es-PA" sz="2400" dirty="0">
                <a:solidFill>
                  <a:schemeClr val="tx1">
                    <a:lumMod val="65000"/>
                    <a:lumOff val="35000"/>
                  </a:schemeClr>
                </a:solidFill>
                <a:latin typeface="Arial" panose="020B0604020202020204" pitchFamily="34" charset="0"/>
                <a:cs typeface="Arial" panose="020B0604020202020204" pitchFamily="34" charset="0"/>
              </a:rPr>
              <a:t>Rapidez</a:t>
            </a:r>
          </a:p>
          <a:p>
            <a:pPr marL="442913" lvl="1" indent="-171450">
              <a:spcAft>
                <a:spcPts val="600"/>
              </a:spcAft>
              <a:buClr>
                <a:srgbClr val="FFE600"/>
              </a:buClr>
              <a:buSzPct val="70000"/>
              <a:buFont typeface="Arial" pitchFamily="34" charset="0"/>
              <a:buChar char="►"/>
            </a:pPr>
            <a:r>
              <a:rPr lang="es-PA" sz="2400" dirty="0">
                <a:solidFill>
                  <a:schemeClr val="tx1">
                    <a:lumMod val="65000"/>
                    <a:lumOff val="35000"/>
                  </a:schemeClr>
                </a:solidFill>
                <a:latin typeface="Arial" panose="020B0604020202020204" pitchFamily="34" charset="0"/>
                <a:cs typeface="Arial" panose="020B0604020202020204" pitchFamily="34" charset="0"/>
              </a:rPr>
              <a:t>Aceptación</a:t>
            </a:r>
          </a:p>
          <a:p>
            <a:pPr marL="442913" lvl="1" indent="-171450">
              <a:spcAft>
                <a:spcPts val="600"/>
              </a:spcAft>
              <a:buClr>
                <a:srgbClr val="FFE600"/>
              </a:buClr>
              <a:buSzPct val="70000"/>
              <a:buFont typeface="Arial" pitchFamily="34" charset="0"/>
              <a:buChar char="►"/>
            </a:pPr>
            <a:r>
              <a:rPr lang="es-PA" sz="2400" dirty="0">
                <a:solidFill>
                  <a:schemeClr val="tx1">
                    <a:lumMod val="65000"/>
                    <a:lumOff val="35000"/>
                  </a:schemeClr>
                </a:solidFill>
                <a:latin typeface="Arial" panose="020B0604020202020204" pitchFamily="34" charset="0"/>
                <a:cs typeface="Arial" panose="020B0604020202020204" pitchFamily="34" charset="0"/>
              </a:rPr>
              <a:t>Creatividad colectiva</a:t>
            </a:r>
          </a:p>
          <a:p>
            <a:pPr marL="442913" lvl="1" indent="-171450">
              <a:spcAft>
                <a:spcPts val="600"/>
              </a:spcAft>
              <a:buClr>
                <a:srgbClr val="FFE600"/>
              </a:buClr>
              <a:buSzPct val="70000"/>
              <a:buFont typeface="Arial" pitchFamily="34" charset="0"/>
              <a:buChar char="►"/>
            </a:pPr>
            <a:r>
              <a:rPr lang="es-PA" sz="2400" dirty="0">
                <a:solidFill>
                  <a:schemeClr val="tx1">
                    <a:lumMod val="65000"/>
                    <a:lumOff val="35000"/>
                  </a:schemeClr>
                </a:solidFill>
                <a:latin typeface="Arial" panose="020B0604020202020204" pitchFamily="34" charset="0"/>
                <a:cs typeface="Arial" panose="020B0604020202020204" pitchFamily="34" charset="0"/>
              </a:rPr>
              <a:t>Enriquecimiento funcional</a:t>
            </a:r>
          </a:p>
        </p:txBody>
      </p:sp>
      <p:sp>
        <p:nvSpPr>
          <p:cNvPr id="9" name="Oval 8"/>
          <p:cNvSpPr/>
          <p:nvPr/>
        </p:nvSpPr>
        <p:spPr>
          <a:xfrm>
            <a:off x="5906478" y="4335794"/>
            <a:ext cx="253690" cy="168680"/>
          </a:xfrm>
          <a:prstGeom prst="ellipse">
            <a:avLst/>
          </a:prstGeom>
          <a:solidFill>
            <a:srgbClr val="989898"/>
          </a:solidFill>
          <a:ln>
            <a:solidFill>
              <a:srgbClr val="98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Tree>
    <p:extLst>
      <p:ext uri="{BB962C8B-B14F-4D97-AF65-F5344CB8AC3E}">
        <p14:creationId xmlns:p14="http://schemas.microsoft.com/office/powerpoint/2010/main" val="4546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02" y="261155"/>
            <a:ext cx="10375596" cy="430887"/>
          </a:xfrm>
        </p:spPr>
        <p:txBody>
          <a:bodyPr/>
          <a:lstStyle/>
          <a:p>
            <a:r>
              <a:rPr lang="es-PA" dirty="0" smtClean="0">
                <a:solidFill>
                  <a:srgbClr val="F6D31E"/>
                </a:solidFill>
              </a:rPr>
              <a:t>El framework estratégico de apificación de EY</a:t>
            </a:r>
            <a:endParaRPr lang="es-PA" dirty="0">
              <a:solidFill>
                <a:srgbClr val="F6D31E"/>
              </a:solidFill>
            </a:endParaRPr>
          </a:p>
        </p:txBody>
      </p:sp>
      <p:sp>
        <p:nvSpPr>
          <p:cNvPr id="41" name="Rectangle 40"/>
          <p:cNvSpPr/>
          <p:nvPr/>
        </p:nvSpPr>
        <p:spPr>
          <a:xfrm>
            <a:off x="9573798" y="1245760"/>
            <a:ext cx="2465802" cy="5500175"/>
          </a:xfrm>
          <a:prstGeom prst="rect">
            <a:avLst/>
          </a:prstGeom>
          <a:solidFill>
            <a:srgbClr val="00A3AE"/>
          </a:solidFill>
          <a:ln w="9525">
            <a:solidFill>
              <a:srgbClr val="FFFFFF"/>
            </a:solidFill>
          </a:ln>
          <a:effectLst/>
        </p:spPr>
        <p:txBody>
          <a:bodyPr wrap="square" lIns="72000" rIns="72000" rtlCol="0" anchor="ctr">
            <a:no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r>
              <a:rPr kumimoji="0" lang="es-PA"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Ejecución de capacidades </a:t>
            </a:r>
          </a:p>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endParaRPr lang="es-PA" sz="2000" b="1" kern="0" dirty="0">
              <a:latin typeface="Arial" panose="020B0604020202020204" pitchFamily="34" charset="0"/>
              <a:cs typeface="Arial" panose="020B0604020202020204" pitchFamily="34" charset="0"/>
            </a:endParaRPr>
          </a:p>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endParaRPr kumimoji="0" lang="es-PA"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2" name="Rectangle 41"/>
          <p:cNvSpPr/>
          <p:nvPr/>
        </p:nvSpPr>
        <p:spPr>
          <a:xfrm>
            <a:off x="597202" y="1245296"/>
            <a:ext cx="8851597" cy="1143000"/>
          </a:xfrm>
          <a:prstGeom prst="rect">
            <a:avLst/>
          </a:prstGeom>
          <a:solidFill>
            <a:srgbClr val="FFE600"/>
          </a:solidFill>
          <a:ln w="9525">
            <a:solidFill>
              <a:srgbClr val="FFFFFF"/>
            </a:solidFill>
          </a:ln>
          <a:effectLst/>
        </p:spPr>
        <p:txBody>
          <a:bodyPr wrap="square" lIns="72000" rIns="72000" rtlCol="0" anchor="t">
            <a:no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Estrategia</a:t>
            </a:r>
            <a:r>
              <a:rPr kumimoji="0" lang="es-PA" sz="2000" b="1" i="0" u="none" strike="noStrike" kern="0" cap="none" spc="0" normalizeH="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 y </a:t>
            </a: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arquitectura de </a:t>
            </a:r>
            <a:r>
              <a:rPr lang="es-PA" sz="2000" b="1" kern="0" dirty="0" smtClean="0">
                <a:solidFill>
                  <a:srgbClr val="808080">
                    <a:lumMod val="75000"/>
                  </a:srgbClr>
                </a:solidFill>
                <a:latin typeface="Arial" panose="020B0604020202020204" pitchFamily="34" charset="0"/>
                <a:cs typeface="Arial" panose="020B0604020202020204" pitchFamily="34" charset="0"/>
              </a:rPr>
              <a:t>A</a:t>
            </a: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pificación</a:t>
            </a:r>
          </a:p>
        </p:txBody>
      </p:sp>
      <p:sp>
        <p:nvSpPr>
          <p:cNvPr id="43" name="Rectangle 42"/>
          <p:cNvSpPr/>
          <p:nvPr/>
        </p:nvSpPr>
        <p:spPr>
          <a:xfrm>
            <a:off x="597203" y="2561489"/>
            <a:ext cx="4320000" cy="1068580"/>
          </a:xfrm>
          <a:prstGeom prst="rect">
            <a:avLst/>
          </a:prstGeom>
          <a:solidFill>
            <a:srgbClr val="FFE600"/>
          </a:solidFill>
          <a:ln w="9525">
            <a:solidFill>
              <a:srgbClr val="FFFFFF"/>
            </a:solidFill>
          </a:ln>
          <a:effectLst/>
        </p:spPr>
        <p:txBody>
          <a:bodyPr wrap="square" lIns="72000" rIns="72000" rtlCol="0" anchor="ctr">
            <a:no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Diseño de API’s</a:t>
            </a:r>
          </a:p>
        </p:txBody>
      </p:sp>
      <p:sp>
        <p:nvSpPr>
          <p:cNvPr id="44" name="Rectangle 43"/>
          <p:cNvSpPr/>
          <p:nvPr/>
        </p:nvSpPr>
        <p:spPr>
          <a:xfrm>
            <a:off x="5128799" y="2561489"/>
            <a:ext cx="4320000" cy="1068580"/>
          </a:xfrm>
          <a:prstGeom prst="rect">
            <a:avLst/>
          </a:prstGeom>
          <a:solidFill>
            <a:srgbClr val="FFE600"/>
          </a:solidFill>
          <a:ln w="9525">
            <a:solidFill>
              <a:srgbClr val="FFFFFF"/>
            </a:solidFill>
          </a:ln>
          <a:effectLst/>
        </p:spPr>
        <p:txBody>
          <a:bodyPr wrap="square" lIns="72000" rIns="72000" rtlCol="0" anchor="ctr">
            <a:no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Implementación</a:t>
            </a:r>
          </a:p>
        </p:txBody>
      </p:sp>
      <p:sp>
        <p:nvSpPr>
          <p:cNvPr id="45" name="Rectangle 44"/>
          <p:cNvSpPr/>
          <p:nvPr/>
        </p:nvSpPr>
        <p:spPr>
          <a:xfrm>
            <a:off x="597202" y="3803262"/>
            <a:ext cx="8852400" cy="1147607"/>
          </a:xfrm>
          <a:prstGeom prst="rect">
            <a:avLst/>
          </a:prstGeom>
          <a:solidFill>
            <a:srgbClr val="FFE600"/>
          </a:solidFill>
          <a:ln w="9525">
            <a:solidFill>
              <a:srgbClr val="FFFFFF"/>
            </a:solidFill>
          </a:ln>
          <a:effectLst/>
        </p:spPr>
        <p:txBody>
          <a:bodyPr wrap="square" lIns="72000" rIns="72000" rtlCol="0" anchor="ctr">
            <a:no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Publicación y adopción</a:t>
            </a:r>
          </a:p>
        </p:txBody>
      </p:sp>
      <p:sp>
        <p:nvSpPr>
          <p:cNvPr id="46" name="Rectangle 45"/>
          <p:cNvSpPr/>
          <p:nvPr/>
        </p:nvSpPr>
        <p:spPr>
          <a:xfrm>
            <a:off x="597202" y="5124062"/>
            <a:ext cx="8852400" cy="998033"/>
          </a:xfrm>
          <a:prstGeom prst="rect">
            <a:avLst/>
          </a:prstGeom>
          <a:solidFill>
            <a:srgbClr val="FFE600"/>
          </a:solidFill>
          <a:ln w="9525">
            <a:solidFill>
              <a:srgbClr val="FFFFFF"/>
            </a:solidFill>
          </a:ln>
          <a:effectLst/>
        </p:spPr>
        <p:txBody>
          <a:bodyPr wrap="square" lIns="72000" rIns="72000" rtlCol="0" anchor="ctr">
            <a:no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Mantenimiento y gestión</a:t>
            </a:r>
          </a:p>
        </p:txBody>
      </p:sp>
      <p:sp>
        <p:nvSpPr>
          <p:cNvPr id="56" name="Rectangle 55"/>
          <p:cNvSpPr/>
          <p:nvPr/>
        </p:nvSpPr>
        <p:spPr bwMode="auto">
          <a:xfrm>
            <a:off x="1070445" y="6295288"/>
            <a:ext cx="3780000" cy="450648"/>
          </a:xfrm>
          <a:prstGeom prst="rect">
            <a:avLst/>
          </a:prstGeom>
          <a:solidFill>
            <a:srgbClr val="646464"/>
          </a:solidFill>
          <a:ln w="9525" cap="flat" cmpd="sng" algn="ctr">
            <a:solidFill>
              <a:srgbClr val="F3F3F3"/>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eaLnBrk="1" fontAlgn="base" latinLnBrk="0" hangingPunct="1">
              <a:lnSpc>
                <a:spcPct val="100000"/>
              </a:lnSpc>
              <a:spcBef>
                <a:spcPts val="0"/>
              </a:spcBef>
              <a:spcAft>
                <a:spcPts val="0"/>
              </a:spcAft>
              <a:buClrTx/>
              <a:buSzTx/>
              <a:buFontTx/>
              <a:buNone/>
              <a:tabLst/>
              <a:defRPr/>
            </a:pPr>
            <a:r>
              <a:rPr kumimoji="0" lang="es-PA"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Made to stock API’s</a:t>
            </a:r>
          </a:p>
        </p:txBody>
      </p:sp>
      <p:sp>
        <p:nvSpPr>
          <p:cNvPr id="57" name="Rectangle 56"/>
          <p:cNvSpPr/>
          <p:nvPr/>
        </p:nvSpPr>
        <p:spPr bwMode="auto">
          <a:xfrm>
            <a:off x="5002754" y="6295288"/>
            <a:ext cx="3760023" cy="450648"/>
          </a:xfrm>
          <a:prstGeom prst="rect">
            <a:avLst/>
          </a:prstGeom>
          <a:solidFill>
            <a:srgbClr val="646464"/>
          </a:solidFill>
          <a:ln w="9525" cap="flat" cmpd="sng" algn="ctr">
            <a:solidFill>
              <a:srgbClr val="F3F3F3"/>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eaLnBrk="1" fontAlgn="base" latinLnBrk="0" hangingPunct="1">
              <a:lnSpc>
                <a:spcPct val="100000"/>
              </a:lnSpc>
              <a:spcBef>
                <a:spcPts val="0"/>
              </a:spcBef>
              <a:spcAft>
                <a:spcPts val="0"/>
              </a:spcAft>
              <a:buClrTx/>
              <a:buSzTx/>
              <a:buFontTx/>
              <a:buNone/>
              <a:tabLst/>
              <a:defRPr/>
            </a:pPr>
            <a:r>
              <a:rPr kumimoji="0" lang="es-PA"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Made to order API’s</a:t>
            </a:r>
          </a:p>
        </p:txBody>
      </p:sp>
      <p:grpSp>
        <p:nvGrpSpPr>
          <p:cNvPr id="58" name="Group 57"/>
          <p:cNvGrpSpPr/>
          <p:nvPr/>
        </p:nvGrpSpPr>
        <p:grpSpPr>
          <a:xfrm>
            <a:off x="8043000" y="6029716"/>
            <a:ext cx="720000" cy="720000"/>
            <a:chOff x="5983731" y="1168283"/>
            <a:chExt cx="720000" cy="720000"/>
          </a:xfrm>
        </p:grpSpPr>
        <p:sp>
          <p:nvSpPr>
            <p:cNvPr id="59" name="Oval 58"/>
            <p:cNvSpPr/>
            <p:nvPr/>
          </p:nvSpPr>
          <p:spPr>
            <a:xfrm>
              <a:off x="5983731" y="1168283"/>
              <a:ext cx="720000" cy="720000"/>
            </a:xfrm>
            <a:prstGeom prst="ellipse">
              <a:avLst/>
            </a:prstGeom>
            <a:solidFill>
              <a:srgbClr val="FFFFFF"/>
            </a:solidFill>
            <a:ln w="12700" cap="flat" cmpd="sng" algn="ctr">
              <a:solidFill>
                <a:srgbClr val="000000"/>
              </a:solidFill>
              <a:prstDash val="solid"/>
            </a:ln>
            <a:effectLst/>
          </p:spPr>
          <p:txBody>
            <a:bodyPr lIns="45720" rIns="45720" rtlCol="0" anchor="t" anchorCtr="0"/>
            <a:lstStyle/>
            <a:p>
              <a:pPr marL="228600" marR="0" lvl="0" indent="-228600" algn="ctr" defTabSz="914400" eaLnBrk="1" fontAlgn="auto" latinLnBrk="0" hangingPunct="1">
                <a:lnSpc>
                  <a:spcPct val="100000"/>
                </a:lnSpc>
                <a:spcBef>
                  <a:spcPts val="0"/>
                </a:spcBef>
                <a:spcAft>
                  <a:spcPts val="600"/>
                </a:spcAft>
                <a:buClr>
                  <a:srgbClr val="FFE600"/>
                </a:buClr>
                <a:buSzPct val="70000"/>
                <a:buFont typeface="Arial" pitchFamily="34" charset="0"/>
                <a:buChar char="►"/>
                <a:tabLst/>
                <a:defRPr/>
              </a:pPr>
              <a:endParaRPr kumimoji="0" lang="es-PA"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0" name="Freeform 17"/>
            <p:cNvSpPr>
              <a:spLocks noEditPoints="1"/>
            </p:cNvSpPr>
            <p:nvPr/>
          </p:nvSpPr>
          <p:spPr bwMode="auto">
            <a:xfrm>
              <a:off x="6115987" y="1275387"/>
              <a:ext cx="455488" cy="455622"/>
            </a:xfrm>
            <a:custGeom>
              <a:avLst/>
              <a:gdLst>
                <a:gd name="T0" fmla="*/ 261 w 319"/>
                <a:gd name="T1" fmla="*/ 0 h 288"/>
                <a:gd name="T2" fmla="*/ 165 w 319"/>
                <a:gd name="T3" fmla="*/ 48 h 288"/>
                <a:gd name="T4" fmla="*/ 56 w 319"/>
                <a:gd name="T5" fmla="*/ 48 h 288"/>
                <a:gd name="T6" fmla="*/ 152 w 319"/>
                <a:gd name="T7" fmla="*/ 0 h 288"/>
                <a:gd name="T8" fmla="*/ 56 w 319"/>
                <a:gd name="T9" fmla="*/ 48 h 288"/>
                <a:gd name="T10" fmla="*/ 319 w 319"/>
                <a:gd name="T11" fmla="*/ 288 h 288"/>
                <a:gd name="T12" fmla="*/ 0 w 319"/>
                <a:gd name="T13" fmla="*/ 260 h 288"/>
                <a:gd name="T14" fmla="*/ 9 w 319"/>
                <a:gd name="T15" fmla="*/ 183 h 288"/>
                <a:gd name="T16" fmla="*/ 35 w 319"/>
                <a:gd name="T17" fmla="*/ 71 h 288"/>
                <a:gd name="T18" fmla="*/ 31 w 319"/>
                <a:gd name="T19" fmla="*/ 56 h 288"/>
                <a:gd name="T20" fmla="*/ 89 w 319"/>
                <a:gd name="T21" fmla="*/ 71 h 288"/>
                <a:gd name="T22" fmla="*/ 95 w 319"/>
                <a:gd name="T23" fmla="*/ 183 h 288"/>
                <a:gd name="T24" fmla="*/ 143 w 319"/>
                <a:gd name="T25" fmla="*/ 71 h 288"/>
                <a:gd name="T26" fmla="*/ 140 w 319"/>
                <a:gd name="T27" fmla="*/ 56 h 288"/>
                <a:gd name="T28" fmla="*/ 198 w 319"/>
                <a:gd name="T29" fmla="*/ 71 h 288"/>
                <a:gd name="T30" fmla="*/ 202 w 319"/>
                <a:gd name="T31" fmla="*/ 183 h 288"/>
                <a:gd name="T32" fmla="*/ 311 w 319"/>
                <a:gd name="T33" fmla="*/ 260 h 288"/>
                <a:gd name="T34" fmla="*/ 46 w 319"/>
                <a:gd name="T35" fmla="*/ 203 h 288"/>
                <a:gd name="T36" fmla="*/ 31 w 319"/>
                <a:gd name="T37" fmla="*/ 225 h 288"/>
                <a:gd name="T38" fmla="*/ 46 w 319"/>
                <a:gd name="T39" fmla="*/ 203 h 288"/>
                <a:gd name="T40" fmla="*/ 64 w 319"/>
                <a:gd name="T41" fmla="*/ 203 h 288"/>
                <a:gd name="T42" fmla="*/ 80 w 319"/>
                <a:gd name="T43" fmla="*/ 225 h 288"/>
                <a:gd name="T44" fmla="*/ 114 w 319"/>
                <a:gd name="T45" fmla="*/ 203 h 288"/>
                <a:gd name="T46" fmla="*/ 99 w 319"/>
                <a:gd name="T47" fmla="*/ 225 h 288"/>
                <a:gd name="T48" fmla="*/ 114 w 319"/>
                <a:gd name="T49" fmla="*/ 203 h 288"/>
                <a:gd name="T50" fmla="*/ 132 w 319"/>
                <a:gd name="T51" fmla="*/ 203 h 288"/>
                <a:gd name="T52" fmla="*/ 147 w 319"/>
                <a:gd name="T53" fmla="*/ 225 h 288"/>
                <a:gd name="T54" fmla="*/ 182 w 319"/>
                <a:gd name="T55" fmla="*/ 203 h 288"/>
                <a:gd name="T56" fmla="*/ 167 w 319"/>
                <a:gd name="T57" fmla="*/ 225 h 288"/>
                <a:gd name="T58" fmla="*/ 182 w 319"/>
                <a:gd name="T59" fmla="*/ 203 h 288"/>
                <a:gd name="T60" fmla="*/ 202 w 319"/>
                <a:gd name="T61" fmla="*/ 203 h 288"/>
                <a:gd name="T62" fmla="*/ 218 w 319"/>
                <a:gd name="T63" fmla="*/ 225 h 288"/>
                <a:gd name="T64" fmla="*/ 252 w 319"/>
                <a:gd name="T65" fmla="*/ 203 h 288"/>
                <a:gd name="T66" fmla="*/ 236 w 319"/>
                <a:gd name="T67" fmla="*/ 225 h 288"/>
                <a:gd name="T68" fmla="*/ 252 w 319"/>
                <a:gd name="T69" fmla="*/ 203 h 288"/>
                <a:gd name="T70" fmla="*/ 272 w 319"/>
                <a:gd name="T71" fmla="*/ 203 h 288"/>
                <a:gd name="T72" fmla="*/ 288 w 319"/>
                <a:gd name="T73" fmla="*/ 22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88">
                  <a:moveTo>
                    <a:pt x="207" y="15"/>
                  </a:moveTo>
                  <a:cubicBezTo>
                    <a:pt x="223" y="15"/>
                    <a:pt x="242" y="18"/>
                    <a:pt x="261" y="0"/>
                  </a:cubicBezTo>
                  <a:cubicBezTo>
                    <a:pt x="258" y="9"/>
                    <a:pt x="243" y="39"/>
                    <a:pt x="205" y="36"/>
                  </a:cubicBezTo>
                  <a:cubicBezTo>
                    <a:pt x="199" y="34"/>
                    <a:pt x="174" y="30"/>
                    <a:pt x="165" y="48"/>
                  </a:cubicBezTo>
                  <a:cubicBezTo>
                    <a:pt x="161" y="56"/>
                    <a:pt x="165" y="14"/>
                    <a:pt x="207" y="15"/>
                  </a:cubicBezTo>
                  <a:close/>
                  <a:moveTo>
                    <a:pt x="56" y="48"/>
                  </a:moveTo>
                  <a:cubicBezTo>
                    <a:pt x="65" y="30"/>
                    <a:pt x="91" y="34"/>
                    <a:pt x="96" y="36"/>
                  </a:cubicBezTo>
                  <a:cubicBezTo>
                    <a:pt x="135" y="39"/>
                    <a:pt x="150" y="9"/>
                    <a:pt x="152" y="0"/>
                  </a:cubicBezTo>
                  <a:cubicBezTo>
                    <a:pt x="134" y="18"/>
                    <a:pt x="114" y="15"/>
                    <a:pt x="99" y="15"/>
                  </a:cubicBezTo>
                  <a:cubicBezTo>
                    <a:pt x="57" y="14"/>
                    <a:pt x="52" y="56"/>
                    <a:pt x="56" y="48"/>
                  </a:cubicBezTo>
                  <a:close/>
                  <a:moveTo>
                    <a:pt x="319" y="260"/>
                  </a:moveTo>
                  <a:cubicBezTo>
                    <a:pt x="319" y="288"/>
                    <a:pt x="319" y="288"/>
                    <a:pt x="319" y="288"/>
                  </a:cubicBezTo>
                  <a:cubicBezTo>
                    <a:pt x="0" y="288"/>
                    <a:pt x="0" y="288"/>
                    <a:pt x="0" y="288"/>
                  </a:cubicBezTo>
                  <a:cubicBezTo>
                    <a:pt x="0" y="260"/>
                    <a:pt x="0" y="260"/>
                    <a:pt x="0" y="260"/>
                  </a:cubicBezTo>
                  <a:cubicBezTo>
                    <a:pt x="9" y="260"/>
                    <a:pt x="9" y="260"/>
                    <a:pt x="9" y="260"/>
                  </a:cubicBezTo>
                  <a:cubicBezTo>
                    <a:pt x="9" y="183"/>
                    <a:pt x="9" y="183"/>
                    <a:pt x="9" y="183"/>
                  </a:cubicBezTo>
                  <a:cubicBezTo>
                    <a:pt x="25" y="183"/>
                    <a:pt x="25" y="183"/>
                    <a:pt x="25" y="183"/>
                  </a:cubicBezTo>
                  <a:cubicBezTo>
                    <a:pt x="35" y="71"/>
                    <a:pt x="35" y="71"/>
                    <a:pt x="35" y="71"/>
                  </a:cubicBezTo>
                  <a:cubicBezTo>
                    <a:pt x="31" y="71"/>
                    <a:pt x="31" y="71"/>
                    <a:pt x="31" y="71"/>
                  </a:cubicBezTo>
                  <a:cubicBezTo>
                    <a:pt x="31" y="56"/>
                    <a:pt x="31" y="56"/>
                    <a:pt x="31" y="56"/>
                  </a:cubicBezTo>
                  <a:cubicBezTo>
                    <a:pt x="89" y="56"/>
                    <a:pt x="89" y="56"/>
                    <a:pt x="89" y="56"/>
                  </a:cubicBezTo>
                  <a:cubicBezTo>
                    <a:pt x="89" y="71"/>
                    <a:pt x="89" y="71"/>
                    <a:pt x="89" y="71"/>
                  </a:cubicBezTo>
                  <a:cubicBezTo>
                    <a:pt x="86" y="71"/>
                    <a:pt x="86" y="71"/>
                    <a:pt x="86" y="71"/>
                  </a:cubicBezTo>
                  <a:cubicBezTo>
                    <a:pt x="95" y="183"/>
                    <a:pt x="95" y="183"/>
                    <a:pt x="95" y="183"/>
                  </a:cubicBezTo>
                  <a:cubicBezTo>
                    <a:pt x="132" y="183"/>
                    <a:pt x="132" y="183"/>
                    <a:pt x="132" y="183"/>
                  </a:cubicBezTo>
                  <a:cubicBezTo>
                    <a:pt x="143" y="71"/>
                    <a:pt x="143" y="71"/>
                    <a:pt x="143" y="71"/>
                  </a:cubicBezTo>
                  <a:cubicBezTo>
                    <a:pt x="140" y="71"/>
                    <a:pt x="140" y="71"/>
                    <a:pt x="140" y="71"/>
                  </a:cubicBezTo>
                  <a:cubicBezTo>
                    <a:pt x="140" y="56"/>
                    <a:pt x="140" y="56"/>
                    <a:pt x="140" y="56"/>
                  </a:cubicBezTo>
                  <a:cubicBezTo>
                    <a:pt x="198" y="56"/>
                    <a:pt x="198" y="56"/>
                    <a:pt x="198" y="56"/>
                  </a:cubicBezTo>
                  <a:cubicBezTo>
                    <a:pt x="198" y="71"/>
                    <a:pt x="198" y="71"/>
                    <a:pt x="198" y="71"/>
                  </a:cubicBezTo>
                  <a:cubicBezTo>
                    <a:pt x="193" y="71"/>
                    <a:pt x="193" y="71"/>
                    <a:pt x="193" y="71"/>
                  </a:cubicBezTo>
                  <a:cubicBezTo>
                    <a:pt x="202" y="183"/>
                    <a:pt x="202" y="183"/>
                    <a:pt x="202" y="183"/>
                  </a:cubicBezTo>
                  <a:cubicBezTo>
                    <a:pt x="311" y="183"/>
                    <a:pt x="311" y="183"/>
                    <a:pt x="311" y="183"/>
                  </a:cubicBezTo>
                  <a:cubicBezTo>
                    <a:pt x="311" y="260"/>
                    <a:pt x="311" y="260"/>
                    <a:pt x="311" y="260"/>
                  </a:cubicBezTo>
                  <a:lnTo>
                    <a:pt x="319" y="260"/>
                  </a:lnTo>
                  <a:close/>
                  <a:moveTo>
                    <a:pt x="46" y="203"/>
                  </a:moveTo>
                  <a:cubicBezTo>
                    <a:pt x="31" y="203"/>
                    <a:pt x="31" y="203"/>
                    <a:pt x="31" y="203"/>
                  </a:cubicBezTo>
                  <a:cubicBezTo>
                    <a:pt x="31" y="225"/>
                    <a:pt x="31" y="225"/>
                    <a:pt x="31" y="225"/>
                  </a:cubicBezTo>
                  <a:cubicBezTo>
                    <a:pt x="46" y="225"/>
                    <a:pt x="46" y="225"/>
                    <a:pt x="46" y="225"/>
                  </a:cubicBezTo>
                  <a:lnTo>
                    <a:pt x="46" y="203"/>
                  </a:lnTo>
                  <a:close/>
                  <a:moveTo>
                    <a:pt x="80" y="203"/>
                  </a:moveTo>
                  <a:cubicBezTo>
                    <a:pt x="64" y="203"/>
                    <a:pt x="64" y="203"/>
                    <a:pt x="64" y="203"/>
                  </a:cubicBezTo>
                  <a:cubicBezTo>
                    <a:pt x="64" y="225"/>
                    <a:pt x="64" y="225"/>
                    <a:pt x="64" y="225"/>
                  </a:cubicBezTo>
                  <a:cubicBezTo>
                    <a:pt x="80" y="225"/>
                    <a:pt x="80" y="225"/>
                    <a:pt x="80" y="225"/>
                  </a:cubicBezTo>
                  <a:lnTo>
                    <a:pt x="80" y="203"/>
                  </a:lnTo>
                  <a:close/>
                  <a:moveTo>
                    <a:pt x="114" y="203"/>
                  </a:moveTo>
                  <a:cubicBezTo>
                    <a:pt x="99" y="203"/>
                    <a:pt x="99" y="203"/>
                    <a:pt x="99" y="203"/>
                  </a:cubicBezTo>
                  <a:cubicBezTo>
                    <a:pt x="99" y="225"/>
                    <a:pt x="99" y="225"/>
                    <a:pt x="99" y="225"/>
                  </a:cubicBezTo>
                  <a:cubicBezTo>
                    <a:pt x="114" y="225"/>
                    <a:pt x="114" y="225"/>
                    <a:pt x="114" y="225"/>
                  </a:cubicBezTo>
                  <a:lnTo>
                    <a:pt x="114" y="203"/>
                  </a:lnTo>
                  <a:close/>
                  <a:moveTo>
                    <a:pt x="147" y="203"/>
                  </a:moveTo>
                  <a:cubicBezTo>
                    <a:pt x="132" y="203"/>
                    <a:pt x="132" y="203"/>
                    <a:pt x="132" y="203"/>
                  </a:cubicBezTo>
                  <a:cubicBezTo>
                    <a:pt x="132" y="225"/>
                    <a:pt x="132" y="225"/>
                    <a:pt x="132" y="225"/>
                  </a:cubicBezTo>
                  <a:cubicBezTo>
                    <a:pt x="147" y="225"/>
                    <a:pt x="147" y="225"/>
                    <a:pt x="147" y="225"/>
                  </a:cubicBezTo>
                  <a:lnTo>
                    <a:pt x="147" y="203"/>
                  </a:lnTo>
                  <a:close/>
                  <a:moveTo>
                    <a:pt x="182" y="203"/>
                  </a:moveTo>
                  <a:cubicBezTo>
                    <a:pt x="167" y="203"/>
                    <a:pt x="167" y="203"/>
                    <a:pt x="167" y="203"/>
                  </a:cubicBezTo>
                  <a:cubicBezTo>
                    <a:pt x="167" y="225"/>
                    <a:pt x="167" y="225"/>
                    <a:pt x="167" y="225"/>
                  </a:cubicBezTo>
                  <a:cubicBezTo>
                    <a:pt x="182" y="225"/>
                    <a:pt x="182" y="225"/>
                    <a:pt x="182" y="225"/>
                  </a:cubicBezTo>
                  <a:lnTo>
                    <a:pt x="182" y="203"/>
                  </a:lnTo>
                  <a:close/>
                  <a:moveTo>
                    <a:pt x="218" y="203"/>
                  </a:moveTo>
                  <a:cubicBezTo>
                    <a:pt x="202" y="203"/>
                    <a:pt x="202" y="203"/>
                    <a:pt x="202" y="203"/>
                  </a:cubicBezTo>
                  <a:cubicBezTo>
                    <a:pt x="202" y="225"/>
                    <a:pt x="202" y="225"/>
                    <a:pt x="202" y="225"/>
                  </a:cubicBezTo>
                  <a:cubicBezTo>
                    <a:pt x="218" y="225"/>
                    <a:pt x="218" y="225"/>
                    <a:pt x="218" y="225"/>
                  </a:cubicBezTo>
                  <a:lnTo>
                    <a:pt x="218" y="203"/>
                  </a:lnTo>
                  <a:close/>
                  <a:moveTo>
                    <a:pt x="252" y="203"/>
                  </a:moveTo>
                  <a:cubicBezTo>
                    <a:pt x="236" y="203"/>
                    <a:pt x="236" y="203"/>
                    <a:pt x="236" y="203"/>
                  </a:cubicBezTo>
                  <a:cubicBezTo>
                    <a:pt x="236" y="225"/>
                    <a:pt x="236" y="225"/>
                    <a:pt x="236" y="225"/>
                  </a:cubicBezTo>
                  <a:cubicBezTo>
                    <a:pt x="252" y="225"/>
                    <a:pt x="252" y="225"/>
                    <a:pt x="252" y="225"/>
                  </a:cubicBezTo>
                  <a:lnTo>
                    <a:pt x="252" y="203"/>
                  </a:lnTo>
                  <a:close/>
                  <a:moveTo>
                    <a:pt x="288" y="203"/>
                  </a:moveTo>
                  <a:cubicBezTo>
                    <a:pt x="272" y="203"/>
                    <a:pt x="272" y="203"/>
                    <a:pt x="272" y="203"/>
                  </a:cubicBezTo>
                  <a:cubicBezTo>
                    <a:pt x="272" y="225"/>
                    <a:pt x="272" y="225"/>
                    <a:pt x="272" y="225"/>
                  </a:cubicBezTo>
                  <a:cubicBezTo>
                    <a:pt x="288" y="225"/>
                    <a:pt x="288" y="225"/>
                    <a:pt x="288" y="225"/>
                  </a:cubicBezTo>
                  <a:lnTo>
                    <a:pt x="288" y="203"/>
                  </a:lnTo>
                  <a:close/>
                </a:path>
              </a:pathLst>
            </a:custGeom>
            <a:solidFill>
              <a:schemeClr val="accent5"/>
            </a:solidFill>
            <a:ln w="14288"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600" b="0" i="0" u="none" strike="noStrike" kern="0" cap="none" spc="0" normalizeH="0" baseline="0" noProof="0" dirty="0" smtClean="0">
                <a:ln>
                  <a:noFill/>
                </a:ln>
                <a:solidFill>
                  <a:srgbClr val="000000"/>
                </a:solidFill>
                <a:effectLst/>
                <a:uLnTx/>
                <a:uFillTx/>
                <a:latin typeface="Arial"/>
              </a:endParaRPr>
            </a:p>
          </p:txBody>
        </p:sp>
      </p:grpSp>
      <p:grpSp>
        <p:nvGrpSpPr>
          <p:cNvPr id="99" name="Group 98"/>
          <p:cNvGrpSpPr/>
          <p:nvPr/>
        </p:nvGrpSpPr>
        <p:grpSpPr>
          <a:xfrm>
            <a:off x="4130842" y="6029716"/>
            <a:ext cx="720000" cy="720000"/>
            <a:chOff x="10869013" y="1163443"/>
            <a:chExt cx="720000" cy="720000"/>
          </a:xfrm>
        </p:grpSpPr>
        <p:sp>
          <p:nvSpPr>
            <p:cNvPr id="100" name="Oval 99"/>
            <p:cNvSpPr/>
            <p:nvPr/>
          </p:nvSpPr>
          <p:spPr>
            <a:xfrm>
              <a:off x="10869013" y="1163443"/>
              <a:ext cx="720000" cy="720000"/>
            </a:xfrm>
            <a:prstGeom prst="ellipse">
              <a:avLst/>
            </a:prstGeom>
            <a:solidFill>
              <a:srgbClr val="FFFFFF"/>
            </a:solidFill>
            <a:ln w="12700" cap="flat" cmpd="sng" algn="ctr">
              <a:solidFill>
                <a:srgbClr val="000000"/>
              </a:solidFill>
              <a:prstDash val="solid"/>
            </a:ln>
            <a:effectLst/>
          </p:spPr>
          <p:txBody>
            <a:bodyPr lIns="45720" rIns="45720" rtlCol="0" anchor="t" anchorCtr="0"/>
            <a:lstStyle/>
            <a:p>
              <a:pPr marL="228600" marR="0" lvl="0" indent="-228600" algn="ctr" defTabSz="914400" eaLnBrk="1" fontAlgn="auto" latinLnBrk="0" hangingPunct="1">
                <a:lnSpc>
                  <a:spcPct val="100000"/>
                </a:lnSpc>
                <a:spcBef>
                  <a:spcPts val="0"/>
                </a:spcBef>
                <a:spcAft>
                  <a:spcPts val="600"/>
                </a:spcAft>
                <a:buClr>
                  <a:srgbClr val="FFE600"/>
                </a:buClr>
                <a:buSzPct val="70000"/>
                <a:buFont typeface="Arial" pitchFamily="34" charset="0"/>
                <a:buChar char="►"/>
                <a:tabLst/>
                <a:defRPr/>
              </a:pPr>
              <a:endParaRPr kumimoji="0" lang="es-PA"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01" name="Freeform 20"/>
            <p:cNvSpPr>
              <a:spLocks/>
            </p:cNvSpPr>
            <p:nvPr/>
          </p:nvSpPr>
          <p:spPr bwMode="auto">
            <a:xfrm>
              <a:off x="10993645" y="1296221"/>
              <a:ext cx="470737" cy="454445"/>
            </a:xfrm>
            <a:custGeom>
              <a:avLst/>
              <a:gdLst>
                <a:gd name="T0" fmla="*/ 114 w 125"/>
                <a:gd name="T1" fmla="*/ 111 h 124"/>
                <a:gd name="T2" fmla="*/ 101 w 125"/>
                <a:gd name="T3" fmla="*/ 124 h 124"/>
                <a:gd name="T4" fmla="*/ 89 w 125"/>
                <a:gd name="T5" fmla="*/ 116 h 124"/>
                <a:gd name="T6" fmla="*/ 47 w 125"/>
                <a:gd name="T7" fmla="*/ 116 h 124"/>
                <a:gd name="T8" fmla="*/ 34 w 125"/>
                <a:gd name="T9" fmla="*/ 124 h 124"/>
                <a:gd name="T10" fmla="*/ 21 w 125"/>
                <a:gd name="T11" fmla="*/ 111 h 124"/>
                <a:gd name="T12" fmla="*/ 34 w 125"/>
                <a:gd name="T13" fmla="*/ 97 h 124"/>
                <a:gd name="T14" fmla="*/ 35 w 125"/>
                <a:gd name="T15" fmla="*/ 97 h 124"/>
                <a:gd name="T16" fmla="*/ 39 w 125"/>
                <a:gd name="T17" fmla="*/ 84 h 124"/>
                <a:gd name="T18" fmla="*/ 34 w 125"/>
                <a:gd name="T19" fmla="*/ 84 h 124"/>
                <a:gd name="T20" fmla="*/ 19 w 125"/>
                <a:gd name="T21" fmla="*/ 21 h 124"/>
                <a:gd name="T22" fmla="*/ 9 w 125"/>
                <a:gd name="T23" fmla="*/ 15 h 124"/>
                <a:gd name="T24" fmla="*/ 7 w 125"/>
                <a:gd name="T25" fmla="*/ 15 h 124"/>
                <a:gd name="T26" fmla="*/ 0 w 125"/>
                <a:gd name="T27" fmla="*/ 7 h 124"/>
                <a:gd name="T28" fmla="*/ 7 w 125"/>
                <a:gd name="T29" fmla="*/ 0 h 124"/>
                <a:gd name="T30" fmla="*/ 15 w 125"/>
                <a:gd name="T31" fmla="*/ 7 h 124"/>
                <a:gd name="T32" fmla="*/ 15 w 125"/>
                <a:gd name="T33" fmla="*/ 9 h 124"/>
                <a:gd name="T34" fmla="*/ 23 w 125"/>
                <a:gd name="T35" fmla="*/ 15 h 124"/>
                <a:gd name="T36" fmla="*/ 125 w 125"/>
                <a:gd name="T37" fmla="*/ 28 h 124"/>
                <a:gd name="T38" fmla="*/ 112 w 125"/>
                <a:gd name="T39" fmla="*/ 84 h 124"/>
                <a:gd name="T40" fmla="*/ 48 w 125"/>
                <a:gd name="T41" fmla="*/ 84 h 124"/>
                <a:gd name="T42" fmla="*/ 42 w 125"/>
                <a:gd name="T43" fmla="*/ 100 h 124"/>
                <a:gd name="T44" fmla="*/ 48 w 125"/>
                <a:gd name="T45" fmla="*/ 108 h 124"/>
                <a:gd name="T46" fmla="*/ 88 w 125"/>
                <a:gd name="T47" fmla="*/ 108 h 124"/>
                <a:gd name="T48" fmla="*/ 101 w 125"/>
                <a:gd name="T49" fmla="*/ 98 h 124"/>
                <a:gd name="T50" fmla="*/ 114 w 125"/>
                <a:gd name="T51" fmla="*/ 11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24">
                  <a:moveTo>
                    <a:pt x="114" y="111"/>
                  </a:moveTo>
                  <a:cubicBezTo>
                    <a:pt x="114" y="118"/>
                    <a:pt x="108" y="124"/>
                    <a:pt x="101" y="124"/>
                  </a:cubicBezTo>
                  <a:cubicBezTo>
                    <a:pt x="96" y="124"/>
                    <a:pt x="91" y="121"/>
                    <a:pt x="89" y="116"/>
                  </a:cubicBezTo>
                  <a:cubicBezTo>
                    <a:pt x="47" y="116"/>
                    <a:pt x="47" y="116"/>
                    <a:pt x="47" y="116"/>
                  </a:cubicBezTo>
                  <a:cubicBezTo>
                    <a:pt x="45" y="121"/>
                    <a:pt x="40" y="124"/>
                    <a:pt x="34" y="124"/>
                  </a:cubicBezTo>
                  <a:cubicBezTo>
                    <a:pt x="27" y="124"/>
                    <a:pt x="21" y="118"/>
                    <a:pt x="21" y="111"/>
                  </a:cubicBezTo>
                  <a:cubicBezTo>
                    <a:pt x="21" y="103"/>
                    <a:pt x="27" y="97"/>
                    <a:pt x="34" y="97"/>
                  </a:cubicBezTo>
                  <a:cubicBezTo>
                    <a:pt x="35" y="97"/>
                    <a:pt x="35" y="97"/>
                    <a:pt x="35" y="97"/>
                  </a:cubicBezTo>
                  <a:cubicBezTo>
                    <a:pt x="39" y="84"/>
                    <a:pt x="39" y="84"/>
                    <a:pt x="39" y="84"/>
                  </a:cubicBezTo>
                  <a:cubicBezTo>
                    <a:pt x="34" y="84"/>
                    <a:pt x="34" y="84"/>
                    <a:pt x="34" y="84"/>
                  </a:cubicBezTo>
                  <a:cubicBezTo>
                    <a:pt x="19" y="21"/>
                    <a:pt x="19" y="21"/>
                    <a:pt x="19" y="21"/>
                  </a:cubicBezTo>
                  <a:cubicBezTo>
                    <a:pt x="9" y="15"/>
                    <a:pt x="9" y="15"/>
                    <a:pt x="9" y="15"/>
                  </a:cubicBezTo>
                  <a:cubicBezTo>
                    <a:pt x="7" y="15"/>
                    <a:pt x="7" y="15"/>
                    <a:pt x="7" y="15"/>
                  </a:cubicBezTo>
                  <a:cubicBezTo>
                    <a:pt x="3" y="15"/>
                    <a:pt x="0" y="12"/>
                    <a:pt x="0" y="7"/>
                  </a:cubicBezTo>
                  <a:cubicBezTo>
                    <a:pt x="0" y="3"/>
                    <a:pt x="3" y="0"/>
                    <a:pt x="7" y="0"/>
                  </a:cubicBezTo>
                  <a:cubicBezTo>
                    <a:pt x="12" y="0"/>
                    <a:pt x="15" y="3"/>
                    <a:pt x="15" y="7"/>
                  </a:cubicBezTo>
                  <a:cubicBezTo>
                    <a:pt x="15" y="9"/>
                    <a:pt x="15" y="9"/>
                    <a:pt x="15" y="9"/>
                  </a:cubicBezTo>
                  <a:cubicBezTo>
                    <a:pt x="23" y="15"/>
                    <a:pt x="23" y="15"/>
                    <a:pt x="23" y="15"/>
                  </a:cubicBezTo>
                  <a:cubicBezTo>
                    <a:pt x="125" y="28"/>
                    <a:pt x="125" y="28"/>
                    <a:pt x="125" y="28"/>
                  </a:cubicBezTo>
                  <a:cubicBezTo>
                    <a:pt x="112" y="84"/>
                    <a:pt x="112" y="84"/>
                    <a:pt x="112" y="84"/>
                  </a:cubicBezTo>
                  <a:cubicBezTo>
                    <a:pt x="48" y="84"/>
                    <a:pt x="48" y="84"/>
                    <a:pt x="48" y="84"/>
                  </a:cubicBezTo>
                  <a:cubicBezTo>
                    <a:pt x="42" y="100"/>
                    <a:pt x="42" y="100"/>
                    <a:pt x="42" y="100"/>
                  </a:cubicBezTo>
                  <a:cubicBezTo>
                    <a:pt x="45" y="102"/>
                    <a:pt x="47" y="105"/>
                    <a:pt x="48" y="108"/>
                  </a:cubicBezTo>
                  <a:cubicBezTo>
                    <a:pt x="88" y="108"/>
                    <a:pt x="88" y="108"/>
                    <a:pt x="88" y="108"/>
                  </a:cubicBezTo>
                  <a:cubicBezTo>
                    <a:pt x="90" y="102"/>
                    <a:pt x="95" y="98"/>
                    <a:pt x="101" y="98"/>
                  </a:cubicBezTo>
                  <a:cubicBezTo>
                    <a:pt x="108" y="98"/>
                    <a:pt x="114" y="104"/>
                    <a:pt x="114" y="111"/>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600" b="0" i="0" u="none" strike="noStrike" kern="0" cap="none" spc="0" normalizeH="0" baseline="0" noProof="0" dirty="0" smtClean="0">
                <a:ln>
                  <a:noFill/>
                </a:ln>
                <a:solidFill>
                  <a:srgbClr val="000000"/>
                </a:solidFill>
                <a:effectLst/>
                <a:uLnTx/>
                <a:uFillTx/>
                <a:latin typeface="Arial"/>
              </a:endParaRPr>
            </a:p>
          </p:txBody>
        </p:sp>
      </p:grpSp>
      <p:sp>
        <p:nvSpPr>
          <p:cNvPr id="3" name="Rounded Rectangle 2"/>
          <p:cNvSpPr/>
          <p:nvPr/>
        </p:nvSpPr>
        <p:spPr>
          <a:xfrm>
            <a:off x="9693442" y="4299284"/>
            <a:ext cx="2209800" cy="381001"/>
          </a:xfrm>
          <a:prstGeom prst="round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smtClean="0">
                <a:solidFill>
                  <a:schemeClr val="tx1"/>
                </a:solidFill>
                <a:latin typeface="Arial" panose="020B0604020202020204" pitchFamily="34" charset="0"/>
                <a:cs typeface="Arial" panose="020B0604020202020204" pitchFamily="34" charset="0"/>
              </a:rPr>
              <a:t>Centro de excelencia de API’s</a:t>
            </a:r>
            <a:endParaRPr lang="es-PA" sz="1400" dirty="0">
              <a:solidFill>
                <a:schemeClr val="tx1"/>
              </a:solidFill>
              <a:latin typeface="Arial" panose="020B0604020202020204" pitchFamily="34" charset="0"/>
              <a:cs typeface="Arial" panose="020B0604020202020204" pitchFamily="34" charset="0"/>
            </a:endParaRPr>
          </a:p>
        </p:txBody>
      </p:sp>
      <p:sp>
        <p:nvSpPr>
          <p:cNvPr id="102" name="Rounded Rectangle 101"/>
          <p:cNvSpPr/>
          <p:nvPr/>
        </p:nvSpPr>
        <p:spPr>
          <a:xfrm>
            <a:off x="9693442" y="6192059"/>
            <a:ext cx="2209800" cy="381001"/>
          </a:xfrm>
          <a:prstGeom prst="round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smtClean="0">
                <a:solidFill>
                  <a:schemeClr val="tx1"/>
                </a:solidFill>
                <a:latin typeface="Arial" panose="020B0604020202020204" pitchFamily="34" charset="0"/>
                <a:cs typeface="Arial" panose="020B0604020202020204" pitchFamily="34" charset="0"/>
              </a:rPr>
              <a:t>Monetización</a:t>
            </a:r>
            <a:endParaRPr lang="es-PA" sz="1400" dirty="0">
              <a:solidFill>
                <a:schemeClr val="tx1"/>
              </a:solidFill>
              <a:latin typeface="Arial" panose="020B0604020202020204" pitchFamily="34" charset="0"/>
              <a:cs typeface="Arial" panose="020B0604020202020204" pitchFamily="34" charset="0"/>
            </a:endParaRPr>
          </a:p>
        </p:txBody>
      </p:sp>
      <p:sp>
        <p:nvSpPr>
          <p:cNvPr id="103" name="Rounded Rectangle 102"/>
          <p:cNvSpPr/>
          <p:nvPr/>
        </p:nvSpPr>
        <p:spPr>
          <a:xfrm>
            <a:off x="9693442" y="5725926"/>
            <a:ext cx="2209800" cy="381001"/>
          </a:xfrm>
          <a:prstGeom prst="round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smtClean="0">
                <a:solidFill>
                  <a:schemeClr val="tx1"/>
                </a:solidFill>
                <a:latin typeface="Arial" panose="020B0604020202020204" pitchFamily="34" charset="0"/>
                <a:cs typeface="Arial" panose="020B0604020202020204" pitchFamily="34" charset="0"/>
              </a:rPr>
              <a:t>Gestión del ecosistema</a:t>
            </a:r>
            <a:endParaRPr lang="es-PA" sz="1400" dirty="0">
              <a:solidFill>
                <a:schemeClr val="tx1"/>
              </a:solidFill>
              <a:latin typeface="Arial" panose="020B0604020202020204" pitchFamily="34" charset="0"/>
              <a:cs typeface="Arial" panose="020B0604020202020204" pitchFamily="34" charset="0"/>
            </a:endParaRPr>
          </a:p>
        </p:txBody>
      </p:sp>
      <p:sp>
        <p:nvSpPr>
          <p:cNvPr id="104" name="Rounded Rectangle 103"/>
          <p:cNvSpPr/>
          <p:nvPr/>
        </p:nvSpPr>
        <p:spPr>
          <a:xfrm>
            <a:off x="9693442" y="5259793"/>
            <a:ext cx="2209800" cy="381001"/>
          </a:xfrm>
          <a:prstGeom prst="round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smtClean="0">
                <a:solidFill>
                  <a:schemeClr val="tx1"/>
                </a:solidFill>
                <a:latin typeface="Arial" panose="020B0604020202020204" pitchFamily="34" charset="0"/>
                <a:cs typeface="Arial" panose="020B0604020202020204" pitchFamily="34" charset="0"/>
              </a:rPr>
              <a:t>Proyectos de apificación</a:t>
            </a:r>
            <a:endParaRPr lang="es-PA" sz="1400" dirty="0">
              <a:solidFill>
                <a:schemeClr val="tx1"/>
              </a:solidFill>
              <a:latin typeface="Arial" panose="020B0604020202020204" pitchFamily="34" charset="0"/>
              <a:cs typeface="Arial" panose="020B0604020202020204" pitchFamily="34" charset="0"/>
            </a:endParaRPr>
          </a:p>
        </p:txBody>
      </p:sp>
      <p:sp>
        <p:nvSpPr>
          <p:cNvPr id="21" name="Pentagon 20"/>
          <p:cNvSpPr/>
          <p:nvPr/>
        </p:nvSpPr>
        <p:spPr bwMode="auto">
          <a:xfrm>
            <a:off x="685800" y="1680286"/>
            <a:ext cx="1474120"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marR="0" lvl="0" indent="0" algn="ctr" defTabSz="913593" eaLnBrk="1" fontAlgn="auto" latinLnBrk="0" hangingPunct="1">
              <a:lnSpc>
                <a:spcPct val="100000"/>
              </a:lnSpc>
              <a:spcBef>
                <a:spcPts val="0"/>
              </a:spcBef>
              <a:spcAft>
                <a:spcPts val="0"/>
              </a:spcAft>
              <a:buClr>
                <a:srgbClr val="969696"/>
              </a:buClr>
              <a:buSzTx/>
              <a:buFontTx/>
              <a:buNone/>
              <a:tabLst/>
              <a:defRPr/>
            </a:pPr>
            <a:r>
              <a:rPr lang="es-PA" sz="1200" b="1" kern="0" dirty="0" smtClean="0">
                <a:solidFill>
                  <a:schemeClr val="bg1"/>
                </a:solidFill>
                <a:latin typeface="Arial" panose="020B0604020202020204" pitchFamily="34" charset="0"/>
                <a:cs typeface="Arial" panose="020B0604020202020204" pitchFamily="34" charset="0"/>
              </a:rPr>
              <a:t>Visión y objetivos de Apificación</a:t>
            </a:r>
            <a:endParaRPr kumimoji="0" lang="es-P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22" name="Pentagon 21"/>
          <p:cNvSpPr/>
          <p:nvPr/>
        </p:nvSpPr>
        <p:spPr bwMode="auto">
          <a:xfrm>
            <a:off x="4051845" y="1677845"/>
            <a:ext cx="2084176"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marR="0" lvl="0" indent="0" algn="ctr" defTabSz="913593" eaLnBrk="1" fontAlgn="auto" latinLnBrk="0" hangingPunct="1">
              <a:lnSpc>
                <a:spcPct val="100000"/>
              </a:lnSpc>
              <a:spcBef>
                <a:spcPts val="0"/>
              </a:spcBef>
              <a:spcAft>
                <a:spcPts val="0"/>
              </a:spcAft>
              <a:buClr>
                <a:srgbClr val="969696"/>
              </a:buClr>
              <a:buSzTx/>
              <a:buFontTx/>
              <a:buNone/>
              <a:tabLst/>
              <a:defRPr/>
            </a:pPr>
            <a:r>
              <a:rPr kumimoji="0" lang="es-PA" sz="11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Definición y priorización de dominios de apificación basado en BIAN</a:t>
            </a:r>
          </a:p>
        </p:txBody>
      </p:sp>
      <p:sp>
        <p:nvSpPr>
          <p:cNvPr id="23" name="Pentagon 22"/>
          <p:cNvSpPr/>
          <p:nvPr/>
        </p:nvSpPr>
        <p:spPr bwMode="auto">
          <a:xfrm>
            <a:off x="6201599" y="1677845"/>
            <a:ext cx="1429025"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lvl="0" algn="ctr" defTabSz="913593">
              <a:buClr>
                <a:srgbClr val="969696"/>
              </a:buClr>
              <a:defRPr/>
            </a:pPr>
            <a:r>
              <a:rPr lang="es-PA" sz="1200" b="1" kern="0" dirty="0" smtClean="0">
                <a:solidFill>
                  <a:schemeClr val="bg1"/>
                </a:solidFill>
                <a:latin typeface="Arial" panose="020B0604020202020204" pitchFamily="34" charset="0"/>
                <a:cs typeface="Arial" panose="020B0604020202020204" pitchFamily="34" charset="0"/>
              </a:rPr>
              <a:t>Definición de arquitectura</a:t>
            </a:r>
            <a:endParaRPr lang="es-PA" sz="1200" b="1" kern="0" dirty="0">
              <a:solidFill>
                <a:schemeClr val="bg1"/>
              </a:solidFill>
              <a:latin typeface="Arial" panose="020B0604020202020204" pitchFamily="34" charset="0"/>
              <a:cs typeface="Arial" panose="020B0604020202020204" pitchFamily="34" charset="0"/>
            </a:endParaRPr>
          </a:p>
        </p:txBody>
      </p:sp>
      <p:sp>
        <p:nvSpPr>
          <p:cNvPr id="24" name="Pentagon 23"/>
          <p:cNvSpPr/>
          <p:nvPr/>
        </p:nvSpPr>
        <p:spPr bwMode="auto">
          <a:xfrm>
            <a:off x="2225498" y="1677845"/>
            <a:ext cx="1760769"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marR="0" lvl="0" indent="0" algn="ctr" defTabSz="913593" eaLnBrk="1" fontAlgn="auto" latinLnBrk="0" hangingPunct="1">
              <a:lnSpc>
                <a:spcPct val="100000"/>
              </a:lnSpc>
              <a:spcBef>
                <a:spcPts val="0"/>
              </a:spcBef>
              <a:spcAft>
                <a:spcPts val="0"/>
              </a:spcAft>
              <a:buClr>
                <a:srgbClr val="969696"/>
              </a:buClr>
              <a:buSzTx/>
              <a:buFontTx/>
              <a:buNone/>
              <a:tabLst/>
              <a:defRPr/>
            </a:pPr>
            <a:r>
              <a:rPr kumimoji="0" lang="es-PA" sz="11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Definición del modelo de negocio y capacidades</a:t>
            </a:r>
          </a:p>
        </p:txBody>
      </p:sp>
      <p:sp>
        <p:nvSpPr>
          <p:cNvPr id="25" name="Pentagon 24"/>
          <p:cNvSpPr/>
          <p:nvPr/>
        </p:nvSpPr>
        <p:spPr bwMode="auto">
          <a:xfrm>
            <a:off x="7696200" y="1677845"/>
            <a:ext cx="1648766"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lvl="0" algn="ctr" defTabSz="913593">
              <a:buClr>
                <a:srgbClr val="969696"/>
              </a:buClr>
              <a:defRPr/>
            </a:pPr>
            <a:r>
              <a:rPr lang="es-PA" sz="1200" b="1" kern="0" dirty="0" smtClean="0">
                <a:solidFill>
                  <a:schemeClr val="bg1"/>
                </a:solidFill>
                <a:latin typeface="Arial" panose="020B0604020202020204" pitchFamily="34" charset="0"/>
                <a:cs typeface="Arial" panose="020B0604020202020204" pitchFamily="34" charset="0"/>
              </a:rPr>
              <a:t>Backlog de implementación</a:t>
            </a:r>
            <a:endParaRPr lang="es-PA" sz="1200" b="1" kern="0" dirty="0">
              <a:solidFill>
                <a:schemeClr val="bg1"/>
              </a:solidFill>
              <a:latin typeface="Arial" panose="020B0604020202020204" pitchFamily="34" charset="0"/>
              <a:cs typeface="Arial" panose="020B0604020202020204" pitchFamily="34" charset="0"/>
            </a:endParaRPr>
          </a:p>
        </p:txBody>
      </p:sp>
      <p:sp>
        <p:nvSpPr>
          <p:cNvPr id="26" name="Circular Arrow 25"/>
          <p:cNvSpPr>
            <a:spLocks noChangeAspect="1"/>
          </p:cNvSpPr>
          <p:nvPr/>
        </p:nvSpPr>
        <p:spPr>
          <a:xfrm>
            <a:off x="4648200" y="3302696"/>
            <a:ext cx="710694" cy="641382"/>
          </a:xfrm>
          <a:prstGeom prst="circularArrow">
            <a:avLst>
              <a:gd name="adj1" fmla="val 17944"/>
              <a:gd name="adj2" fmla="val 1142319"/>
              <a:gd name="adj3" fmla="val 20408996"/>
              <a:gd name="adj4" fmla="val 494041"/>
              <a:gd name="adj5" fmla="val 19853"/>
            </a:avLst>
          </a:prstGeom>
          <a:solidFill>
            <a:schemeClr val="bg2"/>
          </a:solidFill>
          <a:ln w="3175">
            <a:solidFill>
              <a:schemeClr val="bg1">
                <a:lumMod val="50000"/>
              </a:schemeClr>
            </a:solidFill>
          </a:ln>
          <a:effectLst/>
        </p:spPr>
        <p:txBody>
          <a:bodyPr wrap="square" rIns="576000" rtlCol="0" anchor="ctr">
            <a:sp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endParaRPr kumimoji="0" lang="es-PA" sz="900" b="1" i="0" u="none" strike="noStrike" kern="0" cap="none" spc="0" normalizeH="0" baseline="0" noProof="0" dirty="0" smtClean="0">
              <a:ln>
                <a:noFill/>
              </a:ln>
              <a:solidFill>
                <a:srgbClr val="808080"/>
              </a:solidFill>
              <a:effectLst/>
              <a:uLnTx/>
              <a:uFillTx/>
              <a:latin typeface="EYInterstate Light"/>
              <a:cs typeface="Arial" panose="020B0604020202020204" pitchFamily="34" charset="0"/>
            </a:endParaRPr>
          </a:p>
        </p:txBody>
      </p:sp>
      <p:sp>
        <p:nvSpPr>
          <p:cNvPr id="27" name="Rounded Rectangle 26"/>
          <p:cNvSpPr/>
          <p:nvPr/>
        </p:nvSpPr>
        <p:spPr>
          <a:xfrm>
            <a:off x="9693442" y="4766643"/>
            <a:ext cx="2209800" cy="381001"/>
          </a:xfrm>
          <a:prstGeom prst="round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smtClean="0">
                <a:solidFill>
                  <a:schemeClr val="tx1"/>
                </a:solidFill>
                <a:latin typeface="Arial" panose="020B0604020202020204" pitchFamily="34" charset="0"/>
                <a:cs typeface="Arial" panose="020B0604020202020204" pitchFamily="34" charset="0"/>
              </a:rPr>
              <a:t>Gestión de la demanda</a:t>
            </a:r>
            <a:endParaRPr lang="es-PA" sz="1400" dirty="0">
              <a:solidFill>
                <a:schemeClr val="tx1"/>
              </a:solidFill>
              <a:latin typeface="Arial" panose="020B0604020202020204" pitchFamily="34" charset="0"/>
              <a:cs typeface="Arial" panose="020B0604020202020204" pitchFamily="34" charset="0"/>
            </a:endParaRPr>
          </a:p>
        </p:txBody>
      </p:sp>
      <p:sp>
        <p:nvSpPr>
          <p:cNvPr id="29" name="bk object 16"/>
          <p:cNvSpPr/>
          <p:nvPr/>
        </p:nvSpPr>
        <p:spPr>
          <a:xfrm>
            <a:off x="688799" y="1348566"/>
            <a:ext cx="337494" cy="2036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3" name="bk object 16"/>
          <p:cNvSpPr/>
          <p:nvPr/>
        </p:nvSpPr>
        <p:spPr>
          <a:xfrm>
            <a:off x="684585" y="2635725"/>
            <a:ext cx="337494" cy="2036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4" name="bk object 16"/>
          <p:cNvSpPr/>
          <p:nvPr/>
        </p:nvSpPr>
        <p:spPr>
          <a:xfrm>
            <a:off x="684585" y="3921903"/>
            <a:ext cx="337494" cy="2036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5" name="bk object 16"/>
          <p:cNvSpPr/>
          <p:nvPr/>
        </p:nvSpPr>
        <p:spPr>
          <a:xfrm>
            <a:off x="683370" y="5222782"/>
            <a:ext cx="337494" cy="2036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6" name="bk object 16"/>
          <p:cNvSpPr/>
          <p:nvPr/>
        </p:nvSpPr>
        <p:spPr>
          <a:xfrm>
            <a:off x="9688122" y="1348566"/>
            <a:ext cx="337494" cy="2036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7" name="bk object 16"/>
          <p:cNvSpPr/>
          <p:nvPr/>
        </p:nvSpPr>
        <p:spPr>
          <a:xfrm>
            <a:off x="5241356" y="2645392"/>
            <a:ext cx="337494" cy="2036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5006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7202" y="261155"/>
            <a:ext cx="10375596" cy="430887"/>
          </a:xfrm>
        </p:spPr>
        <p:txBody>
          <a:bodyPr/>
          <a:lstStyle/>
          <a:p>
            <a:r>
              <a:rPr lang="es-PA" dirty="0" smtClean="0">
                <a:solidFill>
                  <a:srgbClr val="F6D31E"/>
                </a:solidFill>
              </a:rPr>
              <a:t>El framework estratégico de apificación de EY</a:t>
            </a:r>
            <a:endParaRPr lang="es-PA" dirty="0">
              <a:solidFill>
                <a:srgbClr val="F6D31E"/>
              </a:solidFill>
            </a:endParaRPr>
          </a:p>
        </p:txBody>
      </p:sp>
      <p:sp>
        <p:nvSpPr>
          <p:cNvPr id="42" name="Rectangle 41"/>
          <p:cNvSpPr/>
          <p:nvPr/>
        </p:nvSpPr>
        <p:spPr>
          <a:xfrm>
            <a:off x="152400" y="1245296"/>
            <a:ext cx="11811000" cy="1143000"/>
          </a:xfrm>
          <a:prstGeom prst="rect">
            <a:avLst/>
          </a:prstGeom>
          <a:solidFill>
            <a:srgbClr val="FFE600"/>
          </a:solidFill>
          <a:ln w="9525">
            <a:solidFill>
              <a:srgbClr val="FFFFFF"/>
            </a:solidFill>
          </a:ln>
          <a:effectLst/>
        </p:spPr>
        <p:txBody>
          <a:bodyPr wrap="square" lIns="72000" rIns="72000" rtlCol="0" anchor="t">
            <a:noAutofit/>
          </a:bodyPr>
          <a:lstStyle/>
          <a:p>
            <a:pPr marL="190500" marR="0" lvl="0" indent="-190500" algn="ctr" defTabSz="913593" eaLnBrk="1" fontAlgn="auto" latinLnBrk="0" hangingPunct="1">
              <a:lnSpc>
                <a:spcPct val="95000"/>
              </a:lnSpc>
              <a:spcBef>
                <a:spcPct val="20000"/>
              </a:spcBef>
              <a:spcAft>
                <a:spcPts val="800"/>
              </a:spcAft>
              <a:buClr>
                <a:srgbClr val="969696"/>
              </a:buClr>
              <a:buSzTx/>
              <a:buFontTx/>
              <a:buNone/>
              <a:tabLst/>
              <a:defRPr/>
            </a:pP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Estrategia</a:t>
            </a:r>
            <a:r>
              <a:rPr kumimoji="0" lang="es-PA" sz="2000" b="1" i="0" u="none" strike="noStrike" kern="0" cap="none" spc="0" normalizeH="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 y </a:t>
            </a: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arquitectura de </a:t>
            </a:r>
            <a:r>
              <a:rPr lang="es-PA" sz="2000" b="1" kern="0" dirty="0" smtClean="0">
                <a:solidFill>
                  <a:srgbClr val="808080">
                    <a:lumMod val="75000"/>
                  </a:srgbClr>
                </a:solidFill>
                <a:latin typeface="Arial" panose="020B0604020202020204" pitchFamily="34" charset="0"/>
                <a:cs typeface="Arial" panose="020B0604020202020204" pitchFamily="34" charset="0"/>
              </a:rPr>
              <a:t>A</a:t>
            </a:r>
            <a:r>
              <a:rPr kumimoji="0" lang="es-PA" sz="2000" b="1" i="0" u="none" strike="noStrike" kern="0" cap="none" spc="0" normalizeH="0" baseline="0" noProof="0" dirty="0" smtClean="0">
                <a:ln>
                  <a:noFill/>
                </a:ln>
                <a:solidFill>
                  <a:srgbClr val="808080">
                    <a:lumMod val="75000"/>
                  </a:srgbClr>
                </a:solidFill>
                <a:effectLst/>
                <a:uLnTx/>
                <a:uFillTx/>
                <a:latin typeface="Arial" panose="020B0604020202020204" pitchFamily="34" charset="0"/>
                <a:cs typeface="Arial" panose="020B0604020202020204" pitchFamily="34" charset="0"/>
              </a:rPr>
              <a:t>pificación</a:t>
            </a:r>
          </a:p>
        </p:txBody>
      </p:sp>
      <p:sp>
        <p:nvSpPr>
          <p:cNvPr id="21" name="Pentagon 20"/>
          <p:cNvSpPr/>
          <p:nvPr/>
        </p:nvSpPr>
        <p:spPr bwMode="auto">
          <a:xfrm>
            <a:off x="304798" y="1680372"/>
            <a:ext cx="1980000"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marR="0" lvl="0" indent="0" algn="ctr" defTabSz="913593" eaLnBrk="1" fontAlgn="auto" latinLnBrk="0" hangingPunct="1">
              <a:lnSpc>
                <a:spcPct val="100000"/>
              </a:lnSpc>
              <a:spcBef>
                <a:spcPts val="0"/>
              </a:spcBef>
              <a:spcAft>
                <a:spcPts val="0"/>
              </a:spcAft>
              <a:buClr>
                <a:srgbClr val="969696"/>
              </a:buClr>
              <a:buSzTx/>
              <a:buFontTx/>
              <a:buNone/>
              <a:tabLst/>
              <a:defRPr/>
            </a:pPr>
            <a:r>
              <a:rPr lang="es-PA" sz="1200" b="1" kern="0" dirty="0" smtClean="0">
                <a:solidFill>
                  <a:schemeClr val="bg1"/>
                </a:solidFill>
                <a:latin typeface="Arial" panose="020B0604020202020204" pitchFamily="34" charset="0"/>
                <a:cs typeface="Arial" panose="020B0604020202020204" pitchFamily="34" charset="0"/>
              </a:rPr>
              <a:t>Visión y objetivos de Apificación</a:t>
            </a:r>
            <a:endParaRPr kumimoji="0" lang="es-P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22" name="Pentagon 21"/>
          <p:cNvSpPr/>
          <p:nvPr/>
        </p:nvSpPr>
        <p:spPr bwMode="auto">
          <a:xfrm>
            <a:off x="4981910" y="1680372"/>
            <a:ext cx="2160000"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lvl="0" algn="ctr" defTabSz="913593">
              <a:buClr>
                <a:srgbClr val="969696"/>
              </a:buClr>
              <a:defRPr/>
            </a:pPr>
            <a:r>
              <a:rPr lang="es-PA" sz="1100" b="1" kern="0" dirty="0">
                <a:solidFill>
                  <a:schemeClr val="bg1"/>
                </a:solidFill>
                <a:latin typeface="Arial" panose="020B0604020202020204" pitchFamily="34" charset="0"/>
                <a:cs typeface="Arial" panose="020B0604020202020204" pitchFamily="34" charset="0"/>
              </a:rPr>
              <a:t>Definición y priorización de dominios de apificación basado en BIAN</a:t>
            </a:r>
          </a:p>
        </p:txBody>
      </p:sp>
      <p:sp>
        <p:nvSpPr>
          <p:cNvPr id="23" name="Pentagon 22"/>
          <p:cNvSpPr/>
          <p:nvPr/>
        </p:nvSpPr>
        <p:spPr bwMode="auto">
          <a:xfrm>
            <a:off x="7500466" y="1680372"/>
            <a:ext cx="1980000"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lvl="0" algn="ctr" defTabSz="913593">
              <a:buClr>
                <a:srgbClr val="969696"/>
              </a:buClr>
              <a:defRPr/>
            </a:pPr>
            <a:r>
              <a:rPr lang="es-PA" sz="1200" b="1" kern="0" dirty="0" smtClean="0">
                <a:solidFill>
                  <a:schemeClr val="bg1"/>
                </a:solidFill>
                <a:latin typeface="Arial" panose="020B0604020202020204" pitchFamily="34" charset="0"/>
                <a:cs typeface="Arial" panose="020B0604020202020204" pitchFamily="34" charset="0"/>
              </a:rPr>
              <a:t>Definición de arquitectura y centro de excelencia de API’s</a:t>
            </a:r>
            <a:endParaRPr lang="es-PA" sz="1200" b="1" kern="0" dirty="0">
              <a:solidFill>
                <a:schemeClr val="bg1"/>
              </a:solidFill>
              <a:latin typeface="Arial" panose="020B0604020202020204" pitchFamily="34" charset="0"/>
              <a:cs typeface="Arial" panose="020B0604020202020204" pitchFamily="34" charset="0"/>
            </a:endParaRPr>
          </a:p>
        </p:txBody>
      </p:sp>
      <p:sp>
        <p:nvSpPr>
          <p:cNvPr id="24" name="Pentagon 23"/>
          <p:cNvSpPr/>
          <p:nvPr/>
        </p:nvSpPr>
        <p:spPr bwMode="auto">
          <a:xfrm>
            <a:off x="2643354" y="1680372"/>
            <a:ext cx="1980000"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marR="0" lvl="0" indent="0" algn="ctr" defTabSz="913593" eaLnBrk="1" fontAlgn="auto" latinLnBrk="0" hangingPunct="1">
              <a:lnSpc>
                <a:spcPct val="100000"/>
              </a:lnSpc>
              <a:spcBef>
                <a:spcPts val="0"/>
              </a:spcBef>
              <a:spcAft>
                <a:spcPts val="0"/>
              </a:spcAft>
              <a:buClr>
                <a:srgbClr val="969696"/>
              </a:buClr>
              <a:buSzTx/>
              <a:buFontTx/>
              <a:buNone/>
              <a:tabLst/>
              <a:defRPr/>
            </a:pPr>
            <a:r>
              <a:rPr kumimoji="0" lang="es-PA" sz="11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Definición del modelo de negocio y capacidades</a:t>
            </a:r>
          </a:p>
        </p:txBody>
      </p:sp>
      <p:sp>
        <p:nvSpPr>
          <p:cNvPr id="25" name="Pentagon 24"/>
          <p:cNvSpPr/>
          <p:nvPr/>
        </p:nvSpPr>
        <p:spPr bwMode="auto">
          <a:xfrm>
            <a:off x="9839023" y="1680372"/>
            <a:ext cx="1980000" cy="576000"/>
          </a:xfrm>
          <a:prstGeom prst="homePlate">
            <a:avLst>
              <a:gd name="adj" fmla="val 14408"/>
            </a:avLst>
          </a:prstGeom>
          <a:solidFill>
            <a:srgbClr val="999999"/>
          </a:solidFill>
          <a:ln w="6350">
            <a:solidFill>
              <a:srgbClr val="FFFFFF"/>
            </a:solidFill>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lvl="0" algn="ctr" defTabSz="913593">
              <a:buClr>
                <a:srgbClr val="969696"/>
              </a:buClr>
              <a:defRPr/>
            </a:pPr>
            <a:r>
              <a:rPr lang="es-PA" sz="1200" b="1" kern="0" dirty="0" smtClean="0">
                <a:solidFill>
                  <a:schemeClr val="bg1"/>
                </a:solidFill>
                <a:latin typeface="Arial" panose="020B0604020202020204" pitchFamily="34" charset="0"/>
                <a:cs typeface="Arial" panose="020B0604020202020204" pitchFamily="34" charset="0"/>
              </a:rPr>
              <a:t>Piloto y backlog de implementación</a:t>
            </a:r>
            <a:endParaRPr lang="es-PA" sz="1200" b="1" kern="0" dirty="0">
              <a:solidFill>
                <a:schemeClr val="bg1"/>
              </a:solidFill>
              <a:latin typeface="Arial" panose="020B0604020202020204" pitchFamily="34" charset="0"/>
              <a:cs typeface="Arial" panose="020B0604020202020204" pitchFamily="34" charset="0"/>
            </a:endParaRPr>
          </a:p>
        </p:txBody>
      </p:sp>
      <p:sp>
        <p:nvSpPr>
          <p:cNvPr id="28" name="Content Placeholder 2"/>
          <p:cNvSpPr>
            <a:spLocks noGrp="1"/>
          </p:cNvSpPr>
          <p:nvPr>
            <p:ph sz="half" idx="2"/>
          </p:nvPr>
        </p:nvSpPr>
        <p:spPr>
          <a:xfrm>
            <a:off x="304798" y="2514600"/>
            <a:ext cx="1980000" cy="4308872"/>
          </a:xfrm>
        </p:spPr>
        <p:txBody>
          <a:bodyPr/>
          <a:lstStyle/>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Validación de la estrategia digital</a:t>
            </a:r>
          </a:p>
          <a:p>
            <a:pPr marL="180975" indent="-180975">
              <a:buFont typeface="Arial" panose="020B0604020202020204" pitchFamily="34" charset="0"/>
              <a:buChar char="•"/>
            </a:pPr>
            <a:endParaRPr lang="es-PA" sz="1400" dirty="0" smtClean="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Evaluación de iniciativas internas y externas de fuentes de innovación (open innovation)</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Evaluación del ecosistema local (pagos, activos, pasivos, banca corporativa…)</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a:solidFill>
                  <a:schemeClr val="tx1">
                    <a:lumMod val="65000"/>
                    <a:lumOff val="35000"/>
                  </a:schemeClr>
                </a:solidFill>
                <a:latin typeface="Arial" panose="020B0604020202020204" pitchFamily="34" charset="0"/>
                <a:cs typeface="Arial" panose="020B0604020202020204" pitchFamily="34" charset="0"/>
              </a:rPr>
              <a:t>Definir la visión y las palancas de innovación basada en API’s</a:t>
            </a:r>
          </a:p>
          <a:p>
            <a:pPr marL="180975" indent="-180975">
              <a:buFont typeface="Arial" panose="020B0604020202020204" pitchFamily="34" charset="0"/>
              <a:buChar char="•"/>
            </a:pPr>
            <a:endParaRPr lang="es-PA" sz="14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0" name="Content Placeholder 2"/>
          <p:cNvSpPr>
            <a:spLocks noGrp="1"/>
          </p:cNvSpPr>
          <p:nvPr>
            <p:ph sz="half" idx="2"/>
          </p:nvPr>
        </p:nvSpPr>
        <p:spPr>
          <a:xfrm>
            <a:off x="2643354" y="2514600"/>
            <a:ext cx="1980000" cy="4093428"/>
          </a:xfrm>
        </p:spPr>
        <p:txBody>
          <a:bodyPr/>
          <a:lstStyle/>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Evaluación </a:t>
            </a:r>
            <a:r>
              <a:rPr lang="es-PA" sz="1400" dirty="0">
                <a:solidFill>
                  <a:schemeClr val="tx1">
                    <a:lumMod val="65000"/>
                    <a:lumOff val="35000"/>
                  </a:schemeClr>
                </a:solidFill>
                <a:latin typeface="Arial" panose="020B0604020202020204" pitchFamily="34" charset="0"/>
                <a:cs typeface="Arial" panose="020B0604020202020204" pitchFamily="34" charset="0"/>
              </a:rPr>
              <a:t>de posibles alianzas (fintechs u otras industria) para potenciar nuevos </a:t>
            </a:r>
            <a:r>
              <a:rPr lang="es-PA" sz="1400" dirty="0" smtClean="0">
                <a:solidFill>
                  <a:schemeClr val="tx1">
                    <a:lumMod val="65000"/>
                    <a:lumOff val="35000"/>
                  </a:schemeClr>
                </a:solidFill>
                <a:latin typeface="Arial" panose="020B0604020202020204" pitchFamily="34" charset="0"/>
                <a:cs typeface="Arial" panose="020B0604020202020204" pitchFamily="34" charset="0"/>
              </a:rPr>
              <a:t>productos</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Identificar esquemas </a:t>
            </a:r>
            <a:r>
              <a:rPr lang="es-PA" sz="1400" dirty="0">
                <a:solidFill>
                  <a:schemeClr val="tx1">
                    <a:lumMod val="65000"/>
                    <a:lumOff val="35000"/>
                  </a:schemeClr>
                </a:solidFill>
                <a:latin typeface="Arial" panose="020B0604020202020204" pitchFamily="34" charset="0"/>
                <a:cs typeface="Arial" panose="020B0604020202020204" pitchFamily="34" charset="0"/>
              </a:rPr>
              <a:t>iniciales de monetización</a:t>
            </a:r>
          </a:p>
          <a:p>
            <a:pPr marL="180975" indent="-180975">
              <a:buFont typeface="Arial" panose="020B0604020202020204" pitchFamily="34" charset="0"/>
              <a:buChar char="•"/>
            </a:pPr>
            <a:endParaRPr lang="es-PA" sz="1400" dirty="0" smtClean="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Alineación de modelo operacional del centro de excelencia de apificación</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Definición de modelo API’s made to stock y made to order</a:t>
            </a:r>
            <a:endParaRPr lang="es-PA"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1" name="Content Placeholder 2"/>
          <p:cNvSpPr>
            <a:spLocks noGrp="1"/>
          </p:cNvSpPr>
          <p:nvPr>
            <p:ph sz="half" idx="2"/>
          </p:nvPr>
        </p:nvSpPr>
        <p:spPr>
          <a:xfrm>
            <a:off x="4981910" y="2514600"/>
            <a:ext cx="1980000" cy="4093428"/>
          </a:xfrm>
        </p:spPr>
        <p:txBody>
          <a:bodyPr/>
          <a:lstStyle/>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Evaluación de dominios funcionales para apificación (Análisis top-down mediante design thinking + </a:t>
            </a:r>
            <a:r>
              <a:rPr lang="es-PA" sz="1400" b="1" dirty="0" smtClean="0">
                <a:solidFill>
                  <a:schemeClr val="tx1">
                    <a:lumMod val="65000"/>
                    <a:lumOff val="35000"/>
                  </a:schemeClr>
                </a:solidFill>
                <a:latin typeface="Arial" panose="020B0604020202020204" pitchFamily="34" charset="0"/>
                <a:cs typeface="Arial" panose="020B0604020202020204" pitchFamily="34" charset="0"/>
              </a:rPr>
              <a:t>BIAN</a:t>
            </a:r>
            <a:r>
              <a:rPr lang="es-PA" sz="1400" dirty="0" smtClean="0">
                <a:solidFill>
                  <a:schemeClr val="tx1">
                    <a:lumMod val="65000"/>
                    <a:lumOff val="35000"/>
                  </a:schemeClr>
                </a:solidFill>
                <a:latin typeface="Arial" panose="020B0604020202020204" pitchFamily="34" charset="0"/>
                <a:cs typeface="Arial" panose="020B0604020202020204" pitchFamily="34" charset="0"/>
              </a:rPr>
              <a:t>)</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Análisis de integraciones actuales (análisis bottom-up)</a:t>
            </a:r>
          </a:p>
          <a:p>
            <a:pPr marL="180975" indent="-180975">
              <a:buFont typeface="Arial" panose="020B0604020202020204" pitchFamily="34" charset="0"/>
              <a:buChar char="•"/>
            </a:pPr>
            <a:endParaRPr lang="es-PA" sz="1400" dirty="0" smtClean="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Identificación de API’s candidatos alineados a los dominios de </a:t>
            </a:r>
            <a:r>
              <a:rPr lang="es-PA" sz="1400" b="1" dirty="0" smtClean="0">
                <a:solidFill>
                  <a:schemeClr val="tx1">
                    <a:lumMod val="65000"/>
                    <a:lumOff val="35000"/>
                  </a:schemeClr>
                </a:solidFill>
                <a:latin typeface="Arial" panose="020B0604020202020204" pitchFamily="34" charset="0"/>
                <a:cs typeface="Arial" panose="020B0604020202020204" pitchFamily="34" charset="0"/>
              </a:rPr>
              <a:t>BIAN</a:t>
            </a:r>
          </a:p>
          <a:p>
            <a:pPr marL="180975" indent="-180975">
              <a:buFont typeface="Arial" panose="020B0604020202020204" pitchFamily="34" charset="0"/>
              <a:buChar char="•"/>
            </a:pPr>
            <a:endParaRPr lang="es-PA" sz="1400" dirty="0" smtClean="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Priorización en cuanto a visión y objetivos de apificación</a:t>
            </a:r>
            <a:endParaRPr lang="es-PA"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Content Placeholder 2"/>
          <p:cNvSpPr>
            <a:spLocks noGrp="1"/>
          </p:cNvSpPr>
          <p:nvPr>
            <p:ph sz="half" idx="2"/>
          </p:nvPr>
        </p:nvSpPr>
        <p:spPr>
          <a:xfrm>
            <a:off x="7500466" y="2514600"/>
            <a:ext cx="1980000" cy="3877985"/>
          </a:xfrm>
        </p:spPr>
        <p:txBody>
          <a:bodyPr/>
          <a:lstStyle/>
          <a:p>
            <a:pPr marL="180975" indent="-180975">
              <a:buFont typeface="Arial" panose="020B0604020202020204" pitchFamily="34" charset="0"/>
              <a:buChar char="•"/>
            </a:pPr>
            <a:r>
              <a:rPr lang="es-PA" sz="1400" dirty="0">
                <a:solidFill>
                  <a:schemeClr val="tx1">
                    <a:lumMod val="65000"/>
                    <a:lumOff val="35000"/>
                  </a:schemeClr>
                </a:solidFill>
                <a:latin typeface="Arial" panose="020B0604020202020204" pitchFamily="34" charset="0"/>
                <a:cs typeface="Arial" panose="020B0604020202020204" pitchFamily="34" charset="0"/>
              </a:rPr>
              <a:t>Evaluación de arquitectura de integración e identificar posibles etapas de transición o convivencia</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Definición de patrones de integración</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Selección de componentes y tecnologías de apificación (API Gateway + API Manager/Portal + Devops + PAAS + Cloud)</a:t>
            </a:r>
            <a:endParaRPr lang="es-PA"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Content Placeholder 2"/>
          <p:cNvSpPr>
            <a:spLocks noGrp="1"/>
          </p:cNvSpPr>
          <p:nvPr>
            <p:ph sz="half" idx="2"/>
          </p:nvPr>
        </p:nvSpPr>
        <p:spPr>
          <a:xfrm>
            <a:off x="9839023" y="2546684"/>
            <a:ext cx="1980000" cy="2154436"/>
          </a:xfrm>
        </p:spPr>
        <p:txBody>
          <a:bodyPr/>
          <a:lstStyle/>
          <a:p>
            <a:pPr marL="180975" indent="-180975">
              <a:buFont typeface="Arial" panose="020B0604020202020204" pitchFamily="34" charset="0"/>
              <a:buChar char="•"/>
            </a:pPr>
            <a:r>
              <a:rPr lang="es-PA" sz="1400" dirty="0">
                <a:solidFill>
                  <a:schemeClr val="tx1">
                    <a:lumMod val="65000"/>
                    <a:lumOff val="35000"/>
                  </a:schemeClr>
                </a:solidFill>
                <a:latin typeface="Arial" panose="020B0604020202020204" pitchFamily="34" charset="0"/>
                <a:cs typeface="Arial" panose="020B0604020202020204" pitchFamily="34" charset="0"/>
              </a:rPr>
              <a:t>Definición de backlog para diseño y construcción de </a:t>
            </a:r>
            <a:r>
              <a:rPr lang="es-PA" sz="1400" dirty="0" smtClean="0">
                <a:solidFill>
                  <a:schemeClr val="tx1">
                    <a:lumMod val="65000"/>
                    <a:lumOff val="35000"/>
                  </a:schemeClr>
                </a:solidFill>
                <a:latin typeface="Arial" panose="020B0604020202020204" pitchFamily="34" charset="0"/>
                <a:cs typeface="Arial" panose="020B0604020202020204" pitchFamily="34" charset="0"/>
              </a:rPr>
              <a:t>API’s</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s-PA" sz="1400" dirty="0" smtClean="0">
                <a:solidFill>
                  <a:schemeClr val="tx1">
                    <a:lumMod val="65000"/>
                    <a:lumOff val="35000"/>
                  </a:schemeClr>
                </a:solidFill>
                <a:latin typeface="Arial" panose="020B0604020202020204" pitchFamily="34" charset="0"/>
                <a:cs typeface="Arial" panose="020B0604020202020204" pitchFamily="34" charset="0"/>
              </a:rPr>
              <a:t>Ejecución de piloto con célula de aceleración digital EY</a:t>
            </a: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endParaRPr lang="es-PA" sz="1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6" name="Straight Connector 5"/>
          <p:cNvCxnSpPr/>
          <p:nvPr/>
        </p:nvCxnSpPr>
        <p:spPr>
          <a:xfrm>
            <a:off x="2438400" y="2489400"/>
            <a:ext cx="0" cy="4140000"/>
          </a:xfrm>
          <a:prstGeom prst="line">
            <a:avLst/>
          </a:prstGeom>
          <a:ln>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00600" y="2489400"/>
            <a:ext cx="0" cy="4140000"/>
          </a:xfrm>
          <a:prstGeom prst="line">
            <a:avLst/>
          </a:prstGeom>
          <a:ln>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15200" y="2489400"/>
            <a:ext cx="0" cy="4140000"/>
          </a:xfrm>
          <a:prstGeom prst="line">
            <a:avLst/>
          </a:prstGeom>
          <a:ln>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601200" y="2489400"/>
            <a:ext cx="0" cy="4140000"/>
          </a:xfrm>
          <a:prstGeom prst="line">
            <a:avLst/>
          </a:prstGeom>
          <a:ln>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23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1447800" y="1162389"/>
            <a:ext cx="15011400" cy="51622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Title 1"/>
          <p:cNvSpPr>
            <a:spLocks noGrp="1"/>
          </p:cNvSpPr>
          <p:nvPr>
            <p:ph type="title"/>
          </p:nvPr>
        </p:nvSpPr>
        <p:spPr>
          <a:xfrm>
            <a:off x="452326" y="128826"/>
            <a:ext cx="11003940" cy="861774"/>
          </a:xfrm>
        </p:spPr>
        <p:txBody>
          <a:bodyPr/>
          <a:lstStyle/>
          <a:p>
            <a:r>
              <a:rPr lang="es-PA" dirty="0">
                <a:solidFill>
                  <a:srgbClr val="F6D31E"/>
                </a:solidFill>
              </a:rPr>
              <a:t>La estrategia de apificación EY ya ha generado los siguientes beneficios en instituciones de la región</a:t>
            </a:r>
          </a:p>
        </p:txBody>
      </p:sp>
      <p:sp>
        <p:nvSpPr>
          <p:cNvPr id="90" name="Rectangle 89"/>
          <p:cNvSpPr/>
          <p:nvPr/>
        </p:nvSpPr>
        <p:spPr>
          <a:xfrm>
            <a:off x="93415" y="1443057"/>
            <a:ext cx="118738" cy="4368172"/>
          </a:xfrm>
          <a:prstGeom prst="rect">
            <a:avLst/>
          </a:prstGeom>
          <a:solidFill>
            <a:srgbClr val="FFE60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199" b="0" i="0" u="none" strike="noStrike" kern="0" cap="none" spc="0" normalizeH="0" baseline="0" dirty="0" smtClean="0">
              <a:ln>
                <a:noFill/>
              </a:ln>
              <a:solidFill>
                <a:srgbClr val="FFFFFF"/>
              </a:solidFill>
              <a:effectLst/>
              <a:uLnTx/>
              <a:uFillTx/>
              <a:latin typeface="EYInterstate Light" panose="02000506000000020004" pitchFamily="2" charset="0"/>
              <a:ea typeface="+mn-ea"/>
              <a:cs typeface="+mn-cs"/>
            </a:endParaRPr>
          </a:p>
        </p:txBody>
      </p:sp>
      <p:sp>
        <p:nvSpPr>
          <p:cNvPr id="92" name="TextBox 91"/>
          <p:cNvSpPr txBox="1"/>
          <p:nvPr/>
        </p:nvSpPr>
        <p:spPr>
          <a:xfrm>
            <a:off x="305936" y="3696758"/>
            <a:ext cx="577694" cy="470653"/>
          </a:xfrm>
          <a:prstGeom prst="rect">
            <a:avLst/>
          </a:prstGeom>
          <a:noFill/>
        </p:spPr>
        <p:txBody>
          <a:bodyPr wrap="square" lIns="0" tIns="0"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s-PA" sz="3598" b="1" i="0" u="none" strike="noStrike" kern="0" cap="none" spc="0" normalizeH="0" baseline="0" dirty="0" smtClean="0">
                <a:ln>
                  <a:noFill/>
                </a:ln>
                <a:solidFill>
                  <a:schemeClr val="tx1">
                    <a:lumMod val="85000"/>
                    <a:lumOff val="15000"/>
                  </a:schemeClr>
                </a:solidFill>
                <a:effectLst/>
                <a:uLnTx/>
                <a:uFillTx/>
                <a:latin typeface="EYInterstate" panose="02000503020000020004" pitchFamily="2" charset="0"/>
              </a:rPr>
              <a:t>1</a:t>
            </a:r>
          </a:p>
        </p:txBody>
      </p:sp>
      <p:sp>
        <p:nvSpPr>
          <p:cNvPr id="95" name="Arc 94"/>
          <p:cNvSpPr/>
          <p:nvPr/>
        </p:nvSpPr>
        <p:spPr>
          <a:xfrm>
            <a:off x="883629" y="1884161"/>
            <a:ext cx="1800000" cy="1800000"/>
          </a:xfrm>
          <a:prstGeom prst="arc">
            <a:avLst>
              <a:gd name="adj1" fmla="val 16643797"/>
              <a:gd name="adj2" fmla="val 13056367"/>
            </a:avLst>
          </a:prstGeom>
          <a:noFill/>
          <a:ln w="571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A" sz="1798" b="0" i="0" u="none" strike="noStrike" kern="0" cap="none" spc="0" normalizeH="0" baseline="0" dirty="0">
              <a:ln>
                <a:noFill/>
              </a:ln>
              <a:solidFill>
                <a:srgbClr val="000000"/>
              </a:solidFill>
              <a:effectLst/>
              <a:uLnTx/>
              <a:uFillTx/>
              <a:latin typeface="Arial"/>
              <a:ea typeface="+mn-ea"/>
              <a:cs typeface="+mn-cs"/>
            </a:endParaRPr>
          </a:p>
        </p:txBody>
      </p:sp>
      <p:sp>
        <p:nvSpPr>
          <p:cNvPr id="97" name="Arc 96"/>
          <p:cNvSpPr/>
          <p:nvPr/>
        </p:nvSpPr>
        <p:spPr>
          <a:xfrm>
            <a:off x="3738974" y="1884161"/>
            <a:ext cx="1800000" cy="1800000"/>
          </a:xfrm>
          <a:prstGeom prst="arc">
            <a:avLst>
              <a:gd name="adj1" fmla="val 16643797"/>
              <a:gd name="adj2" fmla="val 13056367"/>
            </a:avLst>
          </a:prstGeom>
          <a:noFill/>
          <a:ln w="571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A" sz="1798" b="0" i="0" u="none" strike="noStrike" kern="0" cap="none" spc="0" normalizeH="0" baseline="0" dirty="0">
              <a:ln>
                <a:noFill/>
              </a:ln>
              <a:solidFill>
                <a:srgbClr val="000000"/>
              </a:solidFill>
              <a:effectLst/>
              <a:uLnTx/>
              <a:uFillTx/>
              <a:latin typeface="Arial"/>
              <a:ea typeface="+mn-ea"/>
              <a:cs typeface="+mn-cs"/>
            </a:endParaRPr>
          </a:p>
        </p:txBody>
      </p:sp>
      <p:sp>
        <p:nvSpPr>
          <p:cNvPr id="98" name="Freeform 97"/>
          <p:cNvSpPr>
            <a:spLocks noChangeAspect="1" noEditPoints="1"/>
          </p:cNvSpPr>
          <p:nvPr/>
        </p:nvSpPr>
        <p:spPr bwMode="auto">
          <a:xfrm>
            <a:off x="3945878" y="1437873"/>
            <a:ext cx="979986" cy="902432"/>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rgbClr val="FFE600"/>
          </a:solidFill>
          <a:ln w="0">
            <a:noFill/>
            <a:prstDash val="solid"/>
            <a:round/>
            <a:headEnd/>
            <a:tailEnd/>
          </a:ln>
        </p:spPr>
        <p:txBody>
          <a:bodyPr vert="horz" wrap="square" lIns="91344" tIns="45672" rIns="91344" bIns="456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A" sz="1798" b="0" i="0" u="none" strike="noStrike" kern="1200" cap="none" spc="0" normalizeH="0" baseline="0" dirty="0">
              <a:ln>
                <a:noFill/>
              </a:ln>
              <a:solidFill>
                <a:sysClr val="windowText" lastClr="000000"/>
              </a:solidFill>
              <a:effectLst/>
              <a:uLnTx/>
              <a:uFillTx/>
              <a:latin typeface="Arial"/>
              <a:ea typeface="+mn-ea"/>
              <a:cs typeface="+mn-cs"/>
            </a:endParaRPr>
          </a:p>
        </p:txBody>
      </p:sp>
      <p:sp>
        <p:nvSpPr>
          <p:cNvPr id="100" name="Arc 99"/>
          <p:cNvSpPr/>
          <p:nvPr/>
        </p:nvSpPr>
        <p:spPr>
          <a:xfrm>
            <a:off x="6750272" y="1884161"/>
            <a:ext cx="1800000" cy="1800000"/>
          </a:xfrm>
          <a:prstGeom prst="arc">
            <a:avLst>
              <a:gd name="adj1" fmla="val 16643797"/>
              <a:gd name="adj2" fmla="val 13056367"/>
            </a:avLst>
          </a:prstGeom>
          <a:noFill/>
          <a:ln w="571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A" sz="1798" b="0" i="0" u="none" strike="noStrike" kern="0" cap="none" spc="0" normalizeH="0" baseline="0" dirty="0">
              <a:ln>
                <a:noFill/>
              </a:ln>
              <a:solidFill>
                <a:srgbClr val="000000"/>
              </a:solidFill>
              <a:effectLst/>
              <a:uLnTx/>
              <a:uFillTx/>
              <a:latin typeface="Arial"/>
              <a:ea typeface="+mn-ea"/>
              <a:cs typeface="+mn-cs"/>
            </a:endParaRPr>
          </a:p>
        </p:txBody>
      </p:sp>
      <p:grpSp>
        <p:nvGrpSpPr>
          <p:cNvPr id="101" name="Gruppieren 1"/>
          <p:cNvGrpSpPr>
            <a:grpSpLocks/>
          </p:cNvGrpSpPr>
          <p:nvPr/>
        </p:nvGrpSpPr>
        <p:grpSpPr bwMode="auto">
          <a:xfrm>
            <a:off x="875255" y="1443057"/>
            <a:ext cx="1216289" cy="1060844"/>
            <a:chOff x="6673850" y="3405188"/>
            <a:chExt cx="1035050" cy="903287"/>
          </a:xfrm>
          <a:solidFill>
            <a:srgbClr val="808080"/>
          </a:solidFill>
        </p:grpSpPr>
        <p:sp>
          <p:nvSpPr>
            <p:cNvPr id="115" name="Freeform 19"/>
            <p:cNvSpPr>
              <a:spLocks noChangeArrowheads="1"/>
            </p:cNvSpPr>
            <p:nvPr/>
          </p:nvSpPr>
          <p:spPr bwMode="auto">
            <a:xfrm>
              <a:off x="7310438" y="3405188"/>
              <a:ext cx="398462" cy="401637"/>
            </a:xfrm>
            <a:custGeom>
              <a:avLst/>
              <a:gdLst>
                <a:gd name="T0" fmla="*/ 2147483647 w 1105"/>
                <a:gd name="T1" fmla="*/ 2147483647 h 1115"/>
                <a:gd name="T2" fmla="*/ 2147483647 w 1105"/>
                <a:gd name="T3" fmla="*/ 2147483647 h 1115"/>
                <a:gd name="T4" fmla="*/ 2147483647 w 1105"/>
                <a:gd name="T5" fmla="*/ 2147483647 h 1115"/>
                <a:gd name="T6" fmla="*/ 2147483647 w 1105"/>
                <a:gd name="T7" fmla="*/ 2147483647 h 1115"/>
                <a:gd name="T8" fmla="*/ 2147483647 w 1105"/>
                <a:gd name="T9" fmla="*/ 2147483647 h 1115"/>
                <a:gd name="T10" fmla="*/ 2147483647 w 1105"/>
                <a:gd name="T11" fmla="*/ 2147483647 h 1115"/>
                <a:gd name="T12" fmla="*/ 2147483647 w 1105"/>
                <a:gd name="T13" fmla="*/ 2147483647 h 1115"/>
                <a:gd name="T14" fmla="*/ 2147483647 w 1105"/>
                <a:gd name="T15" fmla="*/ 2147483647 h 1115"/>
                <a:gd name="T16" fmla="*/ 2147483647 w 1105"/>
                <a:gd name="T17" fmla="*/ 2147483647 h 1115"/>
                <a:gd name="T18" fmla="*/ 2147483647 w 1105"/>
                <a:gd name="T19" fmla="*/ 2147483647 h 1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5" h="1115">
                  <a:moveTo>
                    <a:pt x="896" y="1083"/>
                  </a:moveTo>
                  <a:lnTo>
                    <a:pt x="896" y="1083"/>
                  </a:lnTo>
                  <a:cubicBezTo>
                    <a:pt x="875" y="1114"/>
                    <a:pt x="834" y="1114"/>
                    <a:pt x="802" y="1083"/>
                  </a:cubicBezTo>
                  <a:cubicBezTo>
                    <a:pt x="32" y="302"/>
                    <a:pt x="32" y="302"/>
                    <a:pt x="32" y="302"/>
                  </a:cubicBezTo>
                  <a:cubicBezTo>
                    <a:pt x="0" y="281"/>
                    <a:pt x="0" y="239"/>
                    <a:pt x="32" y="218"/>
                  </a:cubicBezTo>
                  <a:cubicBezTo>
                    <a:pt x="219" y="31"/>
                    <a:pt x="219" y="31"/>
                    <a:pt x="219" y="31"/>
                  </a:cubicBezTo>
                  <a:cubicBezTo>
                    <a:pt x="240" y="0"/>
                    <a:pt x="282" y="0"/>
                    <a:pt x="302" y="31"/>
                  </a:cubicBezTo>
                  <a:cubicBezTo>
                    <a:pt x="1084" y="812"/>
                    <a:pt x="1084" y="812"/>
                    <a:pt x="1084" y="812"/>
                  </a:cubicBezTo>
                  <a:cubicBezTo>
                    <a:pt x="1104" y="833"/>
                    <a:pt x="1104" y="875"/>
                    <a:pt x="1084" y="895"/>
                  </a:cubicBezTo>
                  <a:lnTo>
                    <a:pt x="896" y="1083"/>
                  </a:lnTo>
                </a:path>
              </a:pathLst>
            </a:custGeom>
            <a:solidFill>
              <a:srgbClr val="333333"/>
            </a:solidFill>
            <a:ln w="0">
              <a:solidFill>
                <a:srgbClr val="FFFFFF"/>
              </a:solidFill>
              <a:prstDash val="solid"/>
              <a:round/>
              <a:headEnd/>
              <a:tailEnd/>
            </a:ln>
            <a:extLst/>
          </p:spPr>
          <p:txBody>
            <a:bodyPr vert="horz" wrap="square" lIns="91344" tIns="45672" rIns="91344" bIns="4567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A" sz="1798" b="0" i="0" u="none" strike="noStrike" kern="0" cap="none" spc="0" normalizeH="0" baseline="0" dirty="0" smtClean="0">
                <a:ln>
                  <a:noFill/>
                </a:ln>
                <a:solidFill>
                  <a:srgbClr val="00A3AE"/>
                </a:solidFill>
                <a:effectLst/>
                <a:uLnTx/>
                <a:uFillTx/>
                <a:latin typeface="Arial"/>
              </a:endParaRPr>
            </a:p>
          </p:txBody>
        </p:sp>
        <p:sp>
          <p:nvSpPr>
            <p:cNvPr id="116" name="Freeform 20"/>
            <p:cNvSpPr>
              <a:spLocks noChangeArrowheads="1"/>
            </p:cNvSpPr>
            <p:nvPr/>
          </p:nvSpPr>
          <p:spPr bwMode="auto">
            <a:xfrm>
              <a:off x="6673850" y="3408363"/>
              <a:ext cx="398463" cy="398462"/>
            </a:xfrm>
            <a:custGeom>
              <a:avLst/>
              <a:gdLst>
                <a:gd name="T0" fmla="*/ 2147483647 w 1105"/>
                <a:gd name="T1" fmla="*/ 2147483647 h 1105"/>
                <a:gd name="T2" fmla="*/ 2147483647 w 1105"/>
                <a:gd name="T3" fmla="*/ 2147483647 h 1105"/>
                <a:gd name="T4" fmla="*/ 2147483647 w 1105"/>
                <a:gd name="T5" fmla="*/ 2147483647 h 1105"/>
                <a:gd name="T6" fmla="*/ 2147483647 w 1105"/>
                <a:gd name="T7" fmla="*/ 2147483647 h 1105"/>
                <a:gd name="T8" fmla="*/ 2147483647 w 1105"/>
                <a:gd name="T9" fmla="*/ 2147483647 h 1105"/>
                <a:gd name="T10" fmla="*/ 2147483647 w 1105"/>
                <a:gd name="T11" fmla="*/ 2147483647 h 1105"/>
                <a:gd name="T12" fmla="*/ 2147483647 w 1105"/>
                <a:gd name="T13" fmla="*/ 2147483647 h 1105"/>
                <a:gd name="T14" fmla="*/ 2147483647 w 1105"/>
                <a:gd name="T15" fmla="*/ 2147483647 h 1105"/>
                <a:gd name="T16" fmla="*/ 2147483647 w 1105"/>
                <a:gd name="T17" fmla="*/ 2147483647 h 1105"/>
                <a:gd name="T18" fmla="*/ 2147483647 w 1105"/>
                <a:gd name="T19" fmla="*/ 2147483647 h 1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5" h="1105">
                  <a:moveTo>
                    <a:pt x="1083" y="208"/>
                  </a:moveTo>
                  <a:lnTo>
                    <a:pt x="1083" y="208"/>
                  </a:lnTo>
                  <a:cubicBezTo>
                    <a:pt x="1104" y="229"/>
                    <a:pt x="1104" y="271"/>
                    <a:pt x="1083" y="302"/>
                  </a:cubicBezTo>
                  <a:cubicBezTo>
                    <a:pt x="302" y="1073"/>
                    <a:pt x="302" y="1073"/>
                    <a:pt x="302" y="1073"/>
                  </a:cubicBezTo>
                  <a:cubicBezTo>
                    <a:pt x="281" y="1104"/>
                    <a:pt x="239" y="1104"/>
                    <a:pt x="208" y="1073"/>
                  </a:cubicBezTo>
                  <a:cubicBezTo>
                    <a:pt x="20" y="885"/>
                    <a:pt x="20" y="885"/>
                    <a:pt x="20" y="885"/>
                  </a:cubicBezTo>
                  <a:cubicBezTo>
                    <a:pt x="0" y="865"/>
                    <a:pt x="0" y="823"/>
                    <a:pt x="20" y="802"/>
                  </a:cubicBezTo>
                  <a:cubicBezTo>
                    <a:pt x="802" y="21"/>
                    <a:pt x="802" y="21"/>
                    <a:pt x="802" y="21"/>
                  </a:cubicBezTo>
                  <a:cubicBezTo>
                    <a:pt x="833" y="0"/>
                    <a:pt x="864" y="0"/>
                    <a:pt x="895" y="21"/>
                  </a:cubicBezTo>
                  <a:lnTo>
                    <a:pt x="1083" y="208"/>
                  </a:lnTo>
                </a:path>
              </a:pathLst>
            </a:custGeom>
            <a:solidFill>
              <a:srgbClr val="FFE600"/>
            </a:solidFill>
            <a:ln w="0">
              <a:noFill/>
              <a:prstDash val="solid"/>
              <a:round/>
              <a:headEnd/>
              <a:tailEnd/>
            </a:ln>
            <a:extLst/>
          </p:spPr>
          <p:txBody>
            <a:bodyPr vert="horz" wrap="square" lIns="91344" tIns="45672" rIns="91344" bIns="4567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A" sz="1798" b="0" i="0" u="none" strike="noStrike" kern="0" cap="none" spc="0" normalizeH="0" baseline="0" dirty="0" smtClean="0">
                <a:ln>
                  <a:noFill/>
                </a:ln>
                <a:solidFill>
                  <a:srgbClr val="00A3AE"/>
                </a:solidFill>
                <a:effectLst/>
                <a:uLnTx/>
                <a:uFillTx/>
                <a:latin typeface="Arial"/>
              </a:endParaRPr>
            </a:p>
          </p:txBody>
        </p:sp>
        <p:sp>
          <p:nvSpPr>
            <p:cNvPr id="117" name="Freeform 21"/>
            <p:cNvSpPr>
              <a:spLocks noChangeArrowheads="1"/>
            </p:cNvSpPr>
            <p:nvPr/>
          </p:nvSpPr>
          <p:spPr bwMode="auto">
            <a:xfrm>
              <a:off x="6808788" y="3532188"/>
              <a:ext cx="768350" cy="776287"/>
            </a:xfrm>
            <a:custGeom>
              <a:avLst/>
              <a:gdLst>
                <a:gd name="T0" fmla="*/ 2147483647 w 2136"/>
                <a:gd name="T1" fmla="*/ 2147483647 h 2157"/>
                <a:gd name="T2" fmla="*/ 2147483647 w 2136"/>
                <a:gd name="T3" fmla="*/ 2147483647 h 2157"/>
                <a:gd name="T4" fmla="*/ 2147483647 w 2136"/>
                <a:gd name="T5" fmla="*/ 2147483647 h 2157"/>
                <a:gd name="T6" fmla="*/ 2147483647 w 2136"/>
                <a:gd name="T7" fmla="*/ 2147483647 h 2157"/>
                <a:gd name="T8" fmla="*/ 2147483647 w 2136"/>
                <a:gd name="T9" fmla="*/ 2147483647 h 2157"/>
                <a:gd name="T10" fmla="*/ 2147483647 w 2136"/>
                <a:gd name="T11" fmla="*/ 2147483647 h 2157"/>
                <a:gd name="T12" fmla="*/ 2147483647 w 2136"/>
                <a:gd name="T13" fmla="*/ 2147483647 h 2157"/>
                <a:gd name="T14" fmla="*/ 2147483647 w 2136"/>
                <a:gd name="T15" fmla="*/ 2147483647 h 2157"/>
                <a:gd name="T16" fmla="*/ 2147483647 w 2136"/>
                <a:gd name="T17" fmla="*/ 2147483647 h 2157"/>
                <a:gd name="T18" fmla="*/ 2147483647 w 2136"/>
                <a:gd name="T19" fmla="*/ 2147483647 h 2157"/>
                <a:gd name="T20" fmla="*/ 2147483647 w 2136"/>
                <a:gd name="T21" fmla="*/ 2147483647 h 2157"/>
                <a:gd name="T22" fmla="*/ 2147483647 w 2136"/>
                <a:gd name="T23" fmla="*/ 2147483647 h 2157"/>
                <a:gd name="T24" fmla="*/ 2147483647 w 2136"/>
                <a:gd name="T25" fmla="*/ 2147483647 h 2157"/>
                <a:gd name="T26" fmla="*/ 2147483647 w 2136"/>
                <a:gd name="T27" fmla="*/ 2147483647 h 2157"/>
                <a:gd name="T28" fmla="*/ 2147483647 w 2136"/>
                <a:gd name="T29" fmla="*/ 2147483647 h 2157"/>
                <a:gd name="T30" fmla="*/ 2147483647 w 2136"/>
                <a:gd name="T31" fmla="*/ 2147483647 h 2157"/>
                <a:gd name="T32" fmla="*/ 2147483647 w 2136"/>
                <a:gd name="T33" fmla="*/ 2147483647 h 2157"/>
                <a:gd name="T34" fmla="*/ 2147483647 w 2136"/>
                <a:gd name="T35" fmla="*/ 2147483647 h 2157"/>
                <a:gd name="T36" fmla="*/ 2147483647 w 2136"/>
                <a:gd name="T37" fmla="*/ 2147483647 h 2157"/>
                <a:gd name="T38" fmla="*/ 2147483647 w 2136"/>
                <a:gd name="T39" fmla="*/ 2147483647 h 2157"/>
                <a:gd name="T40" fmla="*/ 2147483647 w 2136"/>
                <a:gd name="T41" fmla="*/ 2147483647 h 2157"/>
                <a:gd name="T42" fmla="*/ 2147483647 w 2136"/>
                <a:gd name="T43" fmla="*/ 2147483647 h 2157"/>
                <a:gd name="T44" fmla="*/ 2147483647 w 2136"/>
                <a:gd name="T45" fmla="*/ 2147483647 h 2157"/>
                <a:gd name="T46" fmla="*/ 2147483647 w 2136"/>
                <a:gd name="T47" fmla="*/ 2147483647 h 2157"/>
                <a:gd name="T48" fmla="*/ 2147483647 w 2136"/>
                <a:gd name="T49" fmla="*/ 2147483647 h 2157"/>
                <a:gd name="T50" fmla="*/ 2147483647 w 2136"/>
                <a:gd name="T51" fmla="*/ 2147483647 h 2157"/>
                <a:gd name="T52" fmla="*/ 2147483647 w 2136"/>
                <a:gd name="T53" fmla="*/ 2147483647 h 2157"/>
                <a:gd name="T54" fmla="*/ 2147483647 w 2136"/>
                <a:gd name="T55" fmla="*/ 2147483647 h 2157"/>
                <a:gd name="T56" fmla="*/ 2147483647 w 2136"/>
                <a:gd name="T57" fmla="*/ 2147483647 h 2157"/>
                <a:gd name="T58" fmla="*/ 2147483647 w 2136"/>
                <a:gd name="T59" fmla="*/ 2147483647 h 2157"/>
                <a:gd name="T60" fmla="*/ 2147483647 w 2136"/>
                <a:gd name="T61" fmla="*/ 2147483647 h 2157"/>
                <a:gd name="T62" fmla="*/ 2147483647 w 2136"/>
                <a:gd name="T63" fmla="*/ 2147483647 h 2157"/>
                <a:gd name="T64" fmla="*/ 2147483647 w 2136"/>
                <a:gd name="T65" fmla="*/ 2147483647 h 2157"/>
                <a:gd name="T66" fmla="*/ 2147483647 w 2136"/>
                <a:gd name="T67" fmla="*/ 2147483647 h 2157"/>
                <a:gd name="T68" fmla="*/ 2147483647 w 2136"/>
                <a:gd name="T69" fmla="*/ 2147483647 h 2157"/>
                <a:gd name="T70" fmla="*/ 2147483647 w 2136"/>
                <a:gd name="T71" fmla="*/ 2147483647 h 2157"/>
                <a:gd name="T72" fmla="*/ 2147483647 w 2136"/>
                <a:gd name="T73" fmla="*/ 2147483647 h 2157"/>
                <a:gd name="T74" fmla="*/ 2147483647 w 2136"/>
                <a:gd name="T75" fmla="*/ 2147483647 h 2157"/>
                <a:gd name="T76" fmla="*/ 2147483647 w 2136"/>
                <a:gd name="T77" fmla="*/ 2147483647 h 2157"/>
                <a:gd name="T78" fmla="*/ 2147483647 w 2136"/>
                <a:gd name="T79" fmla="*/ 2147483647 h 2157"/>
                <a:gd name="T80" fmla="*/ 2147483647 w 2136"/>
                <a:gd name="T81" fmla="*/ 2147483647 h 2157"/>
                <a:gd name="T82" fmla="*/ 2147483647 w 2136"/>
                <a:gd name="T83" fmla="*/ 2147483647 h 2157"/>
                <a:gd name="T84" fmla="*/ 2147483647 w 2136"/>
                <a:gd name="T85" fmla="*/ 2147483647 h 2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36" h="2157">
                  <a:moveTo>
                    <a:pt x="2083" y="1208"/>
                  </a:moveTo>
                  <a:lnTo>
                    <a:pt x="2083" y="1208"/>
                  </a:lnTo>
                  <a:cubicBezTo>
                    <a:pt x="1958" y="1094"/>
                    <a:pt x="1958" y="1094"/>
                    <a:pt x="1958" y="1094"/>
                  </a:cubicBezTo>
                  <a:cubicBezTo>
                    <a:pt x="2041" y="1000"/>
                    <a:pt x="2041" y="1000"/>
                    <a:pt x="2041" y="1000"/>
                  </a:cubicBezTo>
                  <a:cubicBezTo>
                    <a:pt x="2083" y="969"/>
                    <a:pt x="2093" y="916"/>
                    <a:pt x="2093" y="875"/>
                  </a:cubicBezTo>
                  <a:cubicBezTo>
                    <a:pt x="2093" y="833"/>
                    <a:pt x="2083" y="781"/>
                    <a:pt x="2052" y="750"/>
                  </a:cubicBezTo>
                  <a:cubicBezTo>
                    <a:pt x="1333" y="41"/>
                    <a:pt x="1333" y="41"/>
                    <a:pt x="1333" y="41"/>
                  </a:cubicBezTo>
                  <a:cubicBezTo>
                    <a:pt x="1302" y="10"/>
                    <a:pt x="1250" y="0"/>
                    <a:pt x="1208" y="0"/>
                  </a:cubicBezTo>
                  <a:cubicBezTo>
                    <a:pt x="1156" y="0"/>
                    <a:pt x="1104" y="21"/>
                    <a:pt x="1062" y="62"/>
                  </a:cubicBezTo>
                  <a:cubicBezTo>
                    <a:pt x="1062" y="62"/>
                    <a:pt x="1031" y="83"/>
                    <a:pt x="1000" y="125"/>
                  </a:cubicBezTo>
                  <a:cubicBezTo>
                    <a:pt x="979" y="114"/>
                    <a:pt x="979" y="114"/>
                    <a:pt x="979" y="114"/>
                  </a:cubicBezTo>
                  <a:cubicBezTo>
                    <a:pt x="947" y="73"/>
                    <a:pt x="895" y="52"/>
                    <a:pt x="854" y="52"/>
                  </a:cubicBezTo>
                  <a:cubicBezTo>
                    <a:pt x="802" y="52"/>
                    <a:pt x="760" y="73"/>
                    <a:pt x="729" y="104"/>
                  </a:cubicBezTo>
                  <a:cubicBezTo>
                    <a:pt x="83" y="750"/>
                    <a:pt x="83" y="750"/>
                    <a:pt x="83" y="750"/>
                  </a:cubicBezTo>
                  <a:cubicBezTo>
                    <a:pt x="52" y="781"/>
                    <a:pt x="31" y="833"/>
                    <a:pt x="31" y="875"/>
                  </a:cubicBezTo>
                  <a:cubicBezTo>
                    <a:pt x="31" y="916"/>
                    <a:pt x="52" y="969"/>
                    <a:pt x="83" y="1000"/>
                  </a:cubicBezTo>
                  <a:cubicBezTo>
                    <a:pt x="177" y="1094"/>
                    <a:pt x="177" y="1094"/>
                    <a:pt x="177" y="1094"/>
                  </a:cubicBezTo>
                  <a:cubicBezTo>
                    <a:pt x="52" y="1208"/>
                    <a:pt x="52" y="1208"/>
                    <a:pt x="52" y="1208"/>
                  </a:cubicBezTo>
                  <a:cubicBezTo>
                    <a:pt x="20" y="1250"/>
                    <a:pt x="0" y="1291"/>
                    <a:pt x="0" y="1344"/>
                  </a:cubicBezTo>
                  <a:cubicBezTo>
                    <a:pt x="0" y="1385"/>
                    <a:pt x="20" y="1427"/>
                    <a:pt x="52" y="1469"/>
                  </a:cubicBezTo>
                  <a:cubicBezTo>
                    <a:pt x="93" y="1500"/>
                    <a:pt x="93" y="1500"/>
                    <a:pt x="93" y="1500"/>
                  </a:cubicBezTo>
                  <a:cubicBezTo>
                    <a:pt x="125" y="1531"/>
                    <a:pt x="166" y="1552"/>
                    <a:pt x="197" y="1552"/>
                  </a:cubicBezTo>
                  <a:cubicBezTo>
                    <a:pt x="208" y="1594"/>
                    <a:pt x="218" y="1635"/>
                    <a:pt x="250" y="1666"/>
                  </a:cubicBezTo>
                  <a:cubicBezTo>
                    <a:pt x="291" y="1698"/>
                    <a:pt x="291" y="1698"/>
                    <a:pt x="291" y="1698"/>
                  </a:cubicBezTo>
                  <a:cubicBezTo>
                    <a:pt x="322" y="1729"/>
                    <a:pt x="364" y="1750"/>
                    <a:pt x="406" y="1750"/>
                  </a:cubicBezTo>
                  <a:cubicBezTo>
                    <a:pt x="406" y="1791"/>
                    <a:pt x="427" y="1833"/>
                    <a:pt x="458" y="1864"/>
                  </a:cubicBezTo>
                  <a:cubicBezTo>
                    <a:pt x="489" y="1906"/>
                    <a:pt x="489" y="1906"/>
                    <a:pt x="489" y="1906"/>
                  </a:cubicBezTo>
                  <a:cubicBezTo>
                    <a:pt x="520" y="1937"/>
                    <a:pt x="562" y="1948"/>
                    <a:pt x="604" y="1958"/>
                  </a:cubicBezTo>
                  <a:cubicBezTo>
                    <a:pt x="604" y="2000"/>
                    <a:pt x="625" y="2031"/>
                    <a:pt x="656" y="2062"/>
                  </a:cubicBezTo>
                  <a:cubicBezTo>
                    <a:pt x="687" y="2104"/>
                    <a:pt x="687" y="2104"/>
                    <a:pt x="687" y="2104"/>
                  </a:cubicBezTo>
                  <a:cubicBezTo>
                    <a:pt x="729" y="2135"/>
                    <a:pt x="770" y="2156"/>
                    <a:pt x="822" y="2156"/>
                  </a:cubicBezTo>
                  <a:cubicBezTo>
                    <a:pt x="864" y="2156"/>
                    <a:pt x="906" y="2135"/>
                    <a:pt x="947" y="2104"/>
                  </a:cubicBezTo>
                  <a:cubicBezTo>
                    <a:pt x="1062" y="1979"/>
                    <a:pt x="1062" y="1979"/>
                    <a:pt x="1062" y="1979"/>
                  </a:cubicBezTo>
                  <a:cubicBezTo>
                    <a:pt x="1187" y="2104"/>
                    <a:pt x="1187" y="2104"/>
                    <a:pt x="1187" y="2104"/>
                  </a:cubicBezTo>
                  <a:cubicBezTo>
                    <a:pt x="1218" y="2135"/>
                    <a:pt x="1270" y="2156"/>
                    <a:pt x="1312" y="2156"/>
                  </a:cubicBezTo>
                  <a:cubicBezTo>
                    <a:pt x="1364" y="2156"/>
                    <a:pt x="1406" y="2135"/>
                    <a:pt x="1437" y="2104"/>
                  </a:cubicBezTo>
                  <a:cubicBezTo>
                    <a:pt x="1479" y="2062"/>
                    <a:pt x="1479" y="2062"/>
                    <a:pt x="1479" y="2062"/>
                  </a:cubicBezTo>
                  <a:cubicBezTo>
                    <a:pt x="1510" y="2031"/>
                    <a:pt x="1520" y="1989"/>
                    <a:pt x="1531" y="1948"/>
                  </a:cubicBezTo>
                  <a:cubicBezTo>
                    <a:pt x="1572" y="1948"/>
                    <a:pt x="1614" y="1937"/>
                    <a:pt x="1645" y="1906"/>
                  </a:cubicBezTo>
                  <a:cubicBezTo>
                    <a:pt x="1677" y="1864"/>
                    <a:pt x="1677" y="1864"/>
                    <a:pt x="1677" y="1864"/>
                  </a:cubicBezTo>
                  <a:cubicBezTo>
                    <a:pt x="1708" y="1833"/>
                    <a:pt x="1729" y="1791"/>
                    <a:pt x="1729" y="1750"/>
                  </a:cubicBezTo>
                  <a:cubicBezTo>
                    <a:pt x="1770" y="1750"/>
                    <a:pt x="1812" y="1729"/>
                    <a:pt x="1843" y="1698"/>
                  </a:cubicBezTo>
                  <a:cubicBezTo>
                    <a:pt x="1875" y="1666"/>
                    <a:pt x="1875" y="1666"/>
                    <a:pt x="1875" y="1666"/>
                  </a:cubicBezTo>
                  <a:cubicBezTo>
                    <a:pt x="1906" y="1635"/>
                    <a:pt x="1927" y="1594"/>
                    <a:pt x="1927" y="1552"/>
                  </a:cubicBezTo>
                  <a:cubicBezTo>
                    <a:pt x="1968" y="1552"/>
                    <a:pt x="2010" y="1531"/>
                    <a:pt x="2041" y="1500"/>
                  </a:cubicBezTo>
                  <a:cubicBezTo>
                    <a:pt x="2083" y="1458"/>
                    <a:pt x="2083" y="1458"/>
                    <a:pt x="2083" y="1458"/>
                  </a:cubicBezTo>
                  <a:cubicBezTo>
                    <a:pt x="2114" y="1427"/>
                    <a:pt x="2135" y="1385"/>
                    <a:pt x="2135" y="1333"/>
                  </a:cubicBezTo>
                  <a:cubicBezTo>
                    <a:pt x="2135" y="1291"/>
                    <a:pt x="2114" y="1250"/>
                    <a:pt x="2083" y="1208"/>
                  </a:cubicBezTo>
                  <a:close/>
                  <a:moveTo>
                    <a:pt x="1989" y="1375"/>
                  </a:moveTo>
                  <a:lnTo>
                    <a:pt x="1989" y="1375"/>
                  </a:lnTo>
                  <a:cubicBezTo>
                    <a:pt x="1958" y="1416"/>
                    <a:pt x="1958" y="1416"/>
                    <a:pt x="1958" y="1416"/>
                  </a:cubicBezTo>
                  <a:cubicBezTo>
                    <a:pt x="1947" y="1427"/>
                    <a:pt x="1927" y="1427"/>
                    <a:pt x="1916" y="1427"/>
                  </a:cubicBezTo>
                  <a:cubicBezTo>
                    <a:pt x="1906" y="1427"/>
                    <a:pt x="1885" y="1427"/>
                    <a:pt x="1875" y="1416"/>
                  </a:cubicBezTo>
                  <a:cubicBezTo>
                    <a:pt x="1656" y="1198"/>
                    <a:pt x="1656" y="1198"/>
                    <a:pt x="1656" y="1198"/>
                  </a:cubicBezTo>
                  <a:cubicBezTo>
                    <a:pt x="1656" y="1187"/>
                    <a:pt x="1656" y="1187"/>
                    <a:pt x="1645" y="1187"/>
                  </a:cubicBezTo>
                  <a:cubicBezTo>
                    <a:pt x="1635" y="1177"/>
                    <a:pt x="1625" y="1177"/>
                    <a:pt x="1614" y="1177"/>
                  </a:cubicBezTo>
                  <a:cubicBezTo>
                    <a:pt x="1593" y="1177"/>
                    <a:pt x="1583" y="1187"/>
                    <a:pt x="1572" y="1198"/>
                  </a:cubicBezTo>
                  <a:cubicBezTo>
                    <a:pt x="1552" y="1208"/>
                    <a:pt x="1552" y="1239"/>
                    <a:pt x="1562" y="1260"/>
                  </a:cubicBezTo>
                  <a:cubicBezTo>
                    <a:pt x="1562" y="1271"/>
                    <a:pt x="1562" y="1281"/>
                    <a:pt x="1572" y="1281"/>
                  </a:cubicBezTo>
                  <a:cubicBezTo>
                    <a:pt x="1677" y="1396"/>
                    <a:pt x="1677" y="1396"/>
                    <a:pt x="1677" y="1396"/>
                  </a:cubicBezTo>
                  <a:cubicBezTo>
                    <a:pt x="1791" y="1500"/>
                    <a:pt x="1791" y="1500"/>
                    <a:pt x="1791" y="1500"/>
                  </a:cubicBezTo>
                  <a:cubicBezTo>
                    <a:pt x="1802" y="1510"/>
                    <a:pt x="1802" y="1521"/>
                    <a:pt x="1802" y="1541"/>
                  </a:cubicBezTo>
                  <a:cubicBezTo>
                    <a:pt x="1802" y="1552"/>
                    <a:pt x="1802" y="1562"/>
                    <a:pt x="1791" y="1573"/>
                  </a:cubicBezTo>
                  <a:cubicBezTo>
                    <a:pt x="1750" y="1614"/>
                    <a:pt x="1750" y="1614"/>
                    <a:pt x="1750" y="1614"/>
                  </a:cubicBezTo>
                  <a:cubicBezTo>
                    <a:pt x="1739" y="1625"/>
                    <a:pt x="1729" y="1625"/>
                    <a:pt x="1718" y="1625"/>
                  </a:cubicBezTo>
                  <a:cubicBezTo>
                    <a:pt x="1697" y="1625"/>
                    <a:pt x="1687" y="1625"/>
                    <a:pt x="1677" y="1614"/>
                  </a:cubicBezTo>
                  <a:cubicBezTo>
                    <a:pt x="1458" y="1396"/>
                    <a:pt x="1458" y="1396"/>
                    <a:pt x="1458" y="1396"/>
                  </a:cubicBezTo>
                  <a:cubicBezTo>
                    <a:pt x="1437" y="1375"/>
                    <a:pt x="1395" y="1375"/>
                    <a:pt x="1374" y="1396"/>
                  </a:cubicBezTo>
                  <a:cubicBezTo>
                    <a:pt x="1364" y="1396"/>
                    <a:pt x="1364" y="1406"/>
                    <a:pt x="1364" y="1406"/>
                  </a:cubicBezTo>
                  <a:cubicBezTo>
                    <a:pt x="1354" y="1416"/>
                    <a:pt x="1354" y="1427"/>
                    <a:pt x="1354" y="1437"/>
                  </a:cubicBezTo>
                  <a:cubicBezTo>
                    <a:pt x="1354" y="1458"/>
                    <a:pt x="1364" y="1469"/>
                    <a:pt x="1374" y="1479"/>
                  </a:cubicBezTo>
                  <a:cubicBezTo>
                    <a:pt x="1593" y="1698"/>
                    <a:pt x="1593" y="1698"/>
                    <a:pt x="1593" y="1698"/>
                  </a:cubicBezTo>
                  <a:cubicBezTo>
                    <a:pt x="1604" y="1708"/>
                    <a:pt x="1604" y="1729"/>
                    <a:pt x="1604" y="1739"/>
                  </a:cubicBezTo>
                  <a:cubicBezTo>
                    <a:pt x="1604" y="1750"/>
                    <a:pt x="1604" y="1771"/>
                    <a:pt x="1593" y="1781"/>
                  </a:cubicBezTo>
                  <a:cubicBezTo>
                    <a:pt x="1552" y="1812"/>
                    <a:pt x="1552" y="1812"/>
                    <a:pt x="1552" y="1812"/>
                  </a:cubicBezTo>
                  <a:cubicBezTo>
                    <a:pt x="1541" y="1823"/>
                    <a:pt x="1531" y="1833"/>
                    <a:pt x="1510" y="1833"/>
                  </a:cubicBezTo>
                  <a:cubicBezTo>
                    <a:pt x="1500" y="1833"/>
                    <a:pt x="1489" y="1823"/>
                    <a:pt x="1479" y="1812"/>
                  </a:cubicBezTo>
                  <a:cubicBezTo>
                    <a:pt x="1260" y="1594"/>
                    <a:pt x="1260" y="1594"/>
                    <a:pt x="1260" y="1594"/>
                  </a:cubicBezTo>
                  <a:cubicBezTo>
                    <a:pt x="1250" y="1594"/>
                    <a:pt x="1250" y="1583"/>
                    <a:pt x="1239" y="1583"/>
                  </a:cubicBezTo>
                  <a:cubicBezTo>
                    <a:pt x="1218" y="1573"/>
                    <a:pt x="1187" y="1573"/>
                    <a:pt x="1166" y="1594"/>
                  </a:cubicBezTo>
                  <a:cubicBezTo>
                    <a:pt x="1156" y="1604"/>
                    <a:pt x="1156" y="1625"/>
                    <a:pt x="1156" y="1635"/>
                  </a:cubicBezTo>
                  <a:cubicBezTo>
                    <a:pt x="1156" y="1656"/>
                    <a:pt x="1156" y="1666"/>
                    <a:pt x="1166" y="1687"/>
                  </a:cubicBezTo>
                  <a:cubicBezTo>
                    <a:pt x="1385" y="1906"/>
                    <a:pt x="1385" y="1906"/>
                    <a:pt x="1385" y="1906"/>
                  </a:cubicBezTo>
                  <a:cubicBezTo>
                    <a:pt x="1395" y="1916"/>
                    <a:pt x="1406" y="1927"/>
                    <a:pt x="1406" y="1937"/>
                  </a:cubicBezTo>
                  <a:cubicBezTo>
                    <a:pt x="1406" y="1948"/>
                    <a:pt x="1395" y="1969"/>
                    <a:pt x="1385" y="1979"/>
                  </a:cubicBezTo>
                  <a:cubicBezTo>
                    <a:pt x="1354" y="2010"/>
                    <a:pt x="1354" y="2010"/>
                    <a:pt x="1354" y="2010"/>
                  </a:cubicBezTo>
                  <a:cubicBezTo>
                    <a:pt x="1343" y="2021"/>
                    <a:pt x="1333" y="2031"/>
                    <a:pt x="1312" y="2031"/>
                  </a:cubicBezTo>
                  <a:cubicBezTo>
                    <a:pt x="1302" y="2031"/>
                    <a:pt x="1291" y="2021"/>
                    <a:pt x="1281" y="2010"/>
                  </a:cubicBezTo>
                  <a:cubicBezTo>
                    <a:pt x="1145" y="1875"/>
                    <a:pt x="1145" y="1875"/>
                    <a:pt x="1145" y="1875"/>
                  </a:cubicBezTo>
                  <a:cubicBezTo>
                    <a:pt x="1145" y="1864"/>
                    <a:pt x="1156" y="1844"/>
                    <a:pt x="1156" y="1823"/>
                  </a:cubicBezTo>
                  <a:cubicBezTo>
                    <a:pt x="1156" y="1781"/>
                    <a:pt x="1135" y="1729"/>
                    <a:pt x="1104" y="1698"/>
                  </a:cubicBezTo>
                  <a:cubicBezTo>
                    <a:pt x="1062" y="1656"/>
                    <a:pt x="1062" y="1656"/>
                    <a:pt x="1062" y="1656"/>
                  </a:cubicBezTo>
                  <a:cubicBezTo>
                    <a:pt x="1031" y="1625"/>
                    <a:pt x="989" y="1614"/>
                    <a:pt x="947" y="1604"/>
                  </a:cubicBezTo>
                  <a:cubicBezTo>
                    <a:pt x="947" y="1562"/>
                    <a:pt x="927" y="1521"/>
                    <a:pt x="895" y="1500"/>
                  </a:cubicBezTo>
                  <a:cubicBezTo>
                    <a:pt x="864" y="1458"/>
                    <a:pt x="864" y="1458"/>
                    <a:pt x="864" y="1458"/>
                  </a:cubicBezTo>
                  <a:cubicBezTo>
                    <a:pt x="833" y="1427"/>
                    <a:pt x="791" y="1406"/>
                    <a:pt x="750" y="1406"/>
                  </a:cubicBezTo>
                  <a:cubicBezTo>
                    <a:pt x="750" y="1364"/>
                    <a:pt x="729" y="1323"/>
                    <a:pt x="697" y="1291"/>
                  </a:cubicBezTo>
                  <a:cubicBezTo>
                    <a:pt x="666" y="1260"/>
                    <a:pt x="666" y="1260"/>
                    <a:pt x="666" y="1260"/>
                  </a:cubicBezTo>
                  <a:cubicBezTo>
                    <a:pt x="635" y="1229"/>
                    <a:pt x="593" y="1208"/>
                    <a:pt x="552" y="1208"/>
                  </a:cubicBezTo>
                  <a:cubicBezTo>
                    <a:pt x="552" y="1166"/>
                    <a:pt x="531" y="1125"/>
                    <a:pt x="500" y="1094"/>
                  </a:cubicBezTo>
                  <a:cubicBezTo>
                    <a:pt x="458" y="1052"/>
                    <a:pt x="458" y="1052"/>
                    <a:pt x="458" y="1052"/>
                  </a:cubicBezTo>
                  <a:cubicBezTo>
                    <a:pt x="427" y="1021"/>
                    <a:pt x="385" y="1000"/>
                    <a:pt x="333" y="1000"/>
                  </a:cubicBezTo>
                  <a:cubicBezTo>
                    <a:pt x="312" y="1000"/>
                    <a:pt x="291" y="1010"/>
                    <a:pt x="281" y="1010"/>
                  </a:cubicBezTo>
                  <a:cubicBezTo>
                    <a:pt x="177" y="916"/>
                    <a:pt x="177" y="916"/>
                    <a:pt x="177" y="916"/>
                  </a:cubicBezTo>
                  <a:cubicBezTo>
                    <a:pt x="166" y="896"/>
                    <a:pt x="156" y="885"/>
                    <a:pt x="156" y="875"/>
                  </a:cubicBezTo>
                  <a:cubicBezTo>
                    <a:pt x="156" y="864"/>
                    <a:pt x="166" y="844"/>
                    <a:pt x="177" y="833"/>
                  </a:cubicBezTo>
                  <a:cubicBezTo>
                    <a:pt x="812" y="198"/>
                    <a:pt x="812" y="198"/>
                    <a:pt x="812" y="198"/>
                  </a:cubicBezTo>
                  <a:cubicBezTo>
                    <a:pt x="822" y="187"/>
                    <a:pt x="833" y="177"/>
                    <a:pt x="854" y="177"/>
                  </a:cubicBezTo>
                  <a:cubicBezTo>
                    <a:pt x="864" y="177"/>
                    <a:pt x="875" y="187"/>
                    <a:pt x="885" y="198"/>
                  </a:cubicBezTo>
                  <a:cubicBezTo>
                    <a:pt x="906" y="219"/>
                    <a:pt x="906" y="219"/>
                    <a:pt x="906" y="219"/>
                  </a:cubicBezTo>
                  <a:cubicBezTo>
                    <a:pt x="822" y="302"/>
                    <a:pt x="739" y="385"/>
                    <a:pt x="739" y="385"/>
                  </a:cubicBezTo>
                  <a:cubicBezTo>
                    <a:pt x="697" y="427"/>
                    <a:pt x="677" y="469"/>
                    <a:pt x="677" y="531"/>
                  </a:cubicBezTo>
                  <a:cubicBezTo>
                    <a:pt x="677" y="541"/>
                    <a:pt x="677" y="552"/>
                    <a:pt x="677" y="562"/>
                  </a:cubicBezTo>
                  <a:cubicBezTo>
                    <a:pt x="739" y="906"/>
                    <a:pt x="739" y="906"/>
                    <a:pt x="739" y="906"/>
                  </a:cubicBezTo>
                  <a:cubicBezTo>
                    <a:pt x="760" y="1000"/>
                    <a:pt x="833" y="1052"/>
                    <a:pt x="916" y="1052"/>
                  </a:cubicBezTo>
                  <a:cubicBezTo>
                    <a:pt x="927" y="1052"/>
                    <a:pt x="937" y="1052"/>
                    <a:pt x="947" y="1052"/>
                  </a:cubicBezTo>
                  <a:cubicBezTo>
                    <a:pt x="1000" y="1041"/>
                    <a:pt x="1000" y="1041"/>
                    <a:pt x="1000" y="1041"/>
                  </a:cubicBezTo>
                  <a:cubicBezTo>
                    <a:pt x="1083" y="1031"/>
                    <a:pt x="1145" y="958"/>
                    <a:pt x="1145" y="864"/>
                  </a:cubicBezTo>
                  <a:cubicBezTo>
                    <a:pt x="1145" y="854"/>
                    <a:pt x="1145" y="844"/>
                    <a:pt x="1145" y="833"/>
                  </a:cubicBezTo>
                  <a:cubicBezTo>
                    <a:pt x="1104" y="604"/>
                    <a:pt x="1104" y="604"/>
                    <a:pt x="1104" y="604"/>
                  </a:cubicBezTo>
                  <a:cubicBezTo>
                    <a:pt x="1197" y="500"/>
                    <a:pt x="1197" y="500"/>
                    <a:pt x="1197" y="500"/>
                  </a:cubicBezTo>
                  <a:cubicBezTo>
                    <a:pt x="1989" y="1302"/>
                    <a:pt x="1989" y="1302"/>
                    <a:pt x="1989" y="1302"/>
                  </a:cubicBezTo>
                  <a:cubicBezTo>
                    <a:pt x="2000" y="1312"/>
                    <a:pt x="2010" y="1323"/>
                    <a:pt x="2010" y="1333"/>
                  </a:cubicBezTo>
                  <a:cubicBezTo>
                    <a:pt x="2010" y="1354"/>
                    <a:pt x="2000" y="1364"/>
                    <a:pt x="1989" y="1375"/>
                  </a:cubicBezTo>
                  <a:close/>
                </a:path>
              </a:pathLst>
            </a:custGeom>
            <a:solidFill>
              <a:srgbClr val="FFFFFF"/>
            </a:solidFill>
            <a:ln w="0">
              <a:noFill/>
              <a:prstDash val="solid"/>
              <a:round/>
              <a:headEnd/>
              <a:tailEnd/>
            </a:ln>
            <a:extLst/>
          </p:spPr>
          <p:txBody>
            <a:bodyPr vert="horz" wrap="square" lIns="91344" tIns="45672" rIns="91344" bIns="4567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A" sz="1798" b="0" i="0" u="none" strike="noStrike" kern="0" cap="none" spc="0" normalizeH="0" baseline="0" dirty="0" smtClean="0">
                <a:ln>
                  <a:noFill/>
                </a:ln>
                <a:solidFill>
                  <a:srgbClr val="00A3AE"/>
                </a:solidFill>
                <a:effectLst/>
                <a:uLnTx/>
                <a:uFillTx/>
                <a:latin typeface="Arial"/>
              </a:endParaRPr>
            </a:p>
          </p:txBody>
        </p:sp>
      </p:grpSp>
      <p:grpSp>
        <p:nvGrpSpPr>
          <p:cNvPr id="102" name="Gruppieren 1"/>
          <p:cNvGrpSpPr>
            <a:grpSpLocks/>
          </p:cNvGrpSpPr>
          <p:nvPr/>
        </p:nvGrpSpPr>
        <p:grpSpPr bwMode="auto">
          <a:xfrm rot="654387">
            <a:off x="6993463" y="1339739"/>
            <a:ext cx="1083870" cy="1051480"/>
            <a:chOff x="8236903" y="2735263"/>
            <a:chExt cx="1252538" cy="1252537"/>
          </a:xfrm>
          <a:solidFill>
            <a:srgbClr val="333333"/>
          </a:solidFill>
        </p:grpSpPr>
        <p:sp>
          <p:nvSpPr>
            <p:cNvPr id="111" name="Freeform 8"/>
            <p:cNvSpPr>
              <a:spLocks noChangeArrowheads="1"/>
            </p:cNvSpPr>
            <p:nvPr/>
          </p:nvSpPr>
          <p:spPr bwMode="auto">
            <a:xfrm>
              <a:off x="8236903" y="3282950"/>
              <a:ext cx="704850" cy="704850"/>
            </a:xfrm>
            <a:custGeom>
              <a:avLst/>
              <a:gdLst>
                <a:gd name="T0" fmla="*/ 2147483647 w 1960"/>
                <a:gd name="T1" fmla="*/ 2147483647 h 1958"/>
                <a:gd name="T2" fmla="*/ 2147483647 w 1960"/>
                <a:gd name="T3" fmla="*/ 2147483647 h 1958"/>
                <a:gd name="T4" fmla="*/ 2147483647 w 1960"/>
                <a:gd name="T5" fmla="*/ 2147483647 h 1958"/>
                <a:gd name="T6" fmla="*/ 2147483647 w 1960"/>
                <a:gd name="T7" fmla="*/ 2147483647 h 1958"/>
                <a:gd name="T8" fmla="*/ 2147483647 w 1960"/>
                <a:gd name="T9" fmla="*/ 2147483647 h 1958"/>
                <a:gd name="T10" fmla="*/ 2147483647 w 1960"/>
                <a:gd name="T11" fmla="*/ 2147483647 h 1958"/>
                <a:gd name="T12" fmla="*/ 2147483647 w 1960"/>
                <a:gd name="T13" fmla="*/ 2147483647 h 1958"/>
                <a:gd name="T14" fmla="*/ 2147483647 w 1960"/>
                <a:gd name="T15" fmla="*/ 2147483647 h 1958"/>
                <a:gd name="T16" fmla="*/ 2147483647 w 1960"/>
                <a:gd name="T17" fmla="*/ 2147483647 h 1958"/>
                <a:gd name="T18" fmla="*/ 2147483647 w 1960"/>
                <a:gd name="T19" fmla="*/ 2147483647 h 1958"/>
                <a:gd name="T20" fmla="*/ 2147483647 w 1960"/>
                <a:gd name="T21" fmla="*/ 2147483647 h 1958"/>
                <a:gd name="T22" fmla="*/ 2147483647 w 1960"/>
                <a:gd name="T23" fmla="*/ 2147483647 h 1958"/>
                <a:gd name="T24" fmla="*/ 2147483647 w 1960"/>
                <a:gd name="T25" fmla="*/ 2147483647 h 1958"/>
                <a:gd name="T26" fmla="*/ 2147483647 w 1960"/>
                <a:gd name="T27" fmla="*/ 2147483647 h 1958"/>
                <a:gd name="T28" fmla="*/ 2147483647 w 1960"/>
                <a:gd name="T29" fmla="*/ 2147483647 h 1958"/>
                <a:gd name="T30" fmla="*/ 2147483647 w 1960"/>
                <a:gd name="T31" fmla="*/ 2147483647 h 1958"/>
                <a:gd name="T32" fmla="*/ 2147483647 w 1960"/>
                <a:gd name="T33" fmla="*/ 0 h 1958"/>
                <a:gd name="T34" fmla="*/ 2147483647 w 1960"/>
                <a:gd name="T35" fmla="*/ 2147483647 h 1958"/>
                <a:gd name="T36" fmla="*/ 2147483647 w 1960"/>
                <a:gd name="T37" fmla="*/ 2147483647 h 1958"/>
                <a:gd name="T38" fmla="*/ 2147483647 w 1960"/>
                <a:gd name="T39" fmla="*/ 2147483647 h 1958"/>
                <a:gd name="T40" fmla="*/ 2147483647 w 1960"/>
                <a:gd name="T41" fmla="*/ 2147483647 h 1958"/>
                <a:gd name="T42" fmla="*/ 2147483647 w 1960"/>
                <a:gd name="T43" fmla="*/ 2147483647 h 1958"/>
                <a:gd name="T44" fmla="*/ 0 w 1960"/>
                <a:gd name="T45" fmla="*/ 2147483647 h 1958"/>
                <a:gd name="T46" fmla="*/ 0 w 1960"/>
                <a:gd name="T47" fmla="*/ 2147483647 h 1958"/>
                <a:gd name="T48" fmla="*/ 2147483647 w 1960"/>
                <a:gd name="T49" fmla="*/ 2147483647 h 1958"/>
                <a:gd name="T50" fmla="*/ 2147483647 w 1960"/>
                <a:gd name="T51" fmla="*/ 2147483647 h 1958"/>
                <a:gd name="T52" fmla="*/ 2147483647 w 1960"/>
                <a:gd name="T53" fmla="*/ 2147483647 h 1958"/>
                <a:gd name="T54" fmla="*/ 2147483647 w 1960"/>
                <a:gd name="T55" fmla="*/ 2147483647 h 1958"/>
                <a:gd name="T56" fmla="*/ 2147483647 w 1960"/>
                <a:gd name="T57" fmla="*/ 2147483647 h 1958"/>
                <a:gd name="T58" fmla="*/ 2147483647 w 1960"/>
                <a:gd name="T59" fmla="*/ 2147483647 h 1958"/>
                <a:gd name="T60" fmla="*/ 2147483647 w 1960"/>
                <a:gd name="T61" fmla="*/ 2147483647 h 1958"/>
                <a:gd name="T62" fmla="*/ 2147483647 w 1960"/>
                <a:gd name="T63" fmla="*/ 2147483647 h 1958"/>
                <a:gd name="T64" fmla="*/ 2147483647 w 1960"/>
                <a:gd name="T65" fmla="*/ 2147483647 h 1958"/>
                <a:gd name="T66" fmla="*/ 0 w 1960"/>
                <a:gd name="T67" fmla="*/ 2147483647 h 1958"/>
                <a:gd name="T68" fmla="*/ 0 w 1960"/>
                <a:gd name="T69" fmla="*/ 2147483647 h 1958"/>
                <a:gd name="T70" fmla="*/ 2147483647 w 1960"/>
                <a:gd name="T71" fmla="*/ 2147483647 h 1958"/>
                <a:gd name="T72" fmla="*/ 2147483647 w 1960"/>
                <a:gd name="T73" fmla="*/ 2147483647 h 1958"/>
                <a:gd name="T74" fmla="*/ 2147483647 w 1960"/>
                <a:gd name="T75" fmla="*/ 2147483647 h 1958"/>
                <a:gd name="T76" fmla="*/ 2147483647 w 1960"/>
                <a:gd name="T77" fmla="*/ 2147483647 h 1958"/>
                <a:gd name="T78" fmla="*/ 2147483647 w 1960"/>
                <a:gd name="T79" fmla="*/ 2147483647 h 1958"/>
                <a:gd name="T80" fmla="*/ 2147483647 w 1960"/>
                <a:gd name="T81" fmla="*/ 2147483647 h 1958"/>
                <a:gd name="T82" fmla="*/ 2147483647 w 1960"/>
                <a:gd name="T83" fmla="*/ 2147483647 h 1958"/>
                <a:gd name="T84" fmla="*/ 2147483647 w 1960"/>
                <a:gd name="T85" fmla="*/ 2147483647 h 1958"/>
                <a:gd name="T86" fmla="*/ 2147483647 w 1960"/>
                <a:gd name="T87" fmla="*/ 2147483647 h 1958"/>
                <a:gd name="T88" fmla="*/ 2147483647 w 1960"/>
                <a:gd name="T89" fmla="*/ 2147483647 h 1958"/>
                <a:gd name="T90" fmla="*/ 2147483647 w 1960"/>
                <a:gd name="T91" fmla="*/ 2147483647 h 1958"/>
                <a:gd name="T92" fmla="*/ 2147483647 w 1960"/>
                <a:gd name="T93" fmla="*/ 2147483647 h 1958"/>
                <a:gd name="T94" fmla="*/ 2147483647 w 1960"/>
                <a:gd name="T95" fmla="*/ 2147483647 h 19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60" h="1958">
                  <a:moveTo>
                    <a:pt x="1500" y="1406"/>
                  </a:moveTo>
                  <a:lnTo>
                    <a:pt x="1500" y="1406"/>
                  </a:lnTo>
                  <a:cubicBezTo>
                    <a:pt x="1500" y="1385"/>
                    <a:pt x="1511" y="1375"/>
                    <a:pt x="1521" y="1364"/>
                  </a:cubicBezTo>
                  <a:cubicBezTo>
                    <a:pt x="1532" y="1364"/>
                    <a:pt x="1552" y="1364"/>
                    <a:pt x="1563" y="1375"/>
                  </a:cubicBezTo>
                  <a:cubicBezTo>
                    <a:pt x="1604" y="1406"/>
                    <a:pt x="1657" y="1415"/>
                    <a:pt x="1709" y="1415"/>
                  </a:cubicBezTo>
                  <a:cubicBezTo>
                    <a:pt x="1844" y="1415"/>
                    <a:pt x="1959" y="1302"/>
                    <a:pt x="1959" y="1166"/>
                  </a:cubicBezTo>
                  <a:cubicBezTo>
                    <a:pt x="1959" y="1031"/>
                    <a:pt x="1844" y="916"/>
                    <a:pt x="1709" y="916"/>
                  </a:cubicBezTo>
                  <a:cubicBezTo>
                    <a:pt x="1657" y="916"/>
                    <a:pt x="1604" y="927"/>
                    <a:pt x="1563" y="958"/>
                  </a:cubicBezTo>
                  <a:cubicBezTo>
                    <a:pt x="1552" y="968"/>
                    <a:pt x="1532" y="968"/>
                    <a:pt x="1521" y="968"/>
                  </a:cubicBezTo>
                  <a:cubicBezTo>
                    <a:pt x="1511" y="958"/>
                    <a:pt x="1500" y="948"/>
                    <a:pt x="1500" y="927"/>
                  </a:cubicBezTo>
                  <a:cubicBezTo>
                    <a:pt x="1500" y="583"/>
                    <a:pt x="1500" y="583"/>
                    <a:pt x="1500" y="583"/>
                  </a:cubicBezTo>
                  <a:cubicBezTo>
                    <a:pt x="1500" y="510"/>
                    <a:pt x="1448" y="458"/>
                    <a:pt x="1375" y="458"/>
                  </a:cubicBezTo>
                  <a:cubicBezTo>
                    <a:pt x="990" y="458"/>
                    <a:pt x="990" y="458"/>
                    <a:pt x="990" y="458"/>
                  </a:cubicBezTo>
                  <a:cubicBezTo>
                    <a:pt x="969" y="458"/>
                    <a:pt x="959" y="448"/>
                    <a:pt x="948" y="437"/>
                  </a:cubicBezTo>
                  <a:cubicBezTo>
                    <a:pt x="948" y="427"/>
                    <a:pt x="948" y="406"/>
                    <a:pt x="959" y="395"/>
                  </a:cubicBezTo>
                  <a:cubicBezTo>
                    <a:pt x="990" y="354"/>
                    <a:pt x="1000" y="302"/>
                    <a:pt x="1000" y="250"/>
                  </a:cubicBezTo>
                  <a:cubicBezTo>
                    <a:pt x="1000" y="114"/>
                    <a:pt x="886" y="0"/>
                    <a:pt x="750" y="0"/>
                  </a:cubicBezTo>
                  <a:cubicBezTo>
                    <a:pt x="615" y="0"/>
                    <a:pt x="500" y="114"/>
                    <a:pt x="500" y="250"/>
                  </a:cubicBezTo>
                  <a:cubicBezTo>
                    <a:pt x="500" y="302"/>
                    <a:pt x="511" y="354"/>
                    <a:pt x="542" y="395"/>
                  </a:cubicBezTo>
                  <a:cubicBezTo>
                    <a:pt x="552" y="406"/>
                    <a:pt x="552" y="427"/>
                    <a:pt x="552" y="437"/>
                  </a:cubicBezTo>
                  <a:cubicBezTo>
                    <a:pt x="542" y="448"/>
                    <a:pt x="532" y="458"/>
                    <a:pt x="511" y="458"/>
                  </a:cubicBezTo>
                  <a:cubicBezTo>
                    <a:pt x="125" y="458"/>
                    <a:pt x="125" y="458"/>
                    <a:pt x="125" y="458"/>
                  </a:cubicBezTo>
                  <a:cubicBezTo>
                    <a:pt x="52" y="458"/>
                    <a:pt x="0" y="510"/>
                    <a:pt x="0" y="583"/>
                  </a:cubicBezTo>
                  <a:cubicBezTo>
                    <a:pt x="0" y="916"/>
                    <a:pt x="0" y="916"/>
                    <a:pt x="0" y="916"/>
                  </a:cubicBezTo>
                  <a:cubicBezTo>
                    <a:pt x="0" y="927"/>
                    <a:pt x="11" y="948"/>
                    <a:pt x="21" y="948"/>
                  </a:cubicBezTo>
                  <a:cubicBezTo>
                    <a:pt x="32" y="958"/>
                    <a:pt x="32" y="958"/>
                    <a:pt x="42" y="958"/>
                  </a:cubicBezTo>
                  <a:cubicBezTo>
                    <a:pt x="52" y="958"/>
                    <a:pt x="63" y="958"/>
                    <a:pt x="63" y="948"/>
                  </a:cubicBezTo>
                  <a:cubicBezTo>
                    <a:pt x="105" y="916"/>
                    <a:pt x="157" y="906"/>
                    <a:pt x="209" y="906"/>
                  </a:cubicBezTo>
                  <a:cubicBezTo>
                    <a:pt x="355" y="906"/>
                    <a:pt x="469" y="1021"/>
                    <a:pt x="469" y="1166"/>
                  </a:cubicBezTo>
                  <a:cubicBezTo>
                    <a:pt x="469" y="1312"/>
                    <a:pt x="355" y="1426"/>
                    <a:pt x="209" y="1426"/>
                  </a:cubicBezTo>
                  <a:cubicBezTo>
                    <a:pt x="157" y="1426"/>
                    <a:pt x="105" y="1415"/>
                    <a:pt x="63" y="1385"/>
                  </a:cubicBezTo>
                  <a:cubicBezTo>
                    <a:pt x="63" y="1375"/>
                    <a:pt x="52" y="1375"/>
                    <a:pt x="42" y="1375"/>
                  </a:cubicBezTo>
                  <a:cubicBezTo>
                    <a:pt x="32" y="1375"/>
                    <a:pt x="32" y="1375"/>
                    <a:pt x="21" y="1385"/>
                  </a:cubicBezTo>
                  <a:cubicBezTo>
                    <a:pt x="11" y="1385"/>
                    <a:pt x="0" y="1406"/>
                    <a:pt x="0" y="1415"/>
                  </a:cubicBezTo>
                  <a:cubicBezTo>
                    <a:pt x="0" y="1832"/>
                    <a:pt x="0" y="1832"/>
                    <a:pt x="0" y="1832"/>
                  </a:cubicBezTo>
                  <a:cubicBezTo>
                    <a:pt x="0" y="1905"/>
                    <a:pt x="52" y="1957"/>
                    <a:pt x="125" y="1957"/>
                  </a:cubicBezTo>
                  <a:cubicBezTo>
                    <a:pt x="500" y="1957"/>
                    <a:pt x="500" y="1957"/>
                    <a:pt x="500" y="1957"/>
                  </a:cubicBezTo>
                  <a:cubicBezTo>
                    <a:pt x="511" y="1957"/>
                    <a:pt x="532" y="1947"/>
                    <a:pt x="532" y="1936"/>
                  </a:cubicBezTo>
                  <a:cubicBezTo>
                    <a:pt x="542" y="1926"/>
                    <a:pt x="542" y="1905"/>
                    <a:pt x="532" y="1895"/>
                  </a:cubicBezTo>
                  <a:cubicBezTo>
                    <a:pt x="500" y="1853"/>
                    <a:pt x="490" y="1801"/>
                    <a:pt x="490" y="1749"/>
                  </a:cubicBezTo>
                  <a:cubicBezTo>
                    <a:pt x="490" y="1603"/>
                    <a:pt x="605" y="1488"/>
                    <a:pt x="750" y="1488"/>
                  </a:cubicBezTo>
                  <a:cubicBezTo>
                    <a:pt x="896" y="1488"/>
                    <a:pt x="1011" y="1603"/>
                    <a:pt x="1011" y="1749"/>
                  </a:cubicBezTo>
                  <a:cubicBezTo>
                    <a:pt x="1011" y="1801"/>
                    <a:pt x="1000" y="1853"/>
                    <a:pt x="969" y="1895"/>
                  </a:cubicBezTo>
                  <a:cubicBezTo>
                    <a:pt x="959" y="1905"/>
                    <a:pt x="959" y="1926"/>
                    <a:pt x="969" y="1936"/>
                  </a:cubicBezTo>
                  <a:cubicBezTo>
                    <a:pt x="969" y="1947"/>
                    <a:pt x="990" y="1957"/>
                    <a:pt x="1000" y="1957"/>
                  </a:cubicBezTo>
                  <a:cubicBezTo>
                    <a:pt x="1375" y="1957"/>
                    <a:pt x="1375" y="1957"/>
                    <a:pt x="1375" y="1957"/>
                  </a:cubicBezTo>
                  <a:cubicBezTo>
                    <a:pt x="1448" y="1957"/>
                    <a:pt x="1500" y="1905"/>
                    <a:pt x="1500" y="1832"/>
                  </a:cubicBezTo>
                  <a:lnTo>
                    <a:pt x="1500" y="1406"/>
                  </a:lnTo>
                </a:path>
              </a:pathLst>
            </a:custGeom>
            <a:solidFill>
              <a:srgbClr val="FFE600"/>
            </a:solidFill>
            <a:ln w="9525" cap="flat" cmpd="sng" algn="ctr">
              <a:noFill/>
              <a:prstDash val="solid"/>
            </a:ln>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598" b="0" i="0" u="none" strike="noStrike" kern="0" cap="none" spc="0" normalizeH="0" baseline="0" dirty="0">
                <a:ln>
                  <a:noFill/>
                </a:ln>
                <a:solidFill>
                  <a:srgbClr val="646464"/>
                </a:solidFill>
                <a:effectLst/>
                <a:uLnTx/>
                <a:uFillTx/>
                <a:latin typeface="Arial"/>
                <a:ea typeface="+mn-ea"/>
                <a:cs typeface="+mn-cs"/>
              </a:endParaRPr>
            </a:p>
          </p:txBody>
        </p:sp>
        <p:sp>
          <p:nvSpPr>
            <p:cNvPr id="112" name="Freeform 8"/>
            <p:cNvSpPr>
              <a:spLocks noChangeArrowheads="1"/>
            </p:cNvSpPr>
            <p:nvPr/>
          </p:nvSpPr>
          <p:spPr bwMode="auto">
            <a:xfrm>
              <a:off x="8784591" y="3282950"/>
              <a:ext cx="704850" cy="704850"/>
            </a:xfrm>
            <a:custGeom>
              <a:avLst/>
              <a:gdLst>
                <a:gd name="T0" fmla="*/ 2147483647 w 1960"/>
                <a:gd name="T1" fmla="*/ 2147483647 h 1958"/>
                <a:gd name="T2" fmla="*/ 2147483647 w 1960"/>
                <a:gd name="T3" fmla="*/ 2147483647 h 1958"/>
                <a:gd name="T4" fmla="*/ 2147483647 w 1960"/>
                <a:gd name="T5" fmla="*/ 2147483647 h 1958"/>
                <a:gd name="T6" fmla="*/ 2147483647 w 1960"/>
                <a:gd name="T7" fmla="*/ 2147483647 h 1958"/>
                <a:gd name="T8" fmla="*/ 2147483647 w 1960"/>
                <a:gd name="T9" fmla="*/ 2147483647 h 1958"/>
                <a:gd name="T10" fmla="*/ 2147483647 w 1960"/>
                <a:gd name="T11" fmla="*/ 2147483647 h 1958"/>
                <a:gd name="T12" fmla="*/ 2147483647 w 1960"/>
                <a:gd name="T13" fmla="*/ 2147483647 h 1958"/>
                <a:gd name="T14" fmla="*/ 2147483647 w 1960"/>
                <a:gd name="T15" fmla="*/ 2147483647 h 1958"/>
                <a:gd name="T16" fmla="*/ 2147483647 w 1960"/>
                <a:gd name="T17" fmla="*/ 2147483647 h 1958"/>
                <a:gd name="T18" fmla="*/ 2147483647 w 1960"/>
                <a:gd name="T19" fmla="*/ 2147483647 h 1958"/>
                <a:gd name="T20" fmla="*/ 2147483647 w 1960"/>
                <a:gd name="T21" fmla="*/ 2147483647 h 1958"/>
                <a:gd name="T22" fmla="*/ 2147483647 w 1960"/>
                <a:gd name="T23" fmla="*/ 2147483647 h 1958"/>
                <a:gd name="T24" fmla="*/ 2147483647 w 1960"/>
                <a:gd name="T25" fmla="*/ 2147483647 h 1958"/>
                <a:gd name="T26" fmla="*/ 2147483647 w 1960"/>
                <a:gd name="T27" fmla="*/ 2147483647 h 1958"/>
                <a:gd name="T28" fmla="*/ 2147483647 w 1960"/>
                <a:gd name="T29" fmla="*/ 2147483647 h 1958"/>
                <a:gd name="T30" fmla="*/ 2147483647 w 1960"/>
                <a:gd name="T31" fmla="*/ 2147483647 h 1958"/>
                <a:gd name="T32" fmla="*/ 2147483647 w 1960"/>
                <a:gd name="T33" fmla="*/ 0 h 1958"/>
                <a:gd name="T34" fmla="*/ 2147483647 w 1960"/>
                <a:gd name="T35" fmla="*/ 2147483647 h 1958"/>
                <a:gd name="T36" fmla="*/ 2147483647 w 1960"/>
                <a:gd name="T37" fmla="*/ 2147483647 h 1958"/>
                <a:gd name="T38" fmla="*/ 2147483647 w 1960"/>
                <a:gd name="T39" fmla="*/ 2147483647 h 1958"/>
                <a:gd name="T40" fmla="*/ 2147483647 w 1960"/>
                <a:gd name="T41" fmla="*/ 2147483647 h 1958"/>
                <a:gd name="T42" fmla="*/ 2147483647 w 1960"/>
                <a:gd name="T43" fmla="*/ 2147483647 h 1958"/>
                <a:gd name="T44" fmla="*/ 0 w 1960"/>
                <a:gd name="T45" fmla="*/ 2147483647 h 1958"/>
                <a:gd name="T46" fmla="*/ 0 w 1960"/>
                <a:gd name="T47" fmla="*/ 2147483647 h 1958"/>
                <a:gd name="T48" fmla="*/ 2147483647 w 1960"/>
                <a:gd name="T49" fmla="*/ 2147483647 h 1958"/>
                <a:gd name="T50" fmla="*/ 2147483647 w 1960"/>
                <a:gd name="T51" fmla="*/ 2147483647 h 1958"/>
                <a:gd name="T52" fmla="*/ 2147483647 w 1960"/>
                <a:gd name="T53" fmla="*/ 2147483647 h 1958"/>
                <a:gd name="T54" fmla="*/ 2147483647 w 1960"/>
                <a:gd name="T55" fmla="*/ 2147483647 h 1958"/>
                <a:gd name="T56" fmla="*/ 2147483647 w 1960"/>
                <a:gd name="T57" fmla="*/ 2147483647 h 1958"/>
                <a:gd name="T58" fmla="*/ 2147483647 w 1960"/>
                <a:gd name="T59" fmla="*/ 2147483647 h 1958"/>
                <a:gd name="T60" fmla="*/ 2147483647 w 1960"/>
                <a:gd name="T61" fmla="*/ 2147483647 h 1958"/>
                <a:gd name="T62" fmla="*/ 2147483647 w 1960"/>
                <a:gd name="T63" fmla="*/ 2147483647 h 1958"/>
                <a:gd name="T64" fmla="*/ 2147483647 w 1960"/>
                <a:gd name="T65" fmla="*/ 2147483647 h 1958"/>
                <a:gd name="T66" fmla="*/ 0 w 1960"/>
                <a:gd name="T67" fmla="*/ 2147483647 h 1958"/>
                <a:gd name="T68" fmla="*/ 0 w 1960"/>
                <a:gd name="T69" fmla="*/ 2147483647 h 1958"/>
                <a:gd name="T70" fmla="*/ 2147483647 w 1960"/>
                <a:gd name="T71" fmla="*/ 2147483647 h 1958"/>
                <a:gd name="T72" fmla="*/ 2147483647 w 1960"/>
                <a:gd name="T73" fmla="*/ 2147483647 h 1958"/>
                <a:gd name="T74" fmla="*/ 2147483647 w 1960"/>
                <a:gd name="T75" fmla="*/ 2147483647 h 1958"/>
                <a:gd name="T76" fmla="*/ 2147483647 w 1960"/>
                <a:gd name="T77" fmla="*/ 2147483647 h 1958"/>
                <a:gd name="T78" fmla="*/ 2147483647 w 1960"/>
                <a:gd name="T79" fmla="*/ 2147483647 h 1958"/>
                <a:gd name="T80" fmla="*/ 2147483647 w 1960"/>
                <a:gd name="T81" fmla="*/ 2147483647 h 1958"/>
                <a:gd name="T82" fmla="*/ 2147483647 w 1960"/>
                <a:gd name="T83" fmla="*/ 2147483647 h 1958"/>
                <a:gd name="T84" fmla="*/ 2147483647 w 1960"/>
                <a:gd name="T85" fmla="*/ 2147483647 h 1958"/>
                <a:gd name="T86" fmla="*/ 2147483647 w 1960"/>
                <a:gd name="T87" fmla="*/ 2147483647 h 1958"/>
                <a:gd name="T88" fmla="*/ 2147483647 w 1960"/>
                <a:gd name="T89" fmla="*/ 2147483647 h 1958"/>
                <a:gd name="T90" fmla="*/ 2147483647 w 1960"/>
                <a:gd name="T91" fmla="*/ 2147483647 h 1958"/>
                <a:gd name="T92" fmla="*/ 2147483647 w 1960"/>
                <a:gd name="T93" fmla="*/ 2147483647 h 1958"/>
                <a:gd name="T94" fmla="*/ 2147483647 w 1960"/>
                <a:gd name="T95" fmla="*/ 2147483647 h 19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60" h="1958">
                  <a:moveTo>
                    <a:pt x="1500" y="1406"/>
                  </a:moveTo>
                  <a:lnTo>
                    <a:pt x="1500" y="1406"/>
                  </a:lnTo>
                  <a:cubicBezTo>
                    <a:pt x="1500" y="1385"/>
                    <a:pt x="1511" y="1375"/>
                    <a:pt x="1521" y="1364"/>
                  </a:cubicBezTo>
                  <a:cubicBezTo>
                    <a:pt x="1532" y="1364"/>
                    <a:pt x="1552" y="1364"/>
                    <a:pt x="1563" y="1375"/>
                  </a:cubicBezTo>
                  <a:cubicBezTo>
                    <a:pt x="1604" y="1406"/>
                    <a:pt x="1657" y="1415"/>
                    <a:pt x="1709" y="1415"/>
                  </a:cubicBezTo>
                  <a:cubicBezTo>
                    <a:pt x="1844" y="1415"/>
                    <a:pt x="1959" y="1302"/>
                    <a:pt x="1959" y="1166"/>
                  </a:cubicBezTo>
                  <a:cubicBezTo>
                    <a:pt x="1959" y="1031"/>
                    <a:pt x="1844" y="916"/>
                    <a:pt x="1709" y="916"/>
                  </a:cubicBezTo>
                  <a:cubicBezTo>
                    <a:pt x="1657" y="916"/>
                    <a:pt x="1604" y="927"/>
                    <a:pt x="1563" y="958"/>
                  </a:cubicBezTo>
                  <a:cubicBezTo>
                    <a:pt x="1552" y="968"/>
                    <a:pt x="1532" y="968"/>
                    <a:pt x="1521" y="968"/>
                  </a:cubicBezTo>
                  <a:cubicBezTo>
                    <a:pt x="1511" y="958"/>
                    <a:pt x="1500" y="948"/>
                    <a:pt x="1500" y="927"/>
                  </a:cubicBezTo>
                  <a:cubicBezTo>
                    <a:pt x="1500" y="583"/>
                    <a:pt x="1500" y="583"/>
                    <a:pt x="1500" y="583"/>
                  </a:cubicBezTo>
                  <a:cubicBezTo>
                    <a:pt x="1500" y="510"/>
                    <a:pt x="1448" y="458"/>
                    <a:pt x="1375" y="458"/>
                  </a:cubicBezTo>
                  <a:cubicBezTo>
                    <a:pt x="990" y="458"/>
                    <a:pt x="990" y="458"/>
                    <a:pt x="990" y="458"/>
                  </a:cubicBezTo>
                  <a:cubicBezTo>
                    <a:pt x="969" y="458"/>
                    <a:pt x="959" y="448"/>
                    <a:pt x="948" y="437"/>
                  </a:cubicBezTo>
                  <a:cubicBezTo>
                    <a:pt x="948" y="427"/>
                    <a:pt x="948" y="406"/>
                    <a:pt x="959" y="395"/>
                  </a:cubicBezTo>
                  <a:cubicBezTo>
                    <a:pt x="990" y="354"/>
                    <a:pt x="1000" y="302"/>
                    <a:pt x="1000" y="250"/>
                  </a:cubicBezTo>
                  <a:cubicBezTo>
                    <a:pt x="1000" y="114"/>
                    <a:pt x="886" y="0"/>
                    <a:pt x="750" y="0"/>
                  </a:cubicBezTo>
                  <a:cubicBezTo>
                    <a:pt x="615" y="0"/>
                    <a:pt x="500" y="114"/>
                    <a:pt x="500" y="250"/>
                  </a:cubicBezTo>
                  <a:cubicBezTo>
                    <a:pt x="500" y="302"/>
                    <a:pt x="511" y="354"/>
                    <a:pt x="542" y="395"/>
                  </a:cubicBezTo>
                  <a:cubicBezTo>
                    <a:pt x="552" y="406"/>
                    <a:pt x="552" y="427"/>
                    <a:pt x="552" y="437"/>
                  </a:cubicBezTo>
                  <a:cubicBezTo>
                    <a:pt x="542" y="448"/>
                    <a:pt x="532" y="458"/>
                    <a:pt x="511" y="458"/>
                  </a:cubicBezTo>
                  <a:cubicBezTo>
                    <a:pt x="125" y="458"/>
                    <a:pt x="125" y="458"/>
                    <a:pt x="125" y="458"/>
                  </a:cubicBezTo>
                  <a:cubicBezTo>
                    <a:pt x="52" y="458"/>
                    <a:pt x="0" y="510"/>
                    <a:pt x="0" y="583"/>
                  </a:cubicBezTo>
                  <a:cubicBezTo>
                    <a:pt x="0" y="916"/>
                    <a:pt x="0" y="916"/>
                    <a:pt x="0" y="916"/>
                  </a:cubicBezTo>
                  <a:cubicBezTo>
                    <a:pt x="0" y="927"/>
                    <a:pt x="11" y="948"/>
                    <a:pt x="21" y="948"/>
                  </a:cubicBezTo>
                  <a:cubicBezTo>
                    <a:pt x="32" y="958"/>
                    <a:pt x="32" y="958"/>
                    <a:pt x="42" y="958"/>
                  </a:cubicBezTo>
                  <a:cubicBezTo>
                    <a:pt x="52" y="958"/>
                    <a:pt x="63" y="958"/>
                    <a:pt x="63" y="948"/>
                  </a:cubicBezTo>
                  <a:cubicBezTo>
                    <a:pt x="105" y="916"/>
                    <a:pt x="157" y="906"/>
                    <a:pt x="209" y="906"/>
                  </a:cubicBezTo>
                  <a:cubicBezTo>
                    <a:pt x="355" y="906"/>
                    <a:pt x="469" y="1021"/>
                    <a:pt x="469" y="1166"/>
                  </a:cubicBezTo>
                  <a:cubicBezTo>
                    <a:pt x="469" y="1312"/>
                    <a:pt x="355" y="1426"/>
                    <a:pt x="209" y="1426"/>
                  </a:cubicBezTo>
                  <a:cubicBezTo>
                    <a:pt x="157" y="1426"/>
                    <a:pt x="105" y="1415"/>
                    <a:pt x="63" y="1385"/>
                  </a:cubicBezTo>
                  <a:cubicBezTo>
                    <a:pt x="63" y="1375"/>
                    <a:pt x="52" y="1375"/>
                    <a:pt x="42" y="1375"/>
                  </a:cubicBezTo>
                  <a:cubicBezTo>
                    <a:pt x="32" y="1375"/>
                    <a:pt x="32" y="1375"/>
                    <a:pt x="21" y="1385"/>
                  </a:cubicBezTo>
                  <a:cubicBezTo>
                    <a:pt x="11" y="1385"/>
                    <a:pt x="0" y="1406"/>
                    <a:pt x="0" y="1415"/>
                  </a:cubicBezTo>
                  <a:cubicBezTo>
                    <a:pt x="0" y="1832"/>
                    <a:pt x="0" y="1832"/>
                    <a:pt x="0" y="1832"/>
                  </a:cubicBezTo>
                  <a:cubicBezTo>
                    <a:pt x="0" y="1905"/>
                    <a:pt x="52" y="1957"/>
                    <a:pt x="125" y="1957"/>
                  </a:cubicBezTo>
                  <a:cubicBezTo>
                    <a:pt x="500" y="1957"/>
                    <a:pt x="500" y="1957"/>
                    <a:pt x="500" y="1957"/>
                  </a:cubicBezTo>
                  <a:cubicBezTo>
                    <a:pt x="511" y="1957"/>
                    <a:pt x="532" y="1947"/>
                    <a:pt x="532" y="1936"/>
                  </a:cubicBezTo>
                  <a:cubicBezTo>
                    <a:pt x="542" y="1926"/>
                    <a:pt x="542" y="1905"/>
                    <a:pt x="532" y="1895"/>
                  </a:cubicBezTo>
                  <a:cubicBezTo>
                    <a:pt x="500" y="1853"/>
                    <a:pt x="490" y="1801"/>
                    <a:pt x="490" y="1749"/>
                  </a:cubicBezTo>
                  <a:cubicBezTo>
                    <a:pt x="490" y="1603"/>
                    <a:pt x="605" y="1488"/>
                    <a:pt x="750" y="1488"/>
                  </a:cubicBezTo>
                  <a:cubicBezTo>
                    <a:pt x="896" y="1488"/>
                    <a:pt x="1011" y="1603"/>
                    <a:pt x="1011" y="1749"/>
                  </a:cubicBezTo>
                  <a:cubicBezTo>
                    <a:pt x="1011" y="1801"/>
                    <a:pt x="1000" y="1853"/>
                    <a:pt x="969" y="1895"/>
                  </a:cubicBezTo>
                  <a:cubicBezTo>
                    <a:pt x="959" y="1905"/>
                    <a:pt x="959" y="1926"/>
                    <a:pt x="969" y="1936"/>
                  </a:cubicBezTo>
                  <a:cubicBezTo>
                    <a:pt x="969" y="1947"/>
                    <a:pt x="990" y="1957"/>
                    <a:pt x="1000" y="1957"/>
                  </a:cubicBezTo>
                  <a:cubicBezTo>
                    <a:pt x="1375" y="1957"/>
                    <a:pt x="1375" y="1957"/>
                    <a:pt x="1375" y="1957"/>
                  </a:cubicBezTo>
                  <a:cubicBezTo>
                    <a:pt x="1448" y="1957"/>
                    <a:pt x="1500" y="1905"/>
                    <a:pt x="1500" y="1832"/>
                  </a:cubicBezTo>
                  <a:lnTo>
                    <a:pt x="1500" y="1406"/>
                  </a:lnTo>
                </a:path>
              </a:pathLst>
            </a:custGeom>
            <a:solidFill>
              <a:srgbClr val="FFFFFF"/>
            </a:solidFill>
            <a:ln w="9525" cap="flat" cmpd="sng" algn="ctr">
              <a:noFill/>
              <a:prstDash val="solid"/>
            </a:ln>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598" b="0" i="0" u="none" strike="noStrike" kern="0" cap="none" spc="0" normalizeH="0" baseline="0" dirty="0">
                <a:ln>
                  <a:noFill/>
                </a:ln>
                <a:solidFill>
                  <a:srgbClr val="646464"/>
                </a:solidFill>
                <a:effectLst/>
                <a:uLnTx/>
                <a:uFillTx/>
                <a:latin typeface="Arial"/>
                <a:ea typeface="+mn-ea"/>
                <a:cs typeface="+mn-cs"/>
              </a:endParaRPr>
            </a:p>
          </p:txBody>
        </p:sp>
        <p:sp>
          <p:nvSpPr>
            <p:cNvPr id="113" name="Freeform 8"/>
            <p:cNvSpPr>
              <a:spLocks noChangeArrowheads="1"/>
            </p:cNvSpPr>
            <p:nvPr/>
          </p:nvSpPr>
          <p:spPr bwMode="auto">
            <a:xfrm>
              <a:off x="8236903" y="2735263"/>
              <a:ext cx="704850" cy="704850"/>
            </a:xfrm>
            <a:custGeom>
              <a:avLst/>
              <a:gdLst>
                <a:gd name="T0" fmla="*/ 2147483647 w 1960"/>
                <a:gd name="T1" fmla="*/ 2147483647 h 1958"/>
                <a:gd name="T2" fmla="*/ 2147483647 w 1960"/>
                <a:gd name="T3" fmla="*/ 2147483647 h 1958"/>
                <a:gd name="T4" fmla="*/ 2147483647 w 1960"/>
                <a:gd name="T5" fmla="*/ 2147483647 h 1958"/>
                <a:gd name="T6" fmla="*/ 2147483647 w 1960"/>
                <a:gd name="T7" fmla="*/ 2147483647 h 1958"/>
                <a:gd name="T8" fmla="*/ 2147483647 w 1960"/>
                <a:gd name="T9" fmla="*/ 2147483647 h 1958"/>
                <a:gd name="T10" fmla="*/ 2147483647 w 1960"/>
                <a:gd name="T11" fmla="*/ 2147483647 h 1958"/>
                <a:gd name="T12" fmla="*/ 2147483647 w 1960"/>
                <a:gd name="T13" fmla="*/ 2147483647 h 1958"/>
                <a:gd name="T14" fmla="*/ 2147483647 w 1960"/>
                <a:gd name="T15" fmla="*/ 2147483647 h 1958"/>
                <a:gd name="T16" fmla="*/ 2147483647 w 1960"/>
                <a:gd name="T17" fmla="*/ 2147483647 h 1958"/>
                <a:gd name="T18" fmla="*/ 2147483647 w 1960"/>
                <a:gd name="T19" fmla="*/ 2147483647 h 1958"/>
                <a:gd name="T20" fmla="*/ 2147483647 w 1960"/>
                <a:gd name="T21" fmla="*/ 2147483647 h 1958"/>
                <a:gd name="T22" fmla="*/ 2147483647 w 1960"/>
                <a:gd name="T23" fmla="*/ 2147483647 h 1958"/>
                <a:gd name="T24" fmla="*/ 2147483647 w 1960"/>
                <a:gd name="T25" fmla="*/ 2147483647 h 1958"/>
                <a:gd name="T26" fmla="*/ 2147483647 w 1960"/>
                <a:gd name="T27" fmla="*/ 2147483647 h 1958"/>
                <a:gd name="T28" fmla="*/ 2147483647 w 1960"/>
                <a:gd name="T29" fmla="*/ 2147483647 h 1958"/>
                <a:gd name="T30" fmla="*/ 2147483647 w 1960"/>
                <a:gd name="T31" fmla="*/ 2147483647 h 1958"/>
                <a:gd name="T32" fmla="*/ 2147483647 w 1960"/>
                <a:gd name="T33" fmla="*/ 0 h 1958"/>
                <a:gd name="T34" fmla="*/ 2147483647 w 1960"/>
                <a:gd name="T35" fmla="*/ 2147483647 h 1958"/>
                <a:gd name="T36" fmla="*/ 2147483647 w 1960"/>
                <a:gd name="T37" fmla="*/ 2147483647 h 1958"/>
                <a:gd name="T38" fmla="*/ 2147483647 w 1960"/>
                <a:gd name="T39" fmla="*/ 2147483647 h 1958"/>
                <a:gd name="T40" fmla="*/ 2147483647 w 1960"/>
                <a:gd name="T41" fmla="*/ 2147483647 h 1958"/>
                <a:gd name="T42" fmla="*/ 2147483647 w 1960"/>
                <a:gd name="T43" fmla="*/ 2147483647 h 1958"/>
                <a:gd name="T44" fmla="*/ 0 w 1960"/>
                <a:gd name="T45" fmla="*/ 2147483647 h 1958"/>
                <a:gd name="T46" fmla="*/ 0 w 1960"/>
                <a:gd name="T47" fmla="*/ 2147483647 h 1958"/>
                <a:gd name="T48" fmla="*/ 2147483647 w 1960"/>
                <a:gd name="T49" fmla="*/ 2147483647 h 1958"/>
                <a:gd name="T50" fmla="*/ 2147483647 w 1960"/>
                <a:gd name="T51" fmla="*/ 2147483647 h 1958"/>
                <a:gd name="T52" fmla="*/ 2147483647 w 1960"/>
                <a:gd name="T53" fmla="*/ 2147483647 h 1958"/>
                <a:gd name="T54" fmla="*/ 2147483647 w 1960"/>
                <a:gd name="T55" fmla="*/ 2147483647 h 1958"/>
                <a:gd name="T56" fmla="*/ 2147483647 w 1960"/>
                <a:gd name="T57" fmla="*/ 2147483647 h 1958"/>
                <a:gd name="T58" fmla="*/ 2147483647 w 1960"/>
                <a:gd name="T59" fmla="*/ 2147483647 h 1958"/>
                <a:gd name="T60" fmla="*/ 2147483647 w 1960"/>
                <a:gd name="T61" fmla="*/ 2147483647 h 1958"/>
                <a:gd name="T62" fmla="*/ 2147483647 w 1960"/>
                <a:gd name="T63" fmla="*/ 2147483647 h 1958"/>
                <a:gd name="T64" fmla="*/ 2147483647 w 1960"/>
                <a:gd name="T65" fmla="*/ 2147483647 h 1958"/>
                <a:gd name="T66" fmla="*/ 0 w 1960"/>
                <a:gd name="T67" fmla="*/ 2147483647 h 1958"/>
                <a:gd name="T68" fmla="*/ 0 w 1960"/>
                <a:gd name="T69" fmla="*/ 2147483647 h 1958"/>
                <a:gd name="T70" fmla="*/ 2147483647 w 1960"/>
                <a:gd name="T71" fmla="*/ 2147483647 h 1958"/>
                <a:gd name="T72" fmla="*/ 2147483647 w 1960"/>
                <a:gd name="T73" fmla="*/ 2147483647 h 1958"/>
                <a:gd name="T74" fmla="*/ 2147483647 w 1960"/>
                <a:gd name="T75" fmla="*/ 2147483647 h 1958"/>
                <a:gd name="T76" fmla="*/ 2147483647 w 1960"/>
                <a:gd name="T77" fmla="*/ 2147483647 h 1958"/>
                <a:gd name="T78" fmla="*/ 2147483647 w 1960"/>
                <a:gd name="T79" fmla="*/ 2147483647 h 1958"/>
                <a:gd name="T80" fmla="*/ 2147483647 w 1960"/>
                <a:gd name="T81" fmla="*/ 2147483647 h 1958"/>
                <a:gd name="T82" fmla="*/ 2147483647 w 1960"/>
                <a:gd name="T83" fmla="*/ 2147483647 h 1958"/>
                <a:gd name="T84" fmla="*/ 2147483647 w 1960"/>
                <a:gd name="T85" fmla="*/ 2147483647 h 1958"/>
                <a:gd name="T86" fmla="*/ 2147483647 w 1960"/>
                <a:gd name="T87" fmla="*/ 2147483647 h 1958"/>
                <a:gd name="T88" fmla="*/ 2147483647 w 1960"/>
                <a:gd name="T89" fmla="*/ 2147483647 h 1958"/>
                <a:gd name="T90" fmla="*/ 2147483647 w 1960"/>
                <a:gd name="T91" fmla="*/ 2147483647 h 1958"/>
                <a:gd name="T92" fmla="*/ 2147483647 w 1960"/>
                <a:gd name="T93" fmla="*/ 2147483647 h 1958"/>
                <a:gd name="T94" fmla="*/ 2147483647 w 1960"/>
                <a:gd name="T95" fmla="*/ 2147483647 h 19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60" h="1958">
                  <a:moveTo>
                    <a:pt x="1500" y="1406"/>
                  </a:moveTo>
                  <a:lnTo>
                    <a:pt x="1500" y="1406"/>
                  </a:lnTo>
                  <a:cubicBezTo>
                    <a:pt x="1500" y="1385"/>
                    <a:pt x="1511" y="1375"/>
                    <a:pt x="1521" y="1364"/>
                  </a:cubicBezTo>
                  <a:cubicBezTo>
                    <a:pt x="1532" y="1364"/>
                    <a:pt x="1552" y="1364"/>
                    <a:pt x="1563" y="1375"/>
                  </a:cubicBezTo>
                  <a:cubicBezTo>
                    <a:pt x="1604" y="1406"/>
                    <a:pt x="1657" y="1415"/>
                    <a:pt x="1709" y="1415"/>
                  </a:cubicBezTo>
                  <a:cubicBezTo>
                    <a:pt x="1844" y="1415"/>
                    <a:pt x="1959" y="1302"/>
                    <a:pt x="1959" y="1166"/>
                  </a:cubicBezTo>
                  <a:cubicBezTo>
                    <a:pt x="1959" y="1031"/>
                    <a:pt x="1844" y="916"/>
                    <a:pt x="1709" y="916"/>
                  </a:cubicBezTo>
                  <a:cubicBezTo>
                    <a:pt x="1657" y="916"/>
                    <a:pt x="1604" y="927"/>
                    <a:pt x="1563" y="958"/>
                  </a:cubicBezTo>
                  <a:cubicBezTo>
                    <a:pt x="1552" y="968"/>
                    <a:pt x="1532" y="968"/>
                    <a:pt x="1521" y="968"/>
                  </a:cubicBezTo>
                  <a:cubicBezTo>
                    <a:pt x="1511" y="958"/>
                    <a:pt x="1500" y="948"/>
                    <a:pt x="1500" y="927"/>
                  </a:cubicBezTo>
                  <a:cubicBezTo>
                    <a:pt x="1500" y="583"/>
                    <a:pt x="1500" y="583"/>
                    <a:pt x="1500" y="583"/>
                  </a:cubicBezTo>
                  <a:cubicBezTo>
                    <a:pt x="1500" y="510"/>
                    <a:pt x="1448" y="458"/>
                    <a:pt x="1375" y="458"/>
                  </a:cubicBezTo>
                  <a:cubicBezTo>
                    <a:pt x="990" y="458"/>
                    <a:pt x="990" y="458"/>
                    <a:pt x="990" y="458"/>
                  </a:cubicBezTo>
                  <a:cubicBezTo>
                    <a:pt x="969" y="458"/>
                    <a:pt x="959" y="448"/>
                    <a:pt x="948" y="437"/>
                  </a:cubicBezTo>
                  <a:cubicBezTo>
                    <a:pt x="948" y="427"/>
                    <a:pt x="948" y="406"/>
                    <a:pt x="959" y="395"/>
                  </a:cubicBezTo>
                  <a:cubicBezTo>
                    <a:pt x="990" y="354"/>
                    <a:pt x="1000" y="302"/>
                    <a:pt x="1000" y="250"/>
                  </a:cubicBezTo>
                  <a:cubicBezTo>
                    <a:pt x="1000" y="114"/>
                    <a:pt x="886" y="0"/>
                    <a:pt x="750" y="0"/>
                  </a:cubicBezTo>
                  <a:cubicBezTo>
                    <a:pt x="615" y="0"/>
                    <a:pt x="500" y="114"/>
                    <a:pt x="500" y="250"/>
                  </a:cubicBezTo>
                  <a:cubicBezTo>
                    <a:pt x="500" y="302"/>
                    <a:pt x="511" y="354"/>
                    <a:pt x="542" y="395"/>
                  </a:cubicBezTo>
                  <a:cubicBezTo>
                    <a:pt x="552" y="406"/>
                    <a:pt x="552" y="427"/>
                    <a:pt x="552" y="437"/>
                  </a:cubicBezTo>
                  <a:cubicBezTo>
                    <a:pt x="542" y="448"/>
                    <a:pt x="532" y="458"/>
                    <a:pt x="511" y="458"/>
                  </a:cubicBezTo>
                  <a:cubicBezTo>
                    <a:pt x="125" y="458"/>
                    <a:pt x="125" y="458"/>
                    <a:pt x="125" y="458"/>
                  </a:cubicBezTo>
                  <a:cubicBezTo>
                    <a:pt x="52" y="458"/>
                    <a:pt x="0" y="510"/>
                    <a:pt x="0" y="583"/>
                  </a:cubicBezTo>
                  <a:cubicBezTo>
                    <a:pt x="0" y="916"/>
                    <a:pt x="0" y="916"/>
                    <a:pt x="0" y="916"/>
                  </a:cubicBezTo>
                  <a:cubicBezTo>
                    <a:pt x="0" y="927"/>
                    <a:pt x="11" y="948"/>
                    <a:pt x="21" y="948"/>
                  </a:cubicBezTo>
                  <a:cubicBezTo>
                    <a:pt x="32" y="958"/>
                    <a:pt x="32" y="958"/>
                    <a:pt x="42" y="958"/>
                  </a:cubicBezTo>
                  <a:cubicBezTo>
                    <a:pt x="52" y="958"/>
                    <a:pt x="63" y="958"/>
                    <a:pt x="63" y="948"/>
                  </a:cubicBezTo>
                  <a:cubicBezTo>
                    <a:pt x="105" y="916"/>
                    <a:pt x="157" y="906"/>
                    <a:pt x="209" y="906"/>
                  </a:cubicBezTo>
                  <a:cubicBezTo>
                    <a:pt x="355" y="906"/>
                    <a:pt x="469" y="1021"/>
                    <a:pt x="469" y="1166"/>
                  </a:cubicBezTo>
                  <a:cubicBezTo>
                    <a:pt x="469" y="1312"/>
                    <a:pt x="355" y="1426"/>
                    <a:pt x="209" y="1426"/>
                  </a:cubicBezTo>
                  <a:cubicBezTo>
                    <a:pt x="157" y="1426"/>
                    <a:pt x="105" y="1415"/>
                    <a:pt x="63" y="1385"/>
                  </a:cubicBezTo>
                  <a:cubicBezTo>
                    <a:pt x="63" y="1375"/>
                    <a:pt x="52" y="1375"/>
                    <a:pt x="42" y="1375"/>
                  </a:cubicBezTo>
                  <a:cubicBezTo>
                    <a:pt x="32" y="1375"/>
                    <a:pt x="32" y="1375"/>
                    <a:pt x="21" y="1385"/>
                  </a:cubicBezTo>
                  <a:cubicBezTo>
                    <a:pt x="11" y="1385"/>
                    <a:pt x="0" y="1406"/>
                    <a:pt x="0" y="1415"/>
                  </a:cubicBezTo>
                  <a:cubicBezTo>
                    <a:pt x="0" y="1832"/>
                    <a:pt x="0" y="1832"/>
                    <a:pt x="0" y="1832"/>
                  </a:cubicBezTo>
                  <a:cubicBezTo>
                    <a:pt x="0" y="1905"/>
                    <a:pt x="52" y="1957"/>
                    <a:pt x="125" y="1957"/>
                  </a:cubicBezTo>
                  <a:cubicBezTo>
                    <a:pt x="500" y="1957"/>
                    <a:pt x="500" y="1957"/>
                    <a:pt x="500" y="1957"/>
                  </a:cubicBezTo>
                  <a:cubicBezTo>
                    <a:pt x="511" y="1957"/>
                    <a:pt x="532" y="1947"/>
                    <a:pt x="532" y="1936"/>
                  </a:cubicBezTo>
                  <a:cubicBezTo>
                    <a:pt x="542" y="1926"/>
                    <a:pt x="542" y="1905"/>
                    <a:pt x="532" y="1895"/>
                  </a:cubicBezTo>
                  <a:cubicBezTo>
                    <a:pt x="500" y="1853"/>
                    <a:pt x="490" y="1801"/>
                    <a:pt x="490" y="1749"/>
                  </a:cubicBezTo>
                  <a:cubicBezTo>
                    <a:pt x="490" y="1603"/>
                    <a:pt x="605" y="1488"/>
                    <a:pt x="750" y="1488"/>
                  </a:cubicBezTo>
                  <a:cubicBezTo>
                    <a:pt x="896" y="1488"/>
                    <a:pt x="1011" y="1603"/>
                    <a:pt x="1011" y="1749"/>
                  </a:cubicBezTo>
                  <a:cubicBezTo>
                    <a:pt x="1011" y="1801"/>
                    <a:pt x="1000" y="1853"/>
                    <a:pt x="969" y="1895"/>
                  </a:cubicBezTo>
                  <a:cubicBezTo>
                    <a:pt x="959" y="1905"/>
                    <a:pt x="959" y="1926"/>
                    <a:pt x="969" y="1936"/>
                  </a:cubicBezTo>
                  <a:cubicBezTo>
                    <a:pt x="969" y="1947"/>
                    <a:pt x="990" y="1957"/>
                    <a:pt x="1000" y="1957"/>
                  </a:cubicBezTo>
                  <a:cubicBezTo>
                    <a:pt x="1375" y="1957"/>
                    <a:pt x="1375" y="1957"/>
                    <a:pt x="1375" y="1957"/>
                  </a:cubicBezTo>
                  <a:cubicBezTo>
                    <a:pt x="1448" y="1957"/>
                    <a:pt x="1500" y="1905"/>
                    <a:pt x="1500" y="1832"/>
                  </a:cubicBezTo>
                  <a:lnTo>
                    <a:pt x="1500" y="1406"/>
                  </a:lnTo>
                </a:path>
              </a:pathLst>
            </a:custGeom>
            <a:solidFill>
              <a:srgbClr val="FFFFFF"/>
            </a:solidFill>
            <a:ln w="9525" cap="flat" cmpd="sng" algn="ctr">
              <a:noFill/>
              <a:prstDash val="solid"/>
            </a:ln>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598" b="0" i="0" u="none" strike="noStrike" kern="0" cap="none" spc="0" normalizeH="0" baseline="0" dirty="0">
                <a:ln>
                  <a:noFill/>
                </a:ln>
                <a:solidFill>
                  <a:srgbClr val="646464"/>
                </a:solidFill>
                <a:effectLst/>
                <a:uLnTx/>
                <a:uFillTx/>
                <a:latin typeface="Arial"/>
                <a:ea typeface="+mn-ea"/>
                <a:cs typeface="+mn-cs"/>
              </a:endParaRPr>
            </a:p>
          </p:txBody>
        </p:sp>
        <p:sp>
          <p:nvSpPr>
            <p:cNvPr id="114" name="Freeform 8"/>
            <p:cNvSpPr>
              <a:spLocks noChangeArrowheads="1"/>
            </p:cNvSpPr>
            <p:nvPr/>
          </p:nvSpPr>
          <p:spPr bwMode="auto">
            <a:xfrm>
              <a:off x="8784591" y="2735263"/>
              <a:ext cx="704850" cy="704850"/>
            </a:xfrm>
            <a:custGeom>
              <a:avLst/>
              <a:gdLst>
                <a:gd name="T0" fmla="*/ 2147483647 w 1960"/>
                <a:gd name="T1" fmla="*/ 2147483647 h 1958"/>
                <a:gd name="T2" fmla="*/ 2147483647 w 1960"/>
                <a:gd name="T3" fmla="*/ 2147483647 h 1958"/>
                <a:gd name="T4" fmla="*/ 2147483647 w 1960"/>
                <a:gd name="T5" fmla="*/ 2147483647 h 1958"/>
                <a:gd name="T6" fmla="*/ 2147483647 w 1960"/>
                <a:gd name="T7" fmla="*/ 2147483647 h 1958"/>
                <a:gd name="T8" fmla="*/ 2147483647 w 1960"/>
                <a:gd name="T9" fmla="*/ 2147483647 h 1958"/>
                <a:gd name="T10" fmla="*/ 2147483647 w 1960"/>
                <a:gd name="T11" fmla="*/ 2147483647 h 1958"/>
                <a:gd name="T12" fmla="*/ 2147483647 w 1960"/>
                <a:gd name="T13" fmla="*/ 2147483647 h 1958"/>
                <a:gd name="T14" fmla="*/ 2147483647 w 1960"/>
                <a:gd name="T15" fmla="*/ 2147483647 h 1958"/>
                <a:gd name="T16" fmla="*/ 2147483647 w 1960"/>
                <a:gd name="T17" fmla="*/ 2147483647 h 1958"/>
                <a:gd name="T18" fmla="*/ 2147483647 w 1960"/>
                <a:gd name="T19" fmla="*/ 2147483647 h 1958"/>
                <a:gd name="T20" fmla="*/ 2147483647 w 1960"/>
                <a:gd name="T21" fmla="*/ 2147483647 h 1958"/>
                <a:gd name="T22" fmla="*/ 2147483647 w 1960"/>
                <a:gd name="T23" fmla="*/ 2147483647 h 1958"/>
                <a:gd name="T24" fmla="*/ 2147483647 w 1960"/>
                <a:gd name="T25" fmla="*/ 2147483647 h 1958"/>
                <a:gd name="T26" fmla="*/ 2147483647 w 1960"/>
                <a:gd name="T27" fmla="*/ 2147483647 h 1958"/>
                <a:gd name="T28" fmla="*/ 2147483647 w 1960"/>
                <a:gd name="T29" fmla="*/ 2147483647 h 1958"/>
                <a:gd name="T30" fmla="*/ 2147483647 w 1960"/>
                <a:gd name="T31" fmla="*/ 2147483647 h 1958"/>
                <a:gd name="T32" fmla="*/ 2147483647 w 1960"/>
                <a:gd name="T33" fmla="*/ 0 h 1958"/>
                <a:gd name="T34" fmla="*/ 2147483647 w 1960"/>
                <a:gd name="T35" fmla="*/ 2147483647 h 1958"/>
                <a:gd name="T36" fmla="*/ 2147483647 w 1960"/>
                <a:gd name="T37" fmla="*/ 2147483647 h 1958"/>
                <a:gd name="T38" fmla="*/ 2147483647 w 1960"/>
                <a:gd name="T39" fmla="*/ 2147483647 h 1958"/>
                <a:gd name="T40" fmla="*/ 2147483647 w 1960"/>
                <a:gd name="T41" fmla="*/ 2147483647 h 1958"/>
                <a:gd name="T42" fmla="*/ 2147483647 w 1960"/>
                <a:gd name="T43" fmla="*/ 2147483647 h 1958"/>
                <a:gd name="T44" fmla="*/ 0 w 1960"/>
                <a:gd name="T45" fmla="*/ 2147483647 h 1958"/>
                <a:gd name="T46" fmla="*/ 0 w 1960"/>
                <a:gd name="T47" fmla="*/ 2147483647 h 1958"/>
                <a:gd name="T48" fmla="*/ 2147483647 w 1960"/>
                <a:gd name="T49" fmla="*/ 2147483647 h 1958"/>
                <a:gd name="T50" fmla="*/ 2147483647 w 1960"/>
                <a:gd name="T51" fmla="*/ 2147483647 h 1958"/>
                <a:gd name="T52" fmla="*/ 2147483647 w 1960"/>
                <a:gd name="T53" fmla="*/ 2147483647 h 1958"/>
                <a:gd name="T54" fmla="*/ 2147483647 w 1960"/>
                <a:gd name="T55" fmla="*/ 2147483647 h 1958"/>
                <a:gd name="T56" fmla="*/ 2147483647 w 1960"/>
                <a:gd name="T57" fmla="*/ 2147483647 h 1958"/>
                <a:gd name="T58" fmla="*/ 2147483647 w 1960"/>
                <a:gd name="T59" fmla="*/ 2147483647 h 1958"/>
                <a:gd name="T60" fmla="*/ 2147483647 w 1960"/>
                <a:gd name="T61" fmla="*/ 2147483647 h 1958"/>
                <a:gd name="T62" fmla="*/ 2147483647 w 1960"/>
                <a:gd name="T63" fmla="*/ 2147483647 h 1958"/>
                <a:gd name="T64" fmla="*/ 2147483647 w 1960"/>
                <a:gd name="T65" fmla="*/ 2147483647 h 1958"/>
                <a:gd name="T66" fmla="*/ 0 w 1960"/>
                <a:gd name="T67" fmla="*/ 2147483647 h 1958"/>
                <a:gd name="T68" fmla="*/ 0 w 1960"/>
                <a:gd name="T69" fmla="*/ 2147483647 h 1958"/>
                <a:gd name="T70" fmla="*/ 2147483647 w 1960"/>
                <a:gd name="T71" fmla="*/ 2147483647 h 1958"/>
                <a:gd name="T72" fmla="*/ 2147483647 w 1960"/>
                <a:gd name="T73" fmla="*/ 2147483647 h 1958"/>
                <a:gd name="T74" fmla="*/ 2147483647 w 1960"/>
                <a:gd name="T75" fmla="*/ 2147483647 h 1958"/>
                <a:gd name="T76" fmla="*/ 2147483647 w 1960"/>
                <a:gd name="T77" fmla="*/ 2147483647 h 1958"/>
                <a:gd name="T78" fmla="*/ 2147483647 w 1960"/>
                <a:gd name="T79" fmla="*/ 2147483647 h 1958"/>
                <a:gd name="T80" fmla="*/ 2147483647 w 1960"/>
                <a:gd name="T81" fmla="*/ 2147483647 h 1958"/>
                <a:gd name="T82" fmla="*/ 2147483647 w 1960"/>
                <a:gd name="T83" fmla="*/ 2147483647 h 1958"/>
                <a:gd name="T84" fmla="*/ 2147483647 w 1960"/>
                <a:gd name="T85" fmla="*/ 2147483647 h 1958"/>
                <a:gd name="T86" fmla="*/ 2147483647 w 1960"/>
                <a:gd name="T87" fmla="*/ 2147483647 h 1958"/>
                <a:gd name="T88" fmla="*/ 2147483647 w 1960"/>
                <a:gd name="T89" fmla="*/ 2147483647 h 1958"/>
                <a:gd name="T90" fmla="*/ 2147483647 w 1960"/>
                <a:gd name="T91" fmla="*/ 2147483647 h 1958"/>
                <a:gd name="T92" fmla="*/ 2147483647 w 1960"/>
                <a:gd name="T93" fmla="*/ 2147483647 h 1958"/>
                <a:gd name="T94" fmla="*/ 2147483647 w 1960"/>
                <a:gd name="T95" fmla="*/ 2147483647 h 19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60" h="1958">
                  <a:moveTo>
                    <a:pt x="1500" y="1406"/>
                  </a:moveTo>
                  <a:lnTo>
                    <a:pt x="1500" y="1406"/>
                  </a:lnTo>
                  <a:cubicBezTo>
                    <a:pt x="1500" y="1385"/>
                    <a:pt x="1511" y="1375"/>
                    <a:pt x="1521" y="1364"/>
                  </a:cubicBezTo>
                  <a:cubicBezTo>
                    <a:pt x="1532" y="1364"/>
                    <a:pt x="1552" y="1364"/>
                    <a:pt x="1563" y="1375"/>
                  </a:cubicBezTo>
                  <a:cubicBezTo>
                    <a:pt x="1604" y="1406"/>
                    <a:pt x="1657" y="1415"/>
                    <a:pt x="1709" y="1415"/>
                  </a:cubicBezTo>
                  <a:cubicBezTo>
                    <a:pt x="1844" y="1415"/>
                    <a:pt x="1959" y="1302"/>
                    <a:pt x="1959" y="1166"/>
                  </a:cubicBezTo>
                  <a:cubicBezTo>
                    <a:pt x="1959" y="1031"/>
                    <a:pt x="1844" y="916"/>
                    <a:pt x="1709" y="916"/>
                  </a:cubicBezTo>
                  <a:cubicBezTo>
                    <a:pt x="1657" y="916"/>
                    <a:pt x="1604" y="927"/>
                    <a:pt x="1563" y="958"/>
                  </a:cubicBezTo>
                  <a:cubicBezTo>
                    <a:pt x="1552" y="968"/>
                    <a:pt x="1532" y="968"/>
                    <a:pt x="1521" y="968"/>
                  </a:cubicBezTo>
                  <a:cubicBezTo>
                    <a:pt x="1511" y="958"/>
                    <a:pt x="1500" y="948"/>
                    <a:pt x="1500" y="927"/>
                  </a:cubicBezTo>
                  <a:cubicBezTo>
                    <a:pt x="1500" y="583"/>
                    <a:pt x="1500" y="583"/>
                    <a:pt x="1500" y="583"/>
                  </a:cubicBezTo>
                  <a:cubicBezTo>
                    <a:pt x="1500" y="510"/>
                    <a:pt x="1448" y="458"/>
                    <a:pt x="1375" y="458"/>
                  </a:cubicBezTo>
                  <a:cubicBezTo>
                    <a:pt x="990" y="458"/>
                    <a:pt x="990" y="458"/>
                    <a:pt x="990" y="458"/>
                  </a:cubicBezTo>
                  <a:cubicBezTo>
                    <a:pt x="969" y="458"/>
                    <a:pt x="959" y="448"/>
                    <a:pt x="948" y="437"/>
                  </a:cubicBezTo>
                  <a:cubicBezTo>
                    <a:pt x="948" y="427"/>
                    <a:pt x="948" y="406"/>
                    <a:pt x="959" y="395"/>
                  </a:cubicBezTo>
                  <a:cubicBezTo>
                    <a:pt x="990" y="354"/>
                    <a:pt x="1000" y="302"/>
                    <a:pt x="1000" y="250"/>
                  </a:cubicBezTo>
                  <a:cubicBezTo>
                    <a:pt x="1000" y="114"/>
                    <a:pt x="886" y="0"/>
                    <a:pt x="750" y="0"/>
                  </a:cubicBezTo>
                  <a:cubicBezTo>
                    <a:pt x="615" y="0"/>
                    <a:pt x="500" y="114"/>
                    <a:pt x="500" y="250"/>
                  </a:cubicBezTo>
                  <a:cubicBezTo>
                    <a:pt x="500" y="302"/>
                    <a:pt x="511" y="354"/>
                    <a:pt x="542" y="395"/>
                  </a:cubicBezTo>
                  <a:cubicBezTo>
                    <a:pt x="552" y="406"/>
                    <a:pt x="552" y="427"/>
                    <a:pt x="552" y="437"/>
                  </a:cubicBezTo>
                  <a:cubicBezTo>
                    <a:pt x="542" y="448"/>
                    <a:pt x="532" y="458"/>
                    <a:pt x="511" y="458"/>
                  </a:cubicBezTo>
                  <a:cubicBezTo>
                    <a:pt x="125" y="458"/>
                    <a:pt x="125" y="458"/>
                    <a:pt x="125" y="458"/>
                  </a:cubicBezTo>
                  <a:cubicBezTo>
                    <a:pt x="52" y="458"/>
                    <a:pt x="0" y="510"/>
                    <a:pt x="0" y="583"/>
                  </a:cubicBezTo>
                  <a:cubicBezTo>
                    <a:pt x="0" y="916"/>
                    <a:pt x="0" y="916"/>
                    <a:pt x="0" y="916"/>
                  </a:cubicBezTo>
                  <a:cubicBezTo>
                    <a:pt x="0" y="927"/>
                    <a:pt x="11" y="948"/>
                    <a:pt x="21" y="948"/>
                  </a:cubicBezTo>
                  <a:cubicBezTo>
                    <a:pt x="32" y="958"/>
                    <a:pt x="32" y="958"/>
                    <a:pt x="42" y="958"/>
                  </a:cubicBezTo>
                  <a:cubicBezTo>
                    <a:pt x="52" y="958"/>
                    <a:pt x="63" y="958"/>
                    <a:pt x="63" y="948"/>
                  </a:cubicBezTo>
                  <a:cubicBezTo>
                    <a:pt x="105" y="916"/>
                    <a:pt x="157" y="906"/>
                    <a:pt x="209" y="906"/>
                  </a:cubicBezTo>
                  <a:cubicBezTo>
                    <a:pt x="355" y="906"/>
                    <a:pt x="469" y="1021"/>
                    <a:pt x="469" y="1166"/>
                  </a:cubicBezTo>
                  <a:cubicBezTo>
                    <a:pt x="469" y="1312"/>
                    <a:pt x="355" y="1426"/>
                    <a:pt x="209" y="1426"/>
                  </a:cubicBezTo>
                  <a:cubicBezTo>
                    <a:pt x="157" y="1426"/>
                    <a:pt x="105" y="1415"/>
                    <a:pt x="63" y="1385"/>
                  </a:cubicBezTo>
                  <a:cubicBezTo>
                    <a:pt x="63" y="1375"/>
                    <a:pt x="52" y="1375"/>
                    <a:pt x="42" y="1375"/>
                  </a:cubicBezTo>
                  <a:cubicBezTo>
                    <a:pt x="32" y="1375"/>
                    <a:pt x="32" y="1375"/>
                    <a:pt x="21" y="1385"/>
                  </a:cubicBezTo>
                  <a:cubicBezTo>
                    <a:pt x="11" y="1385"/>
                    <a:pt x="0" y="1406"/>
                    <a:pt x="0" y="1415"/>
                  </a:cubicBezTo>
                  <a:cubicBezTo>
                    <a:pt x="0" y="1832"/>
                    <a:pt x="0" y="1832"/>
                    <a:pt x="0" y="1832"/>
                  </a:cubicBezTo>
                  <a:cubicBezTo>
                    <a:pt x="0" y="1905"/>
                    <a:pt x="52" y="1957"/>
                    <a:pt x="125" y="1957"/>
                  </a:cubicBezTo>
                  <a:cubicBezTo>
                    <a:pt x="500" y="1957"/>
                    <a:pt x="500" y="1957"/>
                    <a:pt x="500" y="1957"/>
                  </a:cubicBezTo>
                  <a:cubicBezTo>
                    <a:pt x="511" y="1957"/>
                    <a:pt x="532" y="1947"/>
                    <a:pt x="532" y="1936"/>
                  </a:cubicBezTo>
                  <a:cubicBezTo>
                    <a:pt x="542" y="1926"/>
                    <a:pt x="542" y="1905"/>
                    <a:pt x="532" y="1895"/>
                  </a:cubicBezTo>
                  <a:cubicBezTo>
                    <a:pt x="500" y="1853"/>
                    <a:pt x="490" y="1801"/>
                    <a:pt x="490" y="1749"/>
                  </a:cubicBezTo>
                  <a:cubicBezTo>
                    <a:pt x="490" y="1603"/>
                    <a:pt x="605" y="1488"/>
                    <a:pt x="750" y="1488"/>
                  </a:cubicBezTo>
                  <a:cubicBezTo>
                    <a:pt x="896" y="1488"/>
                    <a:pt x="1011" y="1603"/>
                    <a:pt x="1011" y="1749"/>
                  </a:cubicBezTo>
                  <a:cubicBezTo>
                    <a:pt x="1011" y="1801"/>
                    <a:pt x="1000" y="1853"/>
                    <a:pt x="969" y="1895"/>
                  </a:cubicBezTo>
                  <a:cubicBezTo>
                    <a:pt x="959" y="1905"/>
                    <a:pt x="959" y="1926"/>
                    <a:pt x="969" y="1936"/>
                  </a:cubicBezTo>
                  <a:cubicBezTo>
                    <a:pt x="969" y="1947"/>
                    <a:pt x="990" y="1957"/>
                    <a:pt x="1000" y="1957"/>
                  </a:cubicBezTo>
                  <a:cubicBezTo>
                    <a:pt x="1375" y="1957"/>
                    <a:pt x="1375" y="1957"/>
                    <a:pt x="1375" y="1957"/>
                  </a:cubicBezTo>
                  <a:cubicBezTo>
                    <a:pt x="1448" y="1957"/>
                    <a:pt x="1500" y="1905"/>
                    <a:pt x="1500" y="1832"/>
                  </a:cubicBezTo>
                  <a:lnTo>
                    <a:pt x="1500" y="1406"/>
                  </a:lnTo>
                </a:path>
              </a:pathLst>
            </a:custGeom>
            <a:solidFill>
              <a:srgbClr val="FFE600"/>
            </a:solidFill>
            <a:ln w="9525" cap="flat" cmpd="sng" algn="ctr">
              <a:noFill/>
              <a:prstDash val="solid"/>
            </a:ln>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598" b="0" i="0" u="none" strike="noStrike" kern="0" cap="none" spc="0" normalizeH="0" baseline="0" dirty="0">
                <a:ln>
                  <a:noFill/>
                </a:ln>
                <a:solidFill>
                  <a:srgbClr val="646464"/>
                </a:solidFill>
                <a:effectLst/>
                <a:uLnTx/>
                <a:uFillTx/>
                <a:latin typeface="Arial"/>
                <a:ea typeface="+mn-ea"/>
                <a:cs typeface="+mn-cs"/>
              </a:endParaRPr>
            </a:p>
          </p:txBody>
        </p:sp>
      </p:grpSp>
      <p:sp>
        <p:nvSpPr>
          <p:cNvPr id="103" name="TextBox 102"/>
          <p:cNvSpPr txBox="1"/>
          <p:nvPr/>
        </p:nvSpPr>
        <p:spPr>
          <a:xfrm>
            <a:off x="3124200" y="3701277"/>
            <a:ext cx="577694" cy="470653"/>
          </a:xfrm>
          <a:prstGeom prst="rect">
            <a:avLst/>
          </a:prstGeom>
          <a:noFill/>
        </p:spPr>
        <p:txBody>
          <a:bodyPr wrap="square" lIns="0" tIns="0"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s-PA" sz="3598" b="1" i="0" u="none" strike="noStrike" kern="0" cap="none" spc="0" normalizeH="0" baseline="0" dirty="0" smtClean="0">
                <a:ln>
                  <a:noFill/>
                </a:ln>
                <a:solidFill>
                  <a:schemeClr val="tx1">
                    <a:lumMod val="85000"/>
                    <a:lumOff val="15000"/>
                  </a:schemeClr>
                </a:solidFill>
                <a:effectLst/>
                <a:uLnTx/>
                <a:uFillTx/>
                <a:latin typeface="EYInterstate" panose="02000503020000020004" pitchFamily="2" charset="0"/>
              </a:rPr>
              <a:t>2</a:t>
            </a:r>
          </a:p>
        </p:txBody>
      </p:sp>
      <p:sp>
        <p:nvSpPr>
          <p:cNvPr id="104" name="TextBox 103"/>
          <p:cNvSpPr txBox="1"/>
          <p:nvPr/>
        </p:nvSpPr>
        <p:spPr>
          <a:xfrm>
            <a:off x="5954296" y="3711674"/>
            <a:ext cx="577694" cy="470653"/>
          </a:xfrm>
          <a:prstGeom prst="rect">
            <a:avLst/>
          </a:prstGeom>
          <a:noFill/>
        </p:spPr>
        <p:txBody>
          <a:bodyPr wrap="square" lIns="0" tIns="0"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s-PA" sz="3598" b="1" i="0" u="none" strike="noStrike" kern="0" cap="none" spc="0" normalizeH="0" baseline="0" dirty="0" smtClean="0">
                <a:ln>
                  <a:noFill/>
                </a:ln>
                <a:solidFill>
                  <a:schemeClr val="tx1">
                    <a:lumMod val="85000"/>
                    <a:lumOff val="15000"/>
                  </a:schemeClr>
                </a:solidFill>
                <a:effectLst/>
                <a:uLnTx/>
                <a:uFillTx/>
                <a:latin typeface="EYInterstate" panose="02000503020000020004" pitchFamily="2" charset="0"/>
              </a:rPr>
              <a:t>3</a:t>
            </a:r>
          </a:p>
        </p:txBody>
      </p:sp>
      <p:sp>
        <p:nvSpPr>
          <p:cNvPr id="105" name="Rectangle 104"/>
          <p:cNvSpPr/>
          <p:nvPr/>
        </p:nvSpPr>
        <p:spPr>
          <a:xfrm>
            <a:off x="489850" y="4180522"/>
            <a:ext cx="2700000" cy="180000"/>
          </a:xfrm>
          <a:prstGeom prst="rect">
            <a:avLst/>
          </a:prstGeom>
          <a:solidFill>
            <a:srgbClr val="00A3AE"/>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199" b="0" i="0" u="none" strike="noStrike" kern="0" cap="none" spc="0" normalizeH="0" baseline="0" dirty="0" smtClean="0">
              <a:ln>
                <a:noFill/>
              </a:ln>
              <a:solidFill>
                <a:srgbClr val="FFFFFF"/>
              </a:solidFill>
              <a:effectLst/>
              <a:uLnTx/>
              <a:uFillTx/>
              <a:latin typeface="EYInterstate Light" panose="02000506000000020004" pitchFamily="2" charset="0"/>
              <a:ea typeface="+mn-ea"/>
              <a:cs typeface="+mn-cs"/>
            </a:endParaRPr>
          </a:p>
        </p:txBody>
      </p:sp>
      <p:sp>
        <p:nvSpPr>
          <p:cNvPr id="106" name="Rectangle 105"/>
          <p:cNvSpPr/>
          <p:nvPr/>
        </p:nvSpPr>
        <p:spPr>
          <a:xfrm>
            <a:off x="3275645" y="4180522"/>
            <a:ext cx="2700000" cy="180000"/>
          </a:xfrm>
          <a:prstGeom prst="rect">
            <a:avLst/>
          </a:prstGeom>
          <a:solidFill>
            <a:srgbClr val="00A3AE"/>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199" b="0" i="0" u="none" strike="noStrike" kern="0" cap="none" spc="0" normalizeH="0" baseline="0" dirty="0" smtClean="0">
              <a:ln>
                <a:noFill/>
              </a:ln>
              <a:solidFill>
                <a:srgbClr val="FFFFFF"/>
              </a:solidFill>
              <a:effectLst/>
              <a:uLnTx/>
              <a:uFillTx/>
              <a:latin typeface="EYInterstate Light" panose="02000506000000020004" pitchFamily="2" charset="0"/>
              <a:ea typeface="+mn-ea"/>
              <a:cs typeface="+mn-cs"/>
            </a:endParaRPr>
          </a:p>
        </p:txBody>
      </p:sp>
      <p:sp>
        <p:nvSpPr>
          <p:cNvPr id="107" name="Rectangle 106"/>
          <p:cNvSpPr/>
          <p:nvPr/>
        </p:nvSpPr>
        <p:spPr>
          <a:xfrm>
            <a:off x="6094074" y="4180522"/>
            <a:ext cx="2700000" cy="180000"/>
          </a:xfrm>
          <a:prstGeom prst="rect">
            <a:avLst/>
          </a:prstGeom>
          <a:solidFill>
            <a:srgbClr val="00A3AE"/>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199" b="0" i="0" u="none" strike="noStrike" kern="0" cap="none" spc="0" normalizeH="0" baseline="0" dirty="0" smtClean="0">
              <a:ln>
                <a:noFill/>
              </a:ln>
              <a:solidFill>
                <a:srgbClr val="FFFFFF"/>
              </a:solidFill>
              <a:effectLst/>
              <a:uLnTx/>
              <a:uFillTx/>
              <a:latin typeface="EYInterstate Light" panose="02000506000000020004" pitchFamily="2" charset="0"/>
              <a:ea typeface="+mn-ea"/>
              <a:cs typeface="+mn-cs"/>
            </a:endParaRPr>
          </a:p>
        </p:txBody>
      </p:sp>
      <p:sp>
        <p:nvSpPr>
          <p:cNvPr id="108" name="Rectangle 107"/>
          <p:cNvSpPr/>
          <p:nvPr/>
        </p:nvSpPr>
        <p:spPr>
          <a:xfrm>
            <a:off x="489850" y="4401261"/>
            <a:ext cx="2700000" cy="14766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s-PA" sz="1799" b="1" i="0" u="none" strike="noStrike" kern="0" cap="none" spc="0" normalizeH="0" baseline="0" dirty="0" smtClean="0">
                <a:ln>
                  <a:noFill/>
                </a:ln>
                <a:solidFill>
                  <a:schemeClr val="bg1"/>
                </a:solidFill>
                <a:effectLst/>
                <a:uLnTx/>
                <a:uFillTx/>
                <a:latin typeface="Arial" panose="020B0604020202020204" pitchFamily="34" charset="0"/>
                <a:cs typeface="Arial" panose="020B0604020202020204" pitchFamily="34" charset="0"/>
              </a:rPr>
              <a:t>Generación</a:t>
            </a:r>
            <a:r>
              <a:rPr kumimoji="0" lang="es-PA" sz="1799" b="1" i="0" u="none" strike="noStrike" kern="0" cap="none" spc="0" normalizeH="0" dirty="0" smtClean="0">
                <a:ln>
                  <a:noFill/>
                </a:ln>
                <a:solidFill>
                  <a:schemeClr val="bg1"/>
                </a:solidFill>
                <a:effectLst/>
                <a:uLnTx/>
                <a:uFillTx/>
                <a:latin typeface="Arial" panose="020B0604020202020204" pitchFamily="34" charset="0"/>
                <a:cs typeface="Arial" panose="020B0604020202020204" pitchFamily="34" charset="0"/>
              </a:rPr>
              <a:t> proactiva de capacidades de integración</a:t>
            </a:r>
            <a:r>
              <a:rPr kumimoji="0" lang="es-PA" sz="1799" b="1" i="0" u="none" strike="noStrike" kern="0" cap="none" spc="0" normalizeH="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 tecnología es un ente de valor al negocio</a:t>
            </a:r>
            <a:endParaRPr kumimoji="0" lang="es-PA" sz="1799" b="1" i="0" u="none" strike="noStrike" kern="0" cap="none" spc="0" normalizeH="0" baseline="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09" name="Rectangle 108"/>
          <p:cNvSpPr/>
          <p:nvPr/>
        </p:nvSpPr>
        <p:spPr>
          <a:xfrm>
            <a:off x="3275645" y="4401261"/>
            <a:ext cx="2700000" cy="64607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s-PA" sz="1799" b="1" i="0" u="none" strike="noStrike" kern="0" cap="none" spc="0" normalizeH="0" baseline="0" dirty="0" smtClean="0">
                <a:ln>
                  <a:noFill/>
                </a:ln>
                <a:solidFill>
                  <a:schemeClr val="bg1"/>
                </a:solidFill>
                <a:effectLst/>
                <a:uLnTx/>
                <a:uFillTx/>
                <a:latin typeface="Arial" panose="020B0604020202020204" pitchFamily="34" charset="0"/>
                <a:cs typeface="Arial" panose="020B0604020202020204" pitchFamily="34" charset="0"/>
              </a:rPr>
              <a:t>Mejoramiento en la experiencia de cliente</a:t>
            </a:r>
          </a:p>
        </p:txBody>
      </p:sp>
      <p:sp>
        <p:nvSpPr>
          <p:cNvPr id="110" name="Rectangle 109"/>
          <p:cNvSpPr/>
          <p:nvPr/>
        </p:nvSpPr>
        <p:spPr>
          <a:xfrm>
            <a:off x="6108279" y="4401261"/>
            <a:ext cx="2700000" cy="11998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s-PA" sz="1799" b="1" i="0" u="none" strike="noStrike" kern="0" cap="none" spc="0" normalizeH="0" baseline="0" dirty="0" smtClean="0">
                <a:ln>
                  <a:noFill/>
                </a:ln>
                <a:solidFill>
                  <a:schemeClr val="bg1"/>
                </a:solidFill>
                <a:effectLst/>
                <a:uLnTx/>
                <a:uFillTx/>
                <a:latin typeface="Arial" panose="020B0604020202020204" pitchFamily="34" charset="0"/>
                <a:cs typeface="Arial" panose="020B0604020202020204" pitchFamily="34" charset="0"/>
              </a:rPr>
              <a:t>Flexibilidad</a:t>
            </a:r>
            <a:r>
              <a:rPr kumimoji="0" lang="es-PA" sz="1799" b="1" i="0" u="none" strike="noStrike" kern="0" cap="none" spc="0" normalizeH="0" baseline="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 para generar ecosistema</a:t>
            </a:r>
            <a:r>
              <a:rPr kumimoji="0" lang="es-PA" sz="1799" b="1" i="0" u="none" strike="noStrike" kern="0" cap="none" spc="0" normalizeH="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 de integración interno y externo</a:t>
            </a:r>
            <a:endParaRPr kumimoji="0" lang="es-PA" sz="1799" b="1" i="0" u="none" strike="noStrike" kern="0" cap="none" spc="0" normalizeH="0" baseline="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endParaRPr>
          </a:p>
        </p:txBody>
      </p:sp>
      <p:sp>
        <p:nvSpPr>
          <p:cNvPr id="120" name="Arc 119"/>
          <p:cNvSpPr/>
          <p:nvPr/>
        </p:nvSpPr>
        <p:spPr>
          <a:xfrm>
            <a:off x="9690998" y="1842062"/>
            <a:ext cx="1800000" cy="1800000"/>
          </a:xfrm>
          <a:prstGeom prst="arc">
            <a:avLst>
              <a:gd name="adj1" fmla="val 16643797"/>
              <a:gd name="adj2" fmla="val 13056367"/>
            </a:avLst>
          </a:prstGeom>
          <a:noFill/>
          <a:ln w="571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A" sz="1798" b="0" i="0" u="none" strike="noStrike" kern="0" cap="none" spc="0" normalizeH="0" baseline="0" dirty="0">
              <a:ln>
                <a:noFill/>
              </a:ln>
              <a:solidFill>
                <a:srgbClr val="000000"/>
              </a:solidFill>
              <a:effectLst/>
              <a:uLnTx/>
              <a:uFillTx/>
              <a:latin typeface="Arial"/>
              <a:ea typeface="+mn-ea"/>
              <a:cs typeface="+mn-cs"/>
            </a:endParaRPr>
          </a:p>
        </p:txBody>
      </p:sp>
      <p:sp>
        <p:nvSpPr>
          <p:cNvPr id="126" name="TextBox 125"/>
          <p:cNvSpPr txBox="1"/>
          <p:nvPr/>
        </p:nvSpPr>
        <p:spPr>
          <a:xfrm>
            <a:off x="8895022" y="3669575"/>
            <a:ext cx="577694" cy="470653"/>
          </a:xfrm>
          <a:prstGeom prst="rect">
            <a:avLst/>
          </a:prstGeom>
          <a:noFill/>
        </p:spPr>
        <p:txBody>
          <a:bodyPr wrap="square" lIns="0" tIns="0"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s-PA" sz="3598" b="1" i="0" u="none" strike="noStrike" kern="0" cap="none" spc="0" normalizeH="0" baseline="0" dirty="0" smtClean="0">
                <a:ln>
                  <a:noFill/>
                </a:ln>
                <a:solidFill>
                  <a:schemeClr val="tx1">
                    <a:lumMod val="85000"/>
                    <a:lumOff val="15000"/>
                  </a:schemeClr>
                </a:solidFill>
                <a:effectLst/>
                <a:uLnTx/>
                <a:uFillTx/>
                <a:latin typeface="EYInterstate" panose="02000503020000020004" pitchFamily="2" charset="0"/>
              </a:rPr>
              <a:t>4</a:t>
            </a:r>
          </a:p>
        </p:txBody>
      </p:sp>
      <p:sp>
        <p:nvSpPr>
          <p:cNvPr id="127" name="Rectangle 126"/>
          <p:cNvSpPr/>
          <p:nvPr/>
        </p:nvSpPr>
        <p:spPr>
          <a:xfrm>
            <a:off x="9034800" y="4180522"/>
            <a:ext cx="2700000" cy="180000"/>
          </a:xfrm>
          <a:prstGeom prst="rect">
            <a:avLst/>
          </a:prstGeom>
          <a:solidFill>
            <a:srgbClr val="00A3AE"/>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199" b="0" i="0" u="none" strike="noStrike" kern="0" cap="none" spc="0" normalizeH="0" baseline="0" dirty="0" smtClean="0">
              <a:ln>
                <a:noFill/>
              </a:ln>
              <a:solidFill>
                <a:srgbClr val="FFFFFF"/>
              </a:solidFill>
              <a:effectLst/>
              <a:uLnTx/>
              <a:uFillTx/>
              <a:latin typeface="EYInterstate Light" panose="02000506000000020004" pitchFamily="2" charset="0"/>
              <a:ea typeface="+mn-ea"/>
              <a:cs typeface="+mn-cs"/>
            </a:endParaRPr>
          </a:p>
        </p:txBody>
      </p:sp>
      <p:sp>
        <p:nvSpPr>
          <p:cNvPr id="128" name="Rectangle 127"/>
          <p:cNvSpPr/>
          <p:nvPr/>
        </p:nvSpPr>
        <p:spPr>
          <a:xfrm>
            <a:off x="9049005" y="4401261"/>
            <a:ext cx="2685795" cy="64607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s-PA" sz="1799" b="1" i="0" u="none" strike="noStrike" kern="0" cap="none" spc="0" normalizeH="0" baseline="0" dirty="0" smtClean="0">
                <a:ln>
                  <a:noFill/>
                </a:ln>
                <a:solidFill>
                  <a:schemeClr val="bg1"/>
                </a:solidFill>
                <a:effectLst/>
                <a:uLnTx/>
                <a:uFillTx/>
                <a:latin typeface="Arial" panose="020B0604020202020204" pitchFamily="34" charset="0"/>
                <a:cs typeface="Arial" panose="020B0604020202020204" pitchFamily="34" charset="0"/>
              </a:rPr>
              <a:t>Nuevas fuentes </a:t>
            </a:r>
            <a:r>
              <a:rPr kumimoji="0" lang="es-PA" sz="1799" b="1" i="0" u="none" strike="noStrike" kern="0" cap="none" spc="0" normalizeH="0" baseline="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de ingreso</a:t>
            </a:r>
          </a:p>
        </p:txBody>
      </p:sp>
      <p:grpSp>
        <p:nvGrpSpPr>
          <p:cNvPr id="129" name="Group 49"/>
          <p:cNvGrpSpPr>
            <a:grpSpLocks noChangeAspect="1"/>
          </p:cNvGrpSpPr>
          <p:nvPr/>
        </p:nvGrpSpPr>
        <p:grpSpPr bwMode="auto">
          <a:xfrm>
            <a:off x="9829800" y="1503126"/>
            <a:ext cx="912922" cy="799297"/>
            <a:chOff x="4149" y="1022"/>
            <a:chExt cx="466" cy="408"/>
          </a:xfrm>
          <a:solidFill>
            <a:srgbClr val="FFE600"/>
          </a:solidFill>
        </p:grpSpPr>
        <p:sp>
          <p:nvSpPr>
            <p:cNvPr id="130" name="Oval 50"/>
            <p:cNvSpPr>
              <a:spLocks noChangeArrowheads="1"/>
            </p:cNvSpPr>
            <p:nvPr/>
          </p:nvSpPr>
          <p:spPr bwMode="auto">
            <a:xfrm>
              <a:off x="4295" y="1046"/>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1" name="Freeform 51"/>
            <p:cNvSpPr>
              <a:spLocks/>
            </p:cNvSpPr>
            <p:nvPr/>
          </p:nvSpPr>
          <p:spPr bwMode="auto">
            <a:xfrm>
              <a:off x="4149" y="1419"/>
              <a:ext cx="458" cy="11"/>
            </a:xfrm>
            <a:custGeom>
              <a:avLst/>
              <a:gdLst>
                <a:gd name="T0" fmla="*/ 167 w 169"/>
                <a:gd name="T1" fmla="*/ 0 h 4"/>
                <a:gd name="T2" fmla="*/ 2 w 169"/>
                <a:gd name="T3" fmla="*/ 0 h 4"/>
                <a:gd name="T4" fmla="*/ 0 w 169"/>
                <a:gd name="T5" fmla="*/ 2 h 4"/>
                <a:gd name="T6" fmla="*/ 2 w 169"/>
                <a:gd name="T7" fmla="*/ 4 h 4"/>
                <a:gd name="T8" fmla="*/ 167 w 169"/>
                <a:gd name="T9" fmla="*/ 4 h 4"/>
                <a:gd name="T10" fmla="*/ 169 w 169"/>
                <a:gd name="T11" fmla="*/ 2 h 4"/>
                <a:gd name="T12" fmla="*/ 167 w 16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9" h="4">
                  <a:moveTo>
                    <a:pt x="167" y="0"/>
                  </a:moveTo>
                  <a:cubicBezTo>
                    <a:pt x="2" y="0"/>
                    <a:pt x="2" y="0"/>
                    <a:pt x="2" y="0"/>
                  </a:cubicBezTo>
                  <a:cubicBezTo>
                    <a:pt x="1" y="0"/>
                    <a:pt x="0" y="1"/>
                    <a:pt x="0" y="2"/>
                  </a:cubicBezTo>
                  <a:cubicBezTo>
                    <a:pt x="0" y="3"/>
                    <a:pt x="1" y="4"/>
                    <a:pt x="2" y="4"/>
                  </a:cubicBezTo>
                  <a:cubicBezTo>
                    <a:pt x="167" y="4"/>
                    <a:pt x="167" y="4"/>
                    <a:pt x="167" y="4"/>
                  </a:cubicBezTo>
                  <a:cubicBezTo>
                    <a:pt x="168" y="4"/>
                    <a:pt x="169" y="3"/>
                    <a:pt x="169" y="2"/>
                  </a:cubicBezTo>
                  <a:cubicBezTo>
                    <a:pt x="169" y="1"/>
                    <a:pt x="168"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2" name="Rectangle 52"/>
            <p:cNvSpPr>
              <a:spLocks noChangeArrowheads="1"/>
            </p:cNvSpPr>
            <p:nvPr/>
          </p:nvSpPr>
          <p:spPr bwMode="auto">
            <a:xfrm>
              <a:off x="4154" y="1226"/>
              <a:ext cx="49" cy="1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3" name="Rectangle 53"/>
            <p:cNvSpPr>
              <a:spLocks noChangeArrowheads="1"/>
            </p:cNvSpPr>
            <p:nvPr/>
          </p:nvSpPr>
          <p:spPr bwMode="auto">
            <a:xfrm>
              <a:off x="4553" y="1144"/>
              <a:ext cx="48" cy="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4" name="Rectangle 54"/>
            <p:cNvSpPr>
              <a:spLocks noChangeArrowheads="1"/>
            </p:cNvSpPr>
            <p:nvPr/>
          </p:nvSpPr>
          <p:spPr bwMode="auto">
            <a:xfrm>
              <a:off x="4287" y="1142"/>
              <a:ext cx="49" cy="2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5" name="Oval 55"/>
            <p:cNvSpPr>
              <a:spLocks noChangeArrowheads="1"/>
            </p:cNvSpPr>
            <p:nvPr/>
          </p:nvSpPr>
          <p:spPr bwMode="auto">
            <a:xfrm>
              <a:off x="4561" y="1049"/>
              <a:ext cx="30" cy="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6" name="Rectangle 56"/>
            <p:cNvSpPr>
              <a:spLocks noChangeArrowheads="1"/>
            </p:cNvSpPr>
            <p:nvPr/>
          </p:nvSpPr>
          <p:spPr bwMode="auto">
            <a:xfrm>
              <a:off x="4420" y="1218"/>
              <a:ext cx="49" cy="1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7" name="Freeform 57"/>
            <p:cNvSpPr>
              <a:spLocks noEditPoints="1"/>
            </p:cNvSpPr>
            <p:nvPr/>
          </p:nvSpPr>
          <p:spPr bwMode="auto">
            <a:xfrm>
              <a:off x="4152" y="1022"/>
              <a:ext cx="463" cy="152"/>
            </a:xfrm>
            <a:custGeom>
              <a:avLst/>
              <a:gdLst>
                <a:gd name="T0" fmla="*/ 10 w 171"/>
                <a:gd name="T1" fmla="*/ 56 h 56"/>
                <a:gd name="T2" fmla="*/ 20 w 171"/>
                <a:gd name="T3" fmla="*/ 46 h 56"/>
                <a:gd name="T4" fmla="*/ 19 w 171"/>
                <a:gd name="T5" fmla="*/ 41 h 56"/>
                <a:gd name="T6" fmla="*/ 47 w 171"/>
                <a:gd name="T7" fmla="*/ 24 h 56"/>
                <a:gd name="T8" fmla="*/ 59 w 171"/>
                <a:gd name="T9" fmla="*/ 30 h 56"/>
                <a:gd name="T10" fmla="*/ 72 w 171"/>
                <a:gd name="T11" fmla="*/ 23 h 56"/>
                <a:gd name="T12" fmla="*/ 99 w 171"/>
                <a:gd name="T13" fmla="*/ 40 h 56"/>
                <a:gd name="T14" fmla="*/ 98 w 171"/>
                <a:gd name="T15" fmla="*/ 43 h 56"/>
                <a:gd name="T16" fmla="*/ 108 w 171"/>
                <a:gd name="T17" fmla="*/ 52 h 56"/>
                <a:gd name="T18" fmla="*/ 117 w 171"/>
                <a:gd name="T19" fmla="*/ 43 h 56"/>
                <a:gd name="T20" fmla="*/ 117 w 171"/>
                <a:gd name="T21" fmla="*/ 40 h 56"/>
                <a:gd name="T22" fmla="*/ 144 w 171"/>
                <a:gd name="T23" fmla="*/ 24 h 56"/>
                <a:gd name="T24" fmla="*/ 157 w 171"/>
                <a:gd name="T25" fmla="*/ 31 h 56"/>
                <a:gd name="T26" fmla="*/ 171 w 171"/>
                <a:gd name="T27" fmla="*/ 16 h 56"/>
                <a:gd name="T28" fmla="*/ 157 w 171"/>
                <a:gd name="T29" fmla="*/ 1 h 56"/>
                <a:gd name="T30" fmla="*/ 142 w 171"/>
                <a:gd name="T31" fmla="*/ 16 h 56"/>
                <a:gd name="T32" fmla="*/ 143 w 171"/>
                <a:gd name="T33" fmla="*/ 21 h 56"/>
                <a:gd name="T34" fmla="*/ 115 w 171"/>
                <a:gd name="T35" fmla="*/ 36 h 56"/>
                <a:gd name="T36" fmla="*/ 108 w 171"/>
                <a:gd name="T37" fmla="*/ 33 h 56"/>
                <a:gd name="T38" fmla="*/ 101 w 171"/>
                <a:gd name="T39" fmla="*/ 36 h 56"/>
                <a:gd name="T40" fmla="*/ 73 w 171"/>
                <a:gd name="T41" fmla="*/ 19 h 56"/>
                <a:gd name="T42" fmla="*/ 74 w 171"/>
                <a:gd name="T43" fmla="*/ 15 h 56"/>
                <a:gd name="T44" fmla="*/ 59 w 171"/>
                <a:gd name="T45" fmla="*/ 0 h 56"/>
                <a:gd name="T46" fmla="*/ 44 w 171"/>
                <a:gd name="T47" fmla="*/ 15 h 56"/>
                <a:gd name="T48" fmla="*/ 45 w 171"/>
                <a:gd name="T49" fmla="*/ 21 h 56"/>
                <a:gd name="T50" fmla="*/ 16 w 171"/>
                <a:gd name="T51" fmla="*/ 38 h 56"/>
                <a:gd name="T52" fmla="*/ 10 w 171"/>
                <a:gd name="T53" fmla="*/ 36 h 56"/>
                <a:gd name="T54" fmla="*/ 0 w 171"/>
                <a:gd name="T55" fmla="*/ 46 h 56"/>
                <a:gd name="T56" fmla="*/ 10 w 171"/>
                <a:gd name="T57" fmla="*/ 56 h 56"/>
                <a:gd name="T58" fmla="*/ 157 w 171"/>
                <a:gd name="T59" fmla="*/ 5 h 56"/>
                <a:gd name="T60" fmla="*/ 167 w 171"/>
                <a:gd name="T61" fmla="*/ 16 h 56"/>
                <a:gd name="T62" fmla="*/ 157 w 171"/>
                <a:gd name="T63" fmla="*/ 27 h 56"/>
                <a:gd name="T64" fmla="*/ 146 w 171"/>
                <a:gd name="T65" fmla="*/ 16 h 56"/>
                <a:gd name="T66" fmla="*/ 157 w 171"/>
                <a:gd name="T67" fmla="*/ 5 h 56"/>
                <a:gd name="T68" fmla="*/ 108 w 171"/>
                <a:gd name="T69" fmla="*/ 37 h 56"/>
                <a:gd name="T70" fmla="*/ 113 w 171"/>
                <a:gd name="T71" fmla="*/ 43 h 56"/>
                <a:gd name="T72" fmla="*/ 108 w 171"/>
                <a:gd name="T73" fmla="*/ 48 h 56"/>
                <a:gd name="T74" fmla="*/ 102 w 171"/>
                <a:gd name="T75" fmla="*/ 43 h 56"/>
                <a:gd name="T76" fmla="*/ 108 w 171"/>
                <a:gd name="T77" fmla="*/ 37 h 56"/>
                <a:gd name="T78" fmla="*/ 59 w 171"/>
                <a:gd name="T79" fmla="*/ 4 h 56"/>
                <a:gd name="T80" fmla="*/ 70 w 171"/>
                <a:gd name="T81" fmla="*/ 15 h 56"/>
                <a:gd name="T82" fmla="*/ 59 w 171"/>
                <a:gd name="T83" fmla="*/ 26 h 56"/>
                <a:gd name="T84" fmla="*/ 48 w 171"/>
                <a:gd name="T85" fmla="*/ 15 h 56"/>
                <a:gd name="T86" fmla="*/ 59 w 171"/>
                <a:gd name="T87" fmla="*/ 4 h 56"/>
                <a:gd name="T88" fmla="*/ 10 w 171"/>
                <a:gd name="T89" fmla="*/ 40 h 56"/>
                <a:gd name="T90" fmla="*/ 16 w 171"/>
                <a:gd name="T91" fmla="*/ 46 h 56"/>
                <a:gd name="T92" fmla="*/ 10 w 171"/>
                <a:gd name="T93" fmla="*/ 52 h 56"/>
                <a:gd name="T94" fmla="*/ 4 w 171"/>
                <a:gd name="T95" fmla="*/ 46 h 56"/>
                <a:gd name="T96" fmla="*/ 10 w 171"/>
                <a:gd name="T97"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56">
                  <a:moveTo>
                    <a:pt x="10" y="56"/>
                  </a:moveTo>
                  <a:cubicBezTo>
                    <a:pt x="15" y="56"/>
                    <a:pt x="20" y="51"/>
                    <a:pt x="20" y="46"/>
                  </a:cubicBezTo>
                  <a:cubicBezTo>
                    <a:pt x="20" y="44"/>
                    <a:pt x="19" y="43"/>
                    <a:pt x="19" y="41"/>
                  </a:cubicBezTo>
                  <a:cubicBezTo>
                    <a:pt x="47" y="24"/>
                    <a:pt x="47" y="24"/>
                    <a:pt x="47" y="24"/>
                  </a:cubicBezTo>
                  <a:cubicBezTo>
                    <a:pt x="50" y="28"/>
                    <a:pt x="54" y="30"/>
                    <a:pt x="59" y="30"/>
                  </a:cubicBezTo>
                  <a:cubicBezTo>
                    <a:pt x="64" y="30"/>
                    <a:pt x="69" y="27"/>
                    <a:pt x="72" y="23"/>
                  </a:cubicBezTo>
                  <a:cubicBezTo>
                    <a:pt x="99" y="40"/>
                    <a:pt x="99" y="40"/>
                    <a:pt x="99" y="40"/>
                  </a:cubicBezTo>
                  <a:cubicBezTo>
                    <a:pt x="98" y="41"/>
                    <a:pt x="98" y="42"/>
                    <a:pt x="98" y="43"/>
                  </a:cubicBezTo>
                  <a:cubicBezTo>
                    <a:pt x="98" y="48"/>
                    <a:pt x="102" y="52"/>
                    <a:pt x="108" y="52"/>
                  </a:cubicBezTo>
                  <a:cubicBezTo>
                    <a:pt x="113" y="52"/>
                    <a:pt x="117" y="48"/>
                    <a:pt x="117" y="43"/>
                  </a:cubicBezTo>
                  <a:cubicBezTo>
                    <a:pt x="117" y="42"/>
                    <a:pt x="117" y="41"/>
                    <a:pt x="117" y="40"/>
                  </a:cubicBezTo>
                  <a:cubicBezTo>
                    <a:pt x="144" y="24"/>
                    <a:pt x="144" y="24"/>
                    <a:pt x="144" y="24"/>
                  </a:cubicBezTo>
                  <a:cubicBezTo>
                    <a:pt x="147" y="28"/>
                    <a:pt x="152" y="31"/>
                    <a:pt x="157" y="31"/>
                  </a:cubicBezTo>
                  <a:cubicBezTo>
                    <a:pt x="165" y="31"/>
                    <a:pt x="171" y="24"/>
                    <a:pt x="171" y="16"/>
                  </a:cubicBezTo>
                  <a:cubicBezTo>
                    <a:pt x="171" y="8"/>
                    <a:pt x="165" y="1"/>
                    <a:pt x="157" y="1"/>
                  </a:cubicBezTo>
                  <a:cubicBezTo>
                    <a:pt x="148" y="1"/>
                    <a:pt x="142" y="8"/>
                    <a:pt x="142" y="16"/>
                  </a:cubicBezTo>
                  <a:cubicBezTo>
                    <a:pt x="142" y="18"/>
                    <a:pt x="142" y="19"/>
                    <a:pt x="143" y="21"/>
                  </a:cubicBezTo>
                  <a:cubicBezTo>
                    <a:pt x="115" y="36"/>
                    <a:pt x="115" y="36"/>
                    <a:pt x="115" y="36"/>
                  </a:cubicBezTo>
                  <a:cubicBezTo>
                    <a:pt x="113" y="34"/>
                    <a:pt x="111" y="33"/>
                    <a:pt x="108" y="33"/>
                  </a:cubicBezTo>
                  <a:cubicBezTo>
                    <a:pt x="105" y="33"/>
                    <a:pt x="102" y="34"/>
                    <a:pt x="101" y="36"/>
                  </a:cubicBezTo>
                  <a:cubicBezTo>
                    <a:pt x="73" y="19"/>
                    <a:pt x="73" y="19"/>
                    <a:pt x="73" y="19"/>
                  </a:cubicBezTo>
                  <a:cubicBezTo>
                    <a:pt x="74" y="18"/>
                    <a:pt x="74" y="16"/>
                    <a:pt x="74" y="15"/>
                  </a:cubicBezTo>
                  <a:cubicBezTo>
                    <a:pt x="74" y="7"/>
                    <a:pt x="67" y="0"/>
                    <a:pt x="59" y="0"/>
                  </a:cubicBezTo>
                  <a:cubicBezTo>
                    <a:pt x="51" y="0"/>
                    <a:pt x="44" y="7"/>
                    <a:pt x="44" y="15"/>
                  </a:cubicBezTo>
                  <a:cubicBezTo>
                    <a:pt x="44" y="17"/>
                    <a:pt x="45" y="19"/>
                    <a:pt x="45" y="21"/>
                  </a:cubicBezTo>
                  <a:cubicBezTo>
                    <a:pt x="16" y="38"/>
                    <a:pt x="16" y="38"/>
                    <a:pt x="16" y="38"/>
                  </a:cubicBezTo>
                  <a:cubicBezTo>
                    <a:pt x="14" y="37"/>
                    <a:pt x="12" y="36"/>
                    <a:pt x="10" y="36"/>
                  </a:cubicBezTo>
                  <a:cubicBezTo>
                    <a:pt x="5" y="36"/>
                    <a:pt x="0" y="41"/>
                    <a:pt x="0" y="46"/>
                  </a:cubicBezTo>
                  <a:cubicBezTo>
                    <a:pt x="0" y="51"/>
                    <a:pt x="5" y="56"/>
                    <a:pt x="10" y="56"/>
                  </a:cubicBezTo>
                  <a:close/>
                  <a:moveTo>
                    <a:pt x="157" y="5"/>
                  </a:moveTo>
                  <a:cubicBezTo>
                    <a:pt x="163" y="5"/>
                    <a:pt x="167" y="10"/>
                    <a:pt x="167" y="16"/>
                  </a:cubicBezTo>
                  <a:cubicBezTo>
                    <a:pt x="167" y="22"/>
                    <a:pt x="163" y="27"/>
                    <a:pt x="157" y="27"/>
                  </a:cubicBezTo>
                  <a:cubicBezTo>
                    <a:pt x="151" y="27"/>
                    <a:pt x="146" y="22"/>
                    <a:pt x="146" y="16"/>
                  </a:cubicBezTo>
                  <a:cubicBezTo>
                    <a:pt x="146" y="10"/>
                    <a:pt x="151" y="5"/>
                    <a:pt x="157" y="5"/>
                  </a:cubicBezTo>
                  <a:close/>
                  <a:moveTo>
                    <a:pt x="108" y="37"/>
                  </a:moveTo>
                  <a:cubicBezTo>
                    <a:pt x="111" y="37"/>
                    <a:pt x="113" y="40"/>
                    <a:pt x="113" y="43"/>
                  </a:cubicBezTo>
                  <a:cubicBezTo>
                    <a:pt x="113" y="46"/>
                    <a:pt x="111" y="48"/>
                    <a:pt x="108" y="48"/>
                  </a:cubicBezTo>
                  <a:cubicBezTo>
                    <a:pt x="105" y="48"/>
                    <a:pt x="102" y="46"/>
                    <a:pt x="102" y="43"/>
                  </a:cubicBezTo>
                  <a:cubicBezTo>
                    <a:pt x="102" y="40"/>
                    <a:pt x="105" y="37"/>
                    <a:pt x="108" y="37"/>
                  </a:cubicBezTo>
                  <a:close/>
                  <a:moveTo>
                    <a:pt x="59" y="4"/>
                  </a:moveTo>
                  <a:cubicBezTo>
                    <a:pt x="65" y="4"/>
                    <a:pt x="70" y="9"/>
                    <a:pt x="70" y="15"/>
                  </a:cubicBezTo>
                  <a:cubicBezTo>
                    <a:pt x="70" y="21"/>
                    <a:pt x="65" y="26"/>
                    <a:pt x="59" y="26"/>
                  </a:cubicBezTo>
                  <a:cubicBezTo>
                    <a:pt x="53" y="26"/>
                    <a:pt x="48" y="21"/>
                    <a:pt x="48" y="15"/>
                  </a:cubicBezTo>
                  <a:cubicBezTo>
                    <a:pt x="48" y="9"/>
                    <a:pt x="53" y="4"/>
                    <a:pt x="59" y="4"/>
                  </a:cubicBezTo>
                  <a:close/>
                  <a:moveTo>
                    <a:pt x="10" y="40"/>
                  </a:moveTo>
                  <a:cubicBezTo>
                    <a:pt x="13" y="40"/>
                    <a:pt x="16" y="43"/>
                    <a:pt x="16" y="46"/>
                  </a:cubicBezTo>
                  <a:cubicBezTo>
                    <a:pt x="16" y="49"/>
                    <a:pt x="13" y="52"/>
                    <a:pt x="10" y="52"/>
                  </a:cubicBezTo>
                  <a:cubicBezTo>
                    <a:pt x="7" y="52"/>
                    <a:pt x="4" y="49"/>
                    <a:pt x="4" y="46"/>
                  </a:cubicBezTo>
                  <a:cubicBezTo>
                    <a:pt x="4" y="43"/>
                    <a:pt x="7" y="40"/>
                    <a:pt x="1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37090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title"/>
          </p:nvPr>
        </p:nvSpPr>
        <p:spPr>
          <a:xfrm>
            <a:off x="597204" y="115950"/>
            <a:ext cx="11003940" cy="861774"/>
          </a:xfrm>
        </p:spPr>
        <p:txBody>
          <a:bodyPr/>
          <a:lstStyle/>
          <a:p>
            <a:r>
              <a:rPr lang="es-PA" dirty="0">
                <a:solidFill>
                  <a:srgbClr val="F6D31E"/>
                </a:solidFill>
              </a:rPr>
              <a:t>La implementación de una estrategia de apificación </a:t>
            </a:r>
            <a:br>
              <a:rPr lang="es-PA" dirty="0">
                <a:solidFill>
                  <a:srgbClr val="F6D31E"/>
                </a:solidFill>
              </a:rPr>
            </a:br>
            <a:r>
              <a:rPr lang="es-PA" dirty="0">
                <a:solidFill>
                  <a:srgbClr val="F6D31E"/>
                </a:solidFill>
              </a:rPr>
              <a:t>permitirá evolucionar su ecosistema actual de integración</a:t>
            </a:r>
          </a:p>
        </p:txBody>
      </p:sp>
      <p:sp>
        <p:nvSpPr>
          <p:cNvPr id="140" name="Oval 7"/>
          <p:cNvSpPr>
            <a:spLocks noChangeAspect="1"/>
          </p:cNvSpPr>
          <p:nvPr/>
        </p:nvSpPr>
        <p:spPr>
          <a:xfrm>
            <a:off x="2802394" y="3198691"/>
            <a:ext cx="6529811" cy="3039371"/>
          </a:xfrm>
          <a:custGeom>
            <a:avLst/>
            <a:gdLst/>
            <a:ahLst/>
            <a:cxnLst/>
            <a:rect l="l" t="t" r="r" b="b"/>
            <a:pathLst>
              <a:path w="7235795" h="3417474">
                <a:moveTo>
                  <a:pt x="3619017" y="33"/>
                </a:moveTo>
                <a:cubicBezTo>
                  <a:pt x="4779239" y="5590"/>
                  <a:pt x="7096401" y="707392"/>
                  <a:pt x="7235795" y="3417474"/>
                </a:cubicBezTo>
                <a:lnTo>
                  <a:pt x="0" y="3417474"/>
                </a:lnTo>
                <a:cubicBezTo>
                  <a:pt x="121904" y="680280"/>
                  <a:pt x="2453863" y="-5547"/>
                  <a:pt x="3619017" y="33"/>
                </a:cubicBezTo>
                <a:close/>
              </a:path>
            </a:pathLst>
          </a:custGeom>
          <a:solidFill>
            <a:srgbClr val="FFE600"/>
          </a:solidFill>
          <a:ln w="25400" cap="flat" cmpd="sng" algn="ctr">
            <a:noFill/>
            <a:prstDash val="solid"/>
          </a:ln>
          <a:effectLst/>
        </p:spPr>
        <p:txBody>
          <a:bodyPr rtlCol="0" anchor="ctr"/>
          <a:lstStyle/>
          <a:p>
            <a:pPr marL="0" marR="0" lvl="0" indent="0" algn="ctr" defTabSz="1119805" eaLnBrk="1" fontAlgn="auto" latinLnBrk="0" hangingPunct="1">
              <a:lnSpc>
                <a:spcPct val="100000"/>
              </a:lnSpc>
              <a:spcBef>
                <a:spcPts val="0"/>
              </a:spcBef>
              <a:spcAft>
                <a:spcPts val="0"/>
              </a:spcAft>
              <a:buClrTx/>
              <a:buSzTx/>
              <a:buFontTx/>
              <a:buNone/>
              <a:tabLst/>
              <a:defRPr/>
            </a:pPr>
            <a:endParaRPr kumimoji="0" lang="es-PA" sz="813" b="0" i="0" u="none" strike="noStrike" kern="0" cap="none" spc="0" normalizeH="0" baseline="0" noProof="0" dirty="0">
              <a:ln>
                <a:noFill/>
              </a:ln>
              <a:solidFill>
                <a:srgbClr val="FFFFFF"/>
              </a:solidFill>
              <a:effectLst/>
              <a:uLnTx/>
              <a:uFillTx/>
              <a:latin typeface="EYInterstate" panose="02000503020000020004" pitchFamily="2" charset="0"/>
              <a:cs typeface="Arial" panose="020B0604020202020204" pitchFamily="34" charset="0"/>
            </a:endParaRPr>
          </a:p>
        </p:txBody>
      </p:sp>
      <p:sp>
        <p:nvSpPr>
          <p:cNvPr id="141" name="Oval 7"/>
          <p:cNvSpPr>
            <a:spLocks noChangeAspect="1"/>
          </p:cNvSpPr>
          <p:nvPr/>
        </p:nvSpPr>
        <p:spPr>
          <a:xfrm>
            <a:off x="2989635" y="3318384"/>
            <a:ext cx="6133254" cy="2782790"/>
          </a:xfrm>
          <a:custGeom>
            <a:avLst/>
            <a:gdLst>
              <a:gd name="connsiteX0" fmla="*/ 3316117 w 6629257"/>
              <a:gd name="connsiteY0" fmla="*/ 33 h 3321642"/>
              <a:gd name="connsiteX1" fmla="*/ 6629257 w 6629257"/>
              <a:gd name="connsiteY1" fmla="*/ 3321642 h 3321642"/>
              <a:gd name="connsiteX2" fmla="*/ 0 w 6629257"/>
              <a:gd name="connsiteY2" fmla="*/ 3278970 h 3321642"/>
              <a:gd name="connsiteX3" fmla="*/ 3316117 w 6629257"/>
              <a:gd name="connsiteY3" fmla="*/ 33 h 3321642"/>
              <a:gd name="connsiteX0" fmla="*/ 3316117 w 6629257"/>
              <a:gd name="connsiteY0" fmla="*/ 32 h 3327737"/>
              <a:gd name="connsiteX1" fmla="*/ 6629257 w 6629257"/>
              <a:gd name="connsiteY1" fmla="*/ 3321641 h 3327737"/>
              <a:gd name="connsiteX2" fmla="*/ 0 w 6629257"/>
              <a:gd name="connsiteY2" fmla="*/ 3327737 h 3327737"/>
              <a:gd name="connsiteX3" fmla="*/ 3316117 w 6629257"/>
              <a:gd name="connsiteY3" fmla="*/ 32 h 3327737"/>
              <a:gd name="connsiteX0" fmla="*/ 3316117 w 6629257"/>
              <a:gd name="connsiteY0" fmla="*/ 32 h 3327737"/>
              <a:gd name="connsiteX1" fmla="*/ 6629257 w 6629257"/>
              <a:gd name="connsiteY1" fmla="*/ 3321641 h 3327737"/>
              <a:gd name="connsiteX2" fmla="*/ 0 w 6629257"/>
              <a:gd name="connsiteY2" fmla="*/ 3327737 h 3327737"/>
              <a:gd name="connsiteX3" fmla="*/ 3316117 w 6629257"/>
              <a:gd name="connsiteY3" fmla="*/ 32 h 3327737"/>
              <a:gd name="connsiteX0" fmla="*/ 3316117 w 6629257"/>
              <a:gd name="connsiteY0" fmla="*/ 36 h 3327741"/>
              <a:gd name="connsiteX1" fmla="*/ 6629257 w 6629257"/>
              <a:gd name="connsiteY1" fmla="*/ 3321645 h 3327741"/>
              <a:gd name="connsiteX2" fmla="*/ 0 w 6629257"/>
              <a:gd name="connsiteY2" fmla="*/ 3327741 h 3327741"/>
              <a:gd name="connsiteX3" fmla="*/ 3316117 w 6629257"/>
              <a:gd name="connsiteY3" fmla="*/ 36 h 3327741"/>
              <a:gd name="connsiteX0" fmla="*/ 3316117 w 6629257"/>
              <a:gd name="connsiteY0" fmla="*/ 34 h 3327739"/>
              <a:gd name="connsiteX1" fmla="*/ 6629257 w 6629257"/>
              <a:gd name="connsiteY1" fmla="*/ 3321643 h 3327739"/>
              <a:gd name="connsiteX2" fmla="*/ 0 w 6629257"/>
              <a:gd name="connsiteY2" fmla="*/ 3327739 h 3327739"/>
              <a:gd name="connsiteX3" fmla="*/ 3316117 w 6629257"/>
              <a:gd name="connsiteY3" fmla="*/ 34 h 3327739"/>
              <a:gd name="connsiteX0" fmla="*/ 3316117 w 6629257"/>
              <a:gd name="connsiteY0" fmla="*/ 33 h 3327738"/>
              <a:gd name="connsiteX1" fmla="*/ 6629257 w 6629257"/>
              <a:gd name="connsiteY1" fmla="*/ 3321642 h 3327738"/>
              <a:gd name="connsiteX2" fmla="*/ 0 w 6629257"/>
              <a:gd name="connsiteY2" fmla="*/ 3327738 h 3327738"/>
              <a:gd name="connsiteX3" fmla="*/ 3316117 w 6629257"/>
              <a:gd name="connsiteY3" fmla="*/ 33 h 3327738"/>
              <a:gd name="connsiteX0" fmla="*/ 3316117 w 6629257"/>
              <a:gd name="connsiteY0" fmla="*/ 33 h 3327738"/>
              <a:gd name="connsiteX1" fmla="*/ 6629257 w 6629257"/>
              <a:gd name="connsiteY1" fmla="*/ 3321642 h 3327738"/>
              <a:gd name="connsiteX2" fmla="*/ 0 w 6629257"/>
              <a:gd name="connsiteY2" fmla="*/ 3327738 h 3327738"/>
              <a:gd name="connsiteX3" fmla="*/ 3316117 w 6629257"/>
              <a:gd name="connsiteY3" fmla="*/ 33 h 3327738"/>
              <a:gd name="connsiteX0" fmla="*/ 3316117 w 6629257"/>
              <a:gd name="connsiteY0" fmla="*/ 33 h 3327738"/>
              <a:gd name="connsiteX1" fmla="*/ 6629257 w 6629257"/>
              <a:gd name="connsiteY1" fmla="*/ 3321642 h 3327738"/>
              <a:gd name="connsiteX2" fmla="*/ 0 w 6629257"/>
              <a:gd name="connsiteY2" fmla="*/ 3327738 h 3327738"/>
              <a:gd name="connsiteX3" fmla="*/ 3316117 w 6629257"/>
              <a:gd name="connsiteY3" fmla="*/ 33 h 3327738"/>
              <a:gd name="connsiteX0" fmla="*/ 3316117 w 6629257"/>
              <a:gd name="connsiteY0" fmla="*/ 33 h 3327738"/>
              <a:gd name="connsiteX1" fmla="*/ 6629257 w 6629257"/>
              <a:gd name="connsiteY1" fmla="*/ 3321642 h 3327738"/>
              <a:gd name="connsiteX2" fmla="*/ 0 w 6629257"/>
              <a:gd name="connsiteY2" fmla="*/ 3327738 h 3327738"/>
              <a:gd name="connsiteX3" fmla="*/ 3316117 w 6629257"/>
              <a:gd name="connsiteY3" fmla="*/ 33 h 3327738"/>
              <a:gd name="connsiteX0" fmla="*/ 3316117 w 6632047"/>
              <a:gd name="connsiteY0" fmla="*/ 33 h 3327738"/>
              <a:gd name="connsiteX1" fmla="*/ 6629257 w 6632047"/>
              <a:gd name="connsiteY1" fmla="*/ 3321642 h 3327738"/>
              <a:gd name="connsiteX2" fmla="*/ 0 w 6632047"/>
              <a:gd name="connsiteY2" fmla="*/ 3327738 h 3327738"/>
              <a:gd name="connsiteX3" fmla="*/ 3316117 w 6632047"/>
              <a:gd name="connsiteY3" fmla="*/ 33 h 3327738"/>
              <a:gd name="connsiteX0" fmla="*/ 3316117 w 6629470"/>
              <a:gd name="connsiteY0" fmla="*/ 33 h 3327738"/>
              <a:gd name="connsiteX1" fmla="*/ 6629257 w 6629470"/>
              <a:gd name="connsiteY1" fmla="*/ 3321642 h 3327738"/>
              <a:gd name="connsiteX2" fmla="*/ 0 w 6629470"/>
              <a:gd name="connsiteY2" fmla="*/ 3327738 h 3327738"/>
              <a:gd name="connsiteX3" fmla="*/ 3316117 w 6629470"/>
              <a:gd name="connsiteY3" fmla="*/ 33 h 3327738"/>
              <a:gd name="connsiteX0" fmla="*/ 3316117 w 6629470"/>
              <a:gd name="connsiteY0" fmla="*/ 33 h 3327738"/>
              <a:gd name="connsiteX1" fmla="*/ 6629257 w 6629470"/>
              <a:gd name="connsiteY1" fmla="*/ 3321642 h 3327738"/>
              <a:gd name="connsiteX2" fmla="*/ 0 w 6629470"/>
              <a:gd name="connsiteY2" fmla="*/ 3327738 h 3327738"/>
              <a:gd name="connsiteX3" fmla="*/ 3316117 w 6629470"/>
              <a:gd name="connsiteY3" fmla="*/ 33 h 3327738"/>
            </a:gdLst>
            <a:ahLst/>
            <a:cxnLst>
              <a:cxn ang="0">
                <a:pos x="connsiteX0" y="connsiteY0"/>
              </a:cxn>
              <a:cxn ang="0">
                <a:pos x="connsiteX1" y="connsiteY1"/>
              </a:cxn>
              <a:cxn ang="0">
                <a:pos x="connsiteX2" y="connsiteY2"/>
              </a:cxn>
              <a:cxn ang="0">
                <a:pos x="connsiteX3" y="connsiteY3"/>
              </a:cxn>
            </a:cxnLst>
            <a:rect l="l" t="t" r="r" b="b"/>
            <a:pathLst>
              <a:path w="6629470" h="3327738">
                <a:moveTo>
                  <a:pt x="3316117" y="33"/>
                </a:moveTo>
                <a:cubicBezTo>
                  <a:pt x="4363016" y="5500"/>
                  <a:pt x="6654926" y="795693"/>
                  <a:pt x="6629257" y="3321642"/>
                </a:cubicBezTo>
                <a:lnTo>
                  <a:pt x="0" y="3327738"/>
                </a:lnTo>
                <a:cubicBezTo>
                  <a:pt x="97800" y="682846"/>
                  <a:pt x="2264577" y="-5458"/>
                  <a:pt x="3316117" y="33"/>
                </a:cubicBezTo>
                <a:close/>
              </a:path>
            </a:pathLst>
          </a:custGeom>
          <a:solidFill>
            <a:srgbClr val="FFFFFF"/>
          </a:solidFill>
          <a:ln w="25400" cap="flat" cmpd="sng" algn="ctr">
            <a:noFill/>
            <a:prstDash val="solid"/>
          </a:ln>
          <a:effectLst/>
        </p:spPr>
        <p:txBody>
          <a:bodyPr rtlCol="0" anchor="ctr"/>
          <a:lstStyle/>
          <a:p>
            <a:pPr marL="0" marR="0" lvl="0" indent="0" algn="ctr" defTabSz="1119805" eaLnBrk="1" fontAlgn="auto" latinLnBrk="0" hangingPunct="1">
              <a:lnSpc>
                <a:spcPct val="100000"/>
              </a:lnSpc>
              <a:spcBef>
                <a:spcPts val="0"/>
              </a:spcBef>
              <a:spcAft>
                <a:spcPts val="0"/>
              </a:spcAft>
              <a:buClrTx/>
              <a:buSzTx/>
              <a:buFontTx/>
              <a:buNone/>
              <a:tabLst/>
              <a:defRPr/>
            </a:pPr>
            <a:endParaRPr kumimoji="0" lang="es-PA" sz="813" b="0" i="0" u="none" strike="noStrike" kern="0" cap="none" spc="0" normalizeH="0" baseline="0" noProof="0" dirty="0">
              <a:ln>
                <a:noFill/>
              </a:ln>
              <a:solidFill>
                <a:srgbClr val="FFFFFF"/>
              </a:solidFill>
              <a:effectLst/>
              <a:uLnTx/>
              <a:uFillTx/>
              <a:latin typeface="EYInterstate" panose="02000503020000020004" pitchFamily="2" charset="0"/>
              <a:cs typeface="Arial" panose="020B0604020202020204" pitchFamily="34" charset="0"/>
            </a:endParaRPr>
          </a:p>
        </p:txBody>
      </p:sp>
      <p:sp>
        <p:nvSpPr>
          <p:cNvPr id="144" name="Rectangle 143"/>
          <p:cNvSpPr/>
          <p:nvPr/>
        </p:nvSpPr>
        <p:spPr>
          <a:xfrm>
            <a:off x="4983402" y="5853886"/>
            <a:ext cx="135307" cy="164098"/>
          </a:xfrm>
          <a:prstGeom prst="rect">
            <a:avLst/>
          </a:prstGeom>
          <a:no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994" b="0" i="0" u="none" strike="noStrike" kern="0" cap="none" spc="0" normalizeH="0" baseline="0" noProof="0" dirty="0" smtClean="0">
              <a:ln>
                <a:noFill/>
              </a:ln>
              <a:solidFill>
                <a:srgbClr val="000000"/>
              </a:solidFill>
              <a:effectLst/>
              <a:uLnTx/>
              <a:uFillTx/>
              <a:latin typeface="EYInterstate" panose="02000503020000020004" pitchFamily="2" charset="0"/>
              <a:ea typeface="+mn-ea"/>
              <a:cs typeface="+mn-cs"/>
            </a:endParaRPr>
          </a:p>
        </p:txBody>
      </p:sp>
      <p:cxnSp>
        <p:nvCxnSpPr>
          <p:cNvPr id="149" name="Straight Connector 91"/>
          <p:cNvCxnSpPr>
            <a:endCxn id="150" idx="2"/>
          </p:cNvCxnSpPr>
          <p:nvPr/>
        </p:nvCxnSpPr>
        <p:spPr>
          <a:xfrm rot="5400000" flipH="1" flipV="1">
            <a:off x="6777222" y="2948301"/>
            <a:ext cx="1168917" cy="580850"/>
          </a:xfrm>
          <a:prstGeom prst="bentConnector3">
            <a:avLst>
              <a:gd name="adj1" fmla="val 61676"/>
            </a:avLst>
          </a:prstGeom>
          <a:noFill/>
          <a:ln w="12700" cap="flat" cmpd="sng" algn="ctr">
            <a:solidFill>
              <a:srgbClr val="808080"/>
            </a:solidFill>
            <a:prstDash val="solid"/>
            <a:tailEnd type="none"/>
          </a:ln>
          <a:effectLst/>
        </p:spPr>
      </p:cxnSp>
      <p:sp>
        <p:nvSpPr>
          <p:cNvPr id="150" name="Rectangle 149"/>
          <p:cNvSpPr/>
          <p:nvPr/>
        </p:nvSpPr>
        <p:spPr>
          <a:xfrm>
            <a:off x="7608594" y="1214267"/>
            <a:ext cx="87021" cy="1440000"/>
          </a:xfrm>
          <a:prstGeom prst="rect">
            <a:avLst/>
          </a:prstGeom>
          <a:solidFill>
            <a:srgbClr val="999999"/>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813" b="0" i="0" u="none" strike="noStrike" kern="0" cap="none" spc="0" normalizeH="0" baseline="0" noProof="0" dirty="0">
              <a:ln>
                <a:noFill/>
              </a:ln>
              <a:solidFill>
                <a:srgbClr val="646464"/>
              </a:solidFill>
              <a:effectLst/>
              <a:uLnTx/>
              <a:uFillTx/>
              <a:latin typeface="EYInterstate" panose="02000503020000020004" pitchFamily="2" charset="0"/>
              <a:cs typeface="Arial" panose="020B0604020202020204" pitchFamily="34" charset="0"/>
            </a:endParaRPr>
          </a:p>
        </p:txBody>
      </p:sp>
      <p:cxnSp>
        <p:nvCxnSpPr>
          <p:cNvPr id="151" name="Straight Connector 94"/>
          <p:cNvCxnSpPr/>
          <p:nvPr/>
        </p:nvCxnSpPr>
        <p:spPr>
          <a:xfrm flipV="1">
            <a:off x="7680596" y="4876800"/>
            <a:ext cx="2023806" cy="1023323"/>
          </a:xfrm>
          <a:prstGeom prst="bentConnector2">
            <a:avLst/>
          </a:prstGeom>
          <a:noFill/>
          <a:ln w="12700" cap="flat" cmpd="sng" algn="ctr">
            <a:solidFill>
              <a:srgbClr val="808080"/>
            </a:solidFill>
            <a:prstDash val="solid"/>
            <a:tailEnd type="none"/>
          </a:ln>
          <a:effectLst/>
        </p:spPr>
      </p:cxnSp>
      <p:sp>
        <p:nvSpPr>
          <p:cNvPr id="152" name="Rectangle 151"/>
          <p:cNvSpPr/>
          <p:nvPr/>
        </p:nvSpPr>
        <p:spPr>
          <a:xfrm>
            <a:off x="9660891" y="3513000"/>
            <a:ext cx="87021" cy="1440000"/>
          </a:xfrm>
          <a:prstGeom prst="rect">
            <a:avLst/>
          </a:prstGeom>
          <a:solidFill>
            <a:srgbClr val="00A3AE"/>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813" b="0" i="0" u="none" strike="noStrike" kern="0" cap="none" spc="0" normalizeH="0" baseline="0" noProof="0" dirty="0">
              <a:ln>
                <a:noFill/>
              </a:ln>
              <a:solidFill>
                <a:srgbClr val="646464"/>
              </a:solidFill>
              <a:effectLst/>
              <a:uLnTx/>
              <a:uFillTx/>
              <a:latin typeface="EYInterstate" panose="02000503020000020004" pitchFamily="2" charset="0"/>
              <a:cs typeface="Arial" panose="020B0604020202020204" pitchFamily="34" charset="0"/>
            </a:endParaRPr>
          </a:p>
        </p:txBody>
      </p:sp>
      <p:sp>
        <p:nvSpPr>
          <p:cNvPr id="157" name="Rectangle 156"/>
          <p:cNvSpPr/>
          <p:nvPr/>
        </p:nvSpPr>
        <p:spPr>
          <a:xfrm>
            <a:off x="93749" y="3817738"/>
            <a:ext cx="1989889" cy="1015663"/>
          </a:xfrm>
          <a:prstGeom prst="rect">
            <a:avLst/>
          </a:prstGeom>
        </p:spPr>
        <p:txBody>
          <a:bodyPr wrap="square" lIns="0" rIns="0">
            <a:spAutoFit/>
          </a:bodyPr>
          <a:lstStyle/>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s-PA" sz="1500" b="0" i="0" u="none" strike="noStrike" kern="0" cap="none" spc="0" normalizeH="0" baseline="0" noProof="0" dirty="0" smtClean="0">
                <a:ln>
                  <a:noFill/>
                </a:ln>
                <a:solidFill>
                  <a:srgbClr val="808080"/>
                </a:solidFill>
                <a:effectLst/>
                <a:uLnTx/>
                <a:uFillTx/>
                <a:latin typeface="Arial" panose="020B0604020202020204" pitchFamily="34" charset="0"/>
                <a:cs typeface="Arial" panose="020B0604020202020204" pitchFamily="34" charset="0"/>
              </a:rPr>
              <a:t>Core</a:t>
            </a:r>
            <a:r>
              <a:rPr kumimoji="0" lang="es-PA" sz="1500" b="0" i="0" u="none" strike="noStrike" kern="0" cap="none" spc="0" normalizeH="0" noProof="0" dirty="0" smtClean="0">
                <a:ln>
                  <a:noFill/>
                </a:ln>
                <a:solidFill>
                  <a:srgbClr val="808080"/>
                </a:solidFill>
                <a:effectLst/>
                <a:uLnTx/>
                <a:uFillTx/>
                <a:latin typeface="Arial" panose="020B0604020202020204" pitchFamily="34" charset="0"/>
                <a:cs typeface="Arial" panose="020B0604020202020204" pitchFamily="34" charset="0"/>
              </a:rPr>
              <a:t> Bancario y aplicativos base</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s-PA" sz="1500" b="0" i="0" u="none" strike="noStrike" kern="0" cap="none" spc="0" normalizeH="0" baseline="0" noProof="0" dirty="0" smtClean="0">
                <a:ln>
                  <a:noFill/>
                </a:ln>
                <a:solidFill>
                  <a:srgbClr val="808080"/>
                </a:solidFill>
                <a:effectLst/>
                <a:uLnTx/>
                <a:uFillTx/>
                <a:latin typeface="Arial" panose="020B0604020202020204" pitchFamily="34" charset="0"/>
                <a:cs typeface="Arial" panose="020B0604020202020204" pitchFamily="34" charset="0"/>
              </a:rPr>
              <a:t>Procesamiento</a:t>
            </a:r>
            <a:r>
              <a:rPr kumimoji="0" lang="es-PA" sz="1500" b="0" i="0" u="none" strike="noStrike" kern="0" cap="none" spc="0" normalizeH="0" noProof="0" dirty="0" smtClean="0">
                <a:ln>
                  <a:noFill/>
                </a:ln>
                <a:solidFill>
                  <a:srgbClr val="808080"/>
                </a:solidFill>
                <a:effectLst/>
                <a:uLnTx/>
                <a:uFillTx/>
                <a:latin typeface="Arial" panose="020B0604020202020204" pitchFamily="34" charset="0"/>
                <a:cs typeface="Arial" panose="020B0604020202020204" pitchFamily="34" charset="0"/>
              </a:rPr>
              <a:t> de datos</a:t>
            </a:r>
            <a:endParaRPr kumimoji="0" lang="es-PA" sz="1500" b="0" i="0" u="none" strike="noStrike" kern="0" cap="none" spc="0" normalizeH="0" baseline="0" noProof="0" dirty="0" smtClean="0">
              <a:ln>
                <a:noFill/>
              </a:ln>
              <a:solidFill>
                <a:srgbClr val="808080"/>
              </a:solidFill>
              <a:effectLst/>
              <a:uLnTx/>
              <a:uFillTx/>
              <a:latin typeface="Arial" panose="020B0604020202020204" pitchFamily="34" charset="0"/>
              <a:cs typeface="Arial" panose="020B0604020202020204" pitchFamily="34" charset="0"/>
            </a:endParaRPr>
          </a:p>
        </p:txBody>
      </p:sp>
      <p:cxnSp>
        <p:nvCxnSpPr>
          <p:cNvPr id="173" name="Straight Connector 94"/>
          <p:cNvCxnSpPr/>
          <p:nvPr/>
        </p:nvCxnSpPr>
        <p:spPr>
          <a:xfrm flipH="1" flipV="1">
            <a:off x="2040168" y="4844077"/>
            <a:ext cx="2023806" cy="1023323"/>
          </a:xfrm>
          <a:prstGeom prst="bentConnector2">
            <a:avLst/>
          </a:prstGeom>
          <a:noFill/>
          <a:ln w="12700" cap="flat" cmpd="sng" algn="ctr">
            <a:solidFill>
              <a:srgbClr val="808080"/>
            </a:solidFill>
            <a:prstDash val="solid"/>
            <a:tailEnd type="none"/>
          </a:ln>
          <a:effectLst/>
        </p:spPr>
      </p:cxnSp>
      <p:cxnSp>
        <p:nvCxnSpPr>
          <p:cNvPr id="186" name="Straight Connector 91"/>
          <p:cNvCxnSpPr/>
          <p:nvPr/>
        </p:nvCxnSpPr>
        <p:spPr>
          <a:xfrm rot="16200000" flipV="1">
            <a:off x="3974848" y="2867961"/>
            <a:ext cx="1372698" cy="537695"/>
          </a:xfrm>
          <a:prstGeom prst="bentConnector3">
            <a:avLst>
              <a:gd name="adj1" fmla="val 50000"/>
            </a:avLst>
          </a:prstGeom>
          <a:noFill/>
          <a:ln w="12700" cap="flat" cmpd="sng" algn="ctr">
            <a:solidFill>
              <a:srgbClr val="808080"/>
            </a:solidFill>
            <a:prstDash val="solid"/>
            <a:tailEnd type="none"/>
          </a:ln>
          <a:effectLst/>
        </p:spPr>
      </p:cxnSp>
      <p:sp>
        <p:nvSpPr>
          <p:cNvPr id="159" name="Freeform 43"/>
          <p:cNvSpPr>
            <a:spLocks/>
          </p:cNvSpPr>
          <p:nvPr/>
        </p:nvSpPr>
        <p:spPr bwMode="auto">
          <a:xfrm>
            <a:off x="3143591" y="4244113"/>
            <a:ext cx="1869290" cy="1765869"/>
          </a:xfrm>
          <a:custGeom>
            <a:avLst/>
            <a:gdLst>
              <a:gd name="connsiteX0" fmla="*/ 358486 w 826929"/>
              <a:gd name="connsiteY0" fmla="*/ 0 h 876255"/>
              <a:gd name="connsiteX1" fmla="*/ 826929 w 826929"/>
              <a:gd name="connsiteY1" fmla="*/ 468286 h 876255"/>
              <a:gd name="connsiteX2" fmla="*/ 660578 w 826929"/>
              <a:gd name="connsiteY2" fmla="*/ 876255 h 876255"/>
              <a:gd name="connsiteX3" fmla="*/ 0 w 826929"/>
              <a:gd name="connsiteY3" fmla="*/ 865188 h 876255"/>
              <a:gd name="connsiteX4" fmla="*/ 358486 w 826929"/>
              <a:gd name="connsiteY4" fmla="*/ 0 h 876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9" h="876255">
                <a:moveTo>
                  <a:pt x="358486" y="0"/>
                </a:moveTo>
                <a:lnTo>
                  <a:pt x="826929" y="468286"/>
                </a:lnTo>
                <a:cubicBezTo>
                  <a:pt x="725273" y="576126"/>
                  <a:pt x="665182" y="728155"/>
                  <a:pt x="660578" y="876255"/>
                </a:cubicBezTo>
                <a:cubicBezTo>
                  <a:pt x="439866" y="876255"/>
                  <a:pt x="220712" y="865188"/>
                  <a:pt x="0" y="865188"/>
                </a:cubicBezTo>
                <a:cubicBezTo>
                  <a:pt x="0" y="540743"/>
                  <a:pt x="128964" y="229542"/>
                  <a:pt x="358486" y="0"/>
                </a:cubicBezTo>
                <a:close/>
              </a:path>
            </a:pathLst>
          </a:custGeom>
          <a:solidFill>
            <a:srgbClr val="F0F0F0"/>
          </a:solidFill>
          <a:ln w="0">
            <a:noFill/>
            <a:prstDash val="solid"/>
            <a:round/>
            <a:headEnd/>
            <a:tailEnd/>
          </a:ln>
        </p:spPr>
        <p:txBody>
          <a:bodyPr vert="horz" wrap="square" lIns="72385" tIns="36193" rIns="72385" bIns="36193" numCol="1" anchor="t" anchorCtr="0" compatLnSpc="1">
            <a:prstTxWarp prst="textNoShape">
              <a:avLst/>
            </a:prstTxWarp>
          </a:bodyPr>
          <a:lstStyle/>
          <a:p>
            <a:pPr defTabSz="1119805"/>
            <a:endParaRPr lang="es-PA" sz="813" kern="0" dirty="0">
              <a:solidFill>
                <a:schemeClr val="tx1">
                  <a:lumMod val="85000"/>
                  <a:lumOff val="15000"/>
                </a:schemeClr>
              </a:solidFill>
              <a:latin typeface="EYInterstate" panose="02000503020000020004" pitchFamily="2" charset="0"/>
              <a:cs typeface="Arial" panose="020B0604020202020204" pitchFamily="34" charset="0"/>
            </a:endParaRPr>
          </a:p>
        </p:txBody>
      </p:sp>
      <p:sp>
        <p:nvSpPr>
          <p:cNvPr id="160" name="Freeform 44"/>
          <p:cNvSpPr>
            <a:spLocks/>
          </p:cNvSpPr>
          <p:nvPr/>
        </p:nvSpPr>
        <p:spPr bwMode="auto">
          <a:xfrm>
            <a:off x="4044323" y="3444314"/>
            <a:ext cx="1955776" cy="1664013"/>
          </a:xfrm>
          <a:custGeom>
            <a:avLst/>
            <a:gdLst/>
            <a:ahLst/>
            <a:cxnLst/>
            <a:rect l="l" t="t" r="r" b="b"/>
            <a:pathLst>
              <a:path w="865188" h="825713">
                <a:moveTo>
                  <a:pt x="865188" y="0"/>
                </a:moveTo>
                <a:lnTo>
                  <a:pt x="865188" y="660828"/>
                </a:lnTo>
                <a:cubicBezTo>
                  <a:pt x="717061" y="665244"/>
                  <a:pt x="575981" y="723841"/>
                  <a:pt x="468143" y="825713"/>
                </a:cubicBezTo>
                <a:lnTo>
                  <a:pt x="0" y="358022"/>
                </a:lnTo>
                <a:cubicBezTo>
                  <a:pt x="229542" y="128796"/>
                  <a:pt x="540743" y="0"/>
                  <a:pt x="865188" y="0"/>
                </a:cubicBezTo>
                <a:close/>
              </a:path>
            </a:pathLst>
          </a:custGeom>
          <a:solidFill>
            <a:srgbClr val="C0C0C0"/>
          </a:solidFill>
          <a:ln w="0">
            <a:noFill/>
            <a:prstDash val="solid"/>
            <a:round/>
            <a:headEnd/>
            <a:tailEnd/>
          </a:ln>
        </p:spPr>
        <p:txBody>
          <a:bodyPr vert="horz" wrap="square" lIns="72385" tIns="36193" rIns="72385" bIns="36193" numCol="1" anchor="t" anchorCtr="0" compatLnSpc="1">
            <a:prstTxWarp prst="textNoShape">
              <a:avLst/>
            </a:prstTxWarp>
          </a:bodyPr>
          <a:lstStyle/>
          <a:p>
            <a:pPr defTabSz="1119805"/>
            <a:endParaRPr lang="es-PA" sz="813" kern="0" dirty="0">
              <a:solidFill>
                <a:srgbClr val="646464"/>
              </a:solidFill>
              <a:latin typeface="EYInterstate" panose="02000503020000020004" pitchFamily="2" charset="0"/>
              <a:cs typeface="Arial" panose="020B0604020202020204" pitchFamily="34" charset="0"/>
            </a:endParaRPr>
          </a:p>
        </p:txBody>
      </p:sp>
      <p:sp>
        <p:nvSpPr>
          <p:cNvPr id="161" name="Freeform 37"/>
          <p:cNvSpPr>
            <a:spLocks/>
          </p:cNvSpPr>
          <p:nvPr/>
        </p:nvSpPr>
        <p:spPr bwMode="auto">
          <a:xfrm>
            <a:off x="6125698" y="3444313"/>
            <a:ext cx="1955776" cy="1663311"/>
          </a:xfrm>
          <a:custGeom>
            <a:avLst/>
            <a:gdLst/>
            <a:ahLst/>
            <a:cxnLst/>
            <a:rect l="l" t="t" r="r" b="b"/>
            <a:pathLst>
              <a:path w="865188" h="825364">
                <a:moveTo>
                  <a:pt x="0" y="0"/>
                </a:moveTo>
                <a:cubicBezTo>
                  <a:pt x="324541" y="0"/>
                  <a:pt x="635742" y="128796"/>
                  <a:pt x="865188" y="358022"/>
                </a:cubicBezTo>
                <a:lnTo>
                  <a:pt x="397395" y="825364"/>
                </a:lnTo>
                <a:cubicBezTo>
                  <a:pt x="289420" y="723683"/>
                  <a:pt x="148231" y="665222"/>
                  <a:pt x="0" y="660822"/>
                </a:cubicBezTo>
                <a:close/>
              </a:path>
            </a:pathLst>
          </a:custGeom>
          <a:solidFill>
            <a:srgbClr val="999999"/>
          </a:solidFill>
          <a:ln w="0">
            <a:noFill/>
            <a:prstDash val="solid"/>
            <a:round/>
            <a:headEnd/>
            <a:tailEnd/>
          </a:ln>
        </p:spPr>
        <p:txBody>
          <a:bodyPr vert="horz" wrap="square" lIns="72385" tIns="36193" rIns="72385" bIns="36193" numCol="1" anchor="t" anchorCtr="0" compatLnSpc="1">
            <a:prstTxWarp prst="textNoShape">
              <a:avLst/>
            </a:prstTxWarp>
          </a:bodyPr>
          <a:lstStyle/>
          <a:p>
            <a:pPr defTabSz="1119805"/>
            <a:endParaRPr lang="es-PA" sz="813" kern="0" dirty="0">
              <a:solidFill>
                <a:srgbClr val="646464"/>
              </a:solidFill>
              <a:latin typeface="EYInterstate" panose="02000503020000020004" pitchFamily="2" charset="0"/>
              <a:cs typeface="Arial" panose="020B0604020202020204" pitchFamily="34" charset="0"/>
            </a:endParaRPr>
          </a:p>
        </p:txBody>
      </p:sp>
      <p:sp>
        <p:nvSpPr>
          <p:cNvPr id="162" name="Freeform 38"/>
          <p:cNvSpPr>
            <a:spLocks/>
          </p:cNvSpPr>
          <p:nvPr/>
        </p:nvSpPr>
        <p:spPr bwMode="auto">
          <a:xfrm>
            <a:off x="7112904" y="4244112"/>
            <a:ext cx="1869306" cy="1762681"/>
          </a:xfrm>
          <a:custGeom>
            <a:avLst/>
            <a:gdLst>
              <a:gd name="connsiteX0" fmla="*/ 468382 w 826936"/>
              <a:gd name="connsiteY0" fmla="*/ 0 h 874674"/>
              <a:gd name="connsiteX1" fmla="*/ 826936 w 826936"/>
              <a:gd name="connsiteY1" fmla="*/ 865188 h 874674"/>
              <a:gd name="connsiteX2" fmla="*/ 163239 w 826936"/>
              <a:gd name="connsiteY2" fmla="*/ 874674 h 874674"/>
              <a:gd name="connsiteX3" fmla="*/ 0 w 826936"/>
              <a:gd name="connsiteY3" fmla="*/ 468263 h 874674"/>
              <a:gd name="connsiteX4" fmla="*/ 468382 w 826936"/>
              <a:gd name="connsiteY4" fmla="*/ 0 h 87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36" h="874674">
                <a:moveTo>
                  <a:pt x="468382" y="0"/>
                </a:moveTo>
                <a:cubicBezTo>
                  <a:pt x="697887" y="229446"/>
                  <a:pt x="826936" y="540647"/>
                  <a:pt x="826936" y="865188"/>
                </a:cubicBezTo>
                <a:cubicBezTo>
                  <a:pt x="606223" y="865188"/>
                  <a:pt x="383952" y="874674"/>
                  <a:pt x="163239" y="874674"/>
                </a:cubicBezTo>
                <a:cubicBezTo>
                  <a:pt x="158636" y="726551"/>
                  <a:pt x="101659" y="576116"/>
                  <a:pt x="0" y="468263"/>
                </a:cubicBezTo>
                <a:lnTo>
                  <a:pt x="468382" y="0"/>
                </a:lnTo>
                <a:close/>
              </a:path>
            </a:pathLst>
          </a:custGeom>
          <a:solidFill>
            <a:srgbClr val="00A3AE"/>
          </a:solidFill>
          <a:ln w="0">
            <a:noFill/>
            <a:prstDash val="solid"/>
            <a:round/>
            <a:headEnd/>
            <a:tailEnd/>
          </a:ln>
        </p:spPr>
        <p:txBody>
          <a:bodyPr vert="horz" wrap="square" lIns="72385" tIns="36193" rIns="72385" bIns="36193" numCol="1" anchor="t" anchorCtr="0" compatLnSpc="1">
            <a:prstTxWarp prst="textNoShape">
              <a:avLst/>
            </a:prstTxWarp>
          </a:bodyPr>
          <a:lstStyle/>
          <a:p>
            <a:pPr defTabSz="1119805"/>
            <a:endParaRPr lang="es-PA" sz="813" kern="0" dirty="0">
              <a:solidFill>
                <a:srgbClr val="646464"/>
              </a:solidFill>
              <a:latin typeface="EYInterstate" panose="02000503020000020004" pitchFamily="2" charset="0"/>
              <a:cs typeface="Arial" panose="020B0604020202020204" pitchFamily="34" charset="0"/>
            </a:endParaRPr>
          </a:p>
        </p:txBody>
      </p:sp>
      <p:sp>
        <p:nvSpPr>
          <p:cNvPr id="163" name="TextBox 162"/>
          <p:cNvSpPr txBox="1"/>
          <p:nvPr/>
        </p:nvSpPr>
        <p:spPr>
          <a:xfrm>
            <a:off x="3204650" y="5054025"/>
            <a:ext cx="1556747" cy="584775"/>
          </a:xfrm>
          <a:prstGeom prst="rect">
            <a:avLst/>
          </a:prstGeom>
          <a:noFill/>
        </p:spPr>
        <p:txBody>
          <a:bodyPr wrap="square" rtlCol="0" anchor="ctr">
            <a:spAutoFit/>
          </a:bodyPr>
          <a:lstStyle/>
          <a:p>
            <a:pPr marL="0" marR="0" lvl="0" indent="0" algn="ctr" defTabSz="1119805"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Integración</a:t>
            </a:r>
            <a:endParaRPr lang="es-PA" sz="1600" b="1" kern="0" dirty="0" smtClean="0">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1119805"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interna</a:t>
            </a:r>
          </a:p>
        </p:txBody>
      </p:sp>
      <p:sp>
        <p:nvSpPr>
          <p:cNvPr id="164" name="TextBox 163"/>
          <p:cNvSpPr txBox="1"/>
          <p:nvPr/>
        </p:nvSpPr>
        <p:spPr>
          <a:xfrm>
            <a:off x="6218198" y="3935328"/>
            <a:ext cx="1640876" cy="338554"/>
          </a:xfrm>
          <a:prstGeom prst="rect">
            <a:avLst/>
          </a:prstGeom>
          <a:noFill/>
          <a:ln>
            <a:noFill/>
          </a:ln>
        </p:spPr>
        <p:txBody>
          <a:bodyPr wrap="square" rtlCol="0">
            <a:spAutoFit/>
          </a:bodyPr>
          <a:lstStyle/>
          <a:p>
            <a:pPr marL="0" marR="0" lvl="0" indent="0" algn="ctr" defTabSz="1119805"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Omnicanalidad</a:t>
            </a:r>
          </a:p>
        </p:txBody>
      </p:sp>
      <p:sp>
        <p:nvSpPr>
          <p:cNvPr id="165" name="TextBox 164"/>
          <p:cNvSpPr txBox="1"/>
          <p:nvPr/>
        </p:nvSpPr>
        <p:spPr>
          <a:xfrm>
            <a:off x="7477989" y="5184099"/>
            <a:ext cx="1418749" cy="338554"/>
          </a:xfrm>
          <a:prstGeom prst="rect">
            <a:avLst/>
          </a:prstGeom>
          <a:noFill/>
        </p:spPr>
        <p:txBody>
          <a:bodyPr wrap="square" rtlCol="0" anchor="ctr">
            <a:spAutoFit/>
          </a:bodyPr>
          <a:lstStyle/>
          <a:p>
            <a:pPr marL="0" marR="0" lvl="0" indent="0" algn="ctr" defTabSz="1119805"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Plataformas</a:t>
            </a:r>
          </a:p>
        </p:txBody>
      </p:sp>
      <p:sp>
        <p:nvSpPr>
          <p:cNvPr id="166" name="TextBox 165"/>
          <p:cNvSpPr txBox="1"/>
          <p:nvPr/>
        </p:nvSpPr>
        <p:spPr>
          <a:xfrm>
            <a:off x="4432227" y="3911670"/>
            <a:ext cx="1452897" cy="584775"/>
          </a:xfrm>
          <a:prstGeom prst="rect">
            <a:avLst/>
          </a:prstGeom>
          <a:noFill/>
        </p:spPr>
        <p:txBody>
          <a:bodyPr wrap="square" rtlCol="0">
            <a:spAutoFit/>
          </a:bodyPr>
          <a:lstStyle/>
          <a:p>
            <a:pPr lvl="0" algn="ctr" defTabSz="1119805">
              <a:defRPr/>
            </a:pPr>
            <a:r>
              <a:rPr lang="es-PA" sz="1600" b="1" kern="0" dirty="0" smtClean="0">
                <a:solidFill>
                  <a:schemeClr val="tx1">
                    <a:lumMod val="85000"/>
                    <a:lumOff val="15000"/>
                  </a:schemeClr>
                </a:solidFill>
                <a:latin typeface="Arial" panose="020B0604020202020204" pitchFamily="34" charset="0"/>
                <a:cs typeface="Arial" panose="020B0604020202020204" pitchFamily="34" charset="0"/>
              </a:rPr>
              <a:t>Integración</a:t>
            </a:r>
          </a:p>
          <a:p>
            <a:pPr lvl="0" algn="ctr" defTabSz="1119805">
              <a:defRPr/>
            </a:pPr>
            <a:r>
              <a:rPr lang="es-PA" sz="1600" b="1" kern="0" dirty="0" smtClean="0">
                <a:solidFill>
                  <a:schemeClr val="tx1">
                    <a:lumMod val="85000"/>
                    <a:lumOff val="15000"/>
                  </a:schemeClr>
                </a:solidFill>
                <a:latin typeface="Arial" panose="020B0604020202020204" pitchFamily="34" charset="0"/>
                <a:cs typeface="Arial" panose="020B0604020202020204" pitchFamily="34" charset="0"/>
              </a:rPr>
              <a:t>operativa</a:t>
            </a:r>
            <a:endParaRPr lang="es-PA" sz="1600" b="1" kern="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2" name="Oval 4"/>
          <p:cNvSpPr/>
          <p:nvPr/>
        </p:nvSpPr>
        <p:spPr>
          <a:xfrm>
            <a:off x="4697763" y="4805229"/>
            <a:ext cx="2718298" cy="1208231"/>
          </a:xfrm>
          <a:custGeom>
            <a:avLst/>
            <a:gdLst/>
            <a:ahLst/>
            <a:cxnLst/>
            <a:rect l="l" t="t" r="r" b="b"/>
            <a:pathLst>
              <a:path w="1555062" h="714594">
                <a:moveTo>
                  <a:pt x="777531" y="0"/>
                </a:moveTo>
                <a:cubicBezTo>
                  <a:pt x="1184130" y="0"/>
                  <a:pt x="1518182" y="313717"/>
                  <a:pt x="1555062" y="714594"/>
                </a:cubicBezTo>
                <a:lnTo>
                  <a:pt x="0" y="714594"/>
                </a:lnTo>
                <a:cubicBezTo>
                  <a:pt x="36880" y="313717"/>
                  <a:pt x="370932" y="0"/>
                  <a:pt x="777531" y="0"/>
                </a:cubicBezTo>
                <a:close/>
              </a:path>
            </a:pathLst>
          </a:custGeom>
          <a:solidFill>
            <a:srgbClr val="FFD200"/>
          </a:solidFill>
          <a:ln w="25400" cap="flat" cmpd="sng" algn="ctr">
            <a:noFill/>
            <a:prstDash val="solid"/>
          </a:ln>
          <a:effectLst/>
        </p:spPr>
        <p:txBody>
          <a:bodyPr rtlCol="0" anchor="ctr"/>
          <a:lstStyle/>
          <a:p>
            <a:pPr marL="0" marR="0" lvl="0" indent="0" algn="ctr" defTabSz="1119805" eaLnBrk="1" fontAlgn="auto" latinLnBrk="0" hangingPunct="1">
              <a:lnSpc>
                <a:spcPct val="100000"/>
              </a:lnSpc>
              <a:spcBef>
                <a:spcPts val="0"/>
              </a:spcBef>
              <a:spcAft>
                <a:spcPts val="0"/>
              </a:spcAft>
              <a:buClrTx/>
              <a:buSzTx/>
              <a:buFontTx/>
              <a:buNone/>
              <a:tabLst/>
              <a:defRPr/>
            </a:pPr>
            <a:endParaRPr kumimoji="0" lang="es-PA" sz="813" b="0" i="0" u="none" strike="noStrike" kern="0" cap="none" spc="0" normalizeH="0" baseline="0" noProof="0" dirty="0">
              <a:ln>
                <a:noFill/>
              </a:ln>
              <a:solidFill>
                <a:srgbClr val="FFFFFF"/>
              </a:solidFill>
              <a:effectLst/>
              <a:uLnTx/>
              <a:uFillTx/>
              <a:latin typeface="EYInterstate" panose="02000503020000020004" pitchFamily="2" charset="0"/>
              <a:cs typeface="Arial" panose="020B0604020202020204" pitchFamily="34" charset="0"/>
            </a:endParaRPr>
          </a:p>
        </p:txBody>
      </p:sp>
      <p:sp>
        <p:nvSpPr>
          <p:cNvPr id="143" name="TextBox 142"/>
          <p:cNvSpPr txBox="1"/>
          <p:nvPr/>
        </p:nvSpPr>
        <p:spPr>
          <a:xfrm>
            <a:off x="5114921" y="5070594"/>
            <a:ext cx="1956675" cy="830997"/>
          </a:xfrm>
          <a:prstGeom prst="rect">
            <a:avLst/>
          </a:prstGeom>
          <a:noFill/>
        </p:spPr>
        <p:txBody>
          <a:bodyPr wrap="square" rtlCol="0">
            <a:spAutoFit/>
          </a:bodyPr>
          <a:lstStyle/>
          <a:p>
            <a:pPr marL="0" marR="0" lvl="0" indent="0" algn="ctr" defTabSz="1119805" eaLnBrk="1" fontAlgn="auto" latinLnBrk="0" hangingPunct="1">
              <a:lnSpc>
                <a:spcPct val="100000"/>
              </a:lnSpc>
              <a:spcBef>
                <a:spcPts val="0"/>
              </a:spcBef>
              <a:spcAft>
                <a:spcPts val="0"/>
              </a:spcAft>
              <a:buClrTx/>
              <a:buSzTx/>
              <a:buFontTx/>
              <a:buNone/>
              <a:tabLst/>
              <a:defRPr/>
            </a:pPr>
            <a:r>
              <a:rPr lang="es-PA" sz="1600" b="1" kern="0" dirty="0" smtClean="0">
                <a:solidFill>
                  <a:schemeClr val="tx1">
                    <a:lumMod val="85000"/>
                    <a:lumOff val="15000"/>
                  </a:schemeClr>
                </a:solidFill>
                <a:latin typeface="Arial" panose="020B0604020202020204" pitchFamily="34" charset="0"/>
                <a:cs typeface="Arial" panose="020B0604020202020204" pitchFamily="34" charset="0"/>
              </a:rPr>
              <a:t>Evolución del </a:t>
            </a:r>
            <a:r>
              <a:rPr kumimoji="0" lang="es-PA" sz="1600" b="1" i="0" u="none" strike="noStrike" kern="0" cap="none" spc="0" normalizeH="0" baseline="0" noProof="0" dirty="0" smtClean="0">
                <a:ln>
                  <a:noFill/>
                </a:ln>
                <a:solidFill>
                  <a:schemeClr val="tx1">
                    <a:lumMod val="85000"/>
                    <a:lumOff val="15000"/>
                  </a:schemeClr>
                </a:solidFill>
                <a:effectLst/>
                <a:uLnTx/>
                <a:uFillTx/>
                <a:latin typeface="Arial" panose="020B0604020202020204" pitchFamily="34" charset="0"/>
                <a:cs typeface="Arial" panose="020B0604020202020204" pitchFamily="34" charset="0"/>
              </a:rPr>
              <a:t>ecosistema de integración</a:t>
            </a:r>
          </a:p>
        </p:txBody>
      </p:sp>
      <p:sp>
        <p:nvSpPr>
          <p:cNvPr id="169" name="Rectangle 168"/>
          <p:cNvSpPr/>
          <p:nvPr/>
        </p:nvSpPr>
        <p:spPr>
          <a:xfrm>
            <a:off x="1805719" y="1193746"/>
            <a:ext cx="2520000" cy="1246495"/>
          </a:xfrm>
          <a:prstGeom prst="rect">
            <a:avLst/>
          </a:prstGeom>
        </p:spPr>
        <p:txBody>
          <a:bodyPr wrap="square" lIns="0" rIns="0">
            <a:spAutoFit/>
          </a:bodyPr>
          <a:lstStyle/>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Redes / Franquicias</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s-PA" sz="1500" b="0" i="0" u="none" strike="noStrike" kern="0" cap="none" spc="0" normalizeH="0" noProof="0" dirty="0" smtClean="0">
                <a:ln>
                  <a:noFill/>
                </a:ln>
                <a:solidFill>
                  <a:srgbClr val="808080"/>
                </a:solidFill>
                <a:effectLst/>
                <a:uLnTx/>
                <a:uFillTx/>
                <a:latin typeface="Arial" panose="020B0604020202020204" pitchFamily="34" charset="0"/>
                <a:cs typeface="Arial" panose="020B0604020202020204" pitchFamily="34" charset="0"/>
              </a:rPr>
              <a:t>Bureau de crédito</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Regulación y cumplimiento</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Notificaciones básicas</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s-PA" sz="1500" b="0" i="0" u="none" strike="noStrike" kern="0" cap="none" spc="0" normalizeH="0" baseline="0" noProof="0" dirty="0" smtClean="0">
                <a:ln>
                  <a:noFill/>
                </a:ln>
                <a:solidFill>
                  <a:srgbClr val="808080"/>
                </a:solidFill>
                <a:effectLst/>
                <a:uLnTx/>
                <a:uFillTx/>
                <a:latin typeface="Arial" panose="020B0604020202020204" pitchFamily="34" charset="0"/>
                <a:cs typeface="Arial" panose="020B0604020202020204" pitchFamily="34" charset="0"/>
              </a:rPr>
              <a:t>Canales digitales</a:t>
            </a:r>
          </a:p>
        </p:txBody>
      </p:sp>
      <p:sp>
        <p:nvSpPr>
          <p:cNvPr id="171" name="Rectangle 170"/>
          <p:cNvSpPr/>
          <p:nvPr/>
        </p:nvSpPr>
        <p:spPr>
          <a:xfrm>
            <a:off x="7863627" y="1113760"/>
            <a:ext cx="3057079" cy="1708160"/>
          </a:xfrm>
          <a:prstGeom prst="rect">
            <a:avLst/>
          </a:prstGeom>
        </p:spPr>
        <p:txBody>
          <a:bodyPr wrap="square" lIns="0" rIns="0">
            <a:spAutoFit/>
          </a:bodyPr>
          <a:lstStyle/>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Event driven notifications</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Chatbots</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Geolocalización</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Dynamic pricing solutions</a:t>
            </a:r>
            <a:endParaRPr lang="es-PA" sz="1500" kern="0" dirty="0" smtClean="0">
              <a:solidFill>
                <a:srgbClr val="808080"/>
              </a:solidFill>
              <a:latin typeface="Arial" panose="020B0604020202020204" pitchFamily="34" charset="0"/>
              <a:cs typeface="Arial" panose="020B0604020202020204" pitchFamily="34" charset="0"/>
            </a:endParaRP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s-PA" sz="1500" b="0" i="0" u="none" strike="noStrike" kern="0" cap="none" spc="0" normalizeH="0" baseline="0" noProof="0" dirty="0" smtClean="0">
                <a:ln>
                  <a:noFill/>
                </a:ln>
                <a:solidFill>
                  <a:srgbClr val="808080"/>
                </a:solidFill>
                <a:effectLst/>
                <a:uLnTx/>
                <a:uFillTx/>
                <a:latin typeface="Arial" panose="020B0604020202020204" pitchFamily="34" charset="0"/>
                <a:cs typeface="Arial" panose="020B0604020202020204" pitchFamily="34" charset="0"/>
              </a:rPr>
              <a:t>Data Aggregation</a:t>
            </a:r>
          </a:p>
          <a:p>
            <a:pPr marL="171450" indent="-171450" defTabSz="1119805">
              <a:buClr>
                <a:srgbClr val="FFC000"/>
              </a:buClr>
              <a:buFont typeface="Arial" panose="020B0604020202020204" pitchFamily="34" charset="0"/>
              <a:buChar char="•"/>
            </a:pPr>
            <a:r>
              <a:rPr lang="es-PA" sz="1500" kern="0" dirty="0">
                <a:solidFill>
                  <a:srgbClr val="808080"/>
                </a:solidFill>
                <a:latin typeface="Arial" panose="020B0604020202020204" pitchFamily="34" charset="0"/>
                <a:cs typeface="Arial" panose="020B0604020202020204" pitchFamily="34" charset="0"/>
              </a:rPr>
              <a:t>Real time analytics</a:t>
            </a:r>
          </a:p>
          <a:p>
            <a:pPr marL="171450" marR="0" lvl="0" indent="-171450" defTabSz="1119805"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kumimoji="0" lang="es-PA" sz="1500" b="0" i="0" u="none" strike="noStrike" kern="0" cap="none" spc="0" normalizeH="0" baseline="0" noProof="0" dirty="0" smtClean="0">
              <a:ln>
                <a:noFill/>
              </a:ln>
              <a:solidFill>
                <a:srgbClr val="808080"/>
              </a:solidFill>
              <a:effectLst/>
              <a:uLnTx/>
              <a:uFillTx/>
              <a:latin typeface="Arial" panose="020B0604020202020204" pitchFamily="34" charset="0"/>
              <a:cs typeface="Arial" panose="020B0604020202020204" pitchFamily="34" charset="0"/>
            </a:endParaRPr>
          </a:p>
        </p:txBody>
      </p:sp>
      <p:sp>
        <p:nvSpPr>
          <p:cNvPr id="172" name="Rectangle 171"/>
          <p:cNvSpPr/>
          <p:nvPr/>
        </p:nvSpPr>
        <p:spPr>
          <a:xfrm>
            <a:off x="9793316" y="3407442"/>
            <a:ext cx="2340000" cy="1938992"/>
          </a:xfrm>
          <a:prstGeom prst="rect">
            <a:avLst/>
          </a:prstGeom>
        </p:spPr>
        <p:txBody>
          <a:bodyPr wrap="square" lIns="0" rIns="0">
            <a:spAutoFit/>
          </a:bodyPr>
          <a:lstStyle/>
          <a:p>
            <a:pPr marL="171450" marR="0" lvl="0" indent="-171450" defTabSz="1119805" fontAlgn="auto">
              <a:lnSpc>
                <a:spcPct val="100000"/>
              </a:lnSpc>
              <a:spcBef>
                <a:spcPts val="0"/>
              </a:spcBef>
              <a:spcAft>
                <a:spcPts val="0"/>
              </a:spcAft>
              <a:buClr>
                <a:srgbClr val="FFC000"/>
              </a:buClr>
              <a:buSzTx/>
              <a:buFont typeface="Arial" panose="020B0604020202020204" pitchFamily="34" charset="0"/>
              <a:buChar char="•"/>
              <a:tabLst/>
              <a:defRPr/>
            </a:pPr>
            <a:r>
              <a:rPr lang="es-PA" sz="1500" kern="0" dirty="0" smtClean="0">
                <a:solidFill>
                  <a:srgbClr val="808080"/>
                </a:solidFill>
                <a:latin typeface="Arial" panose="020B0604020202020204" pitchFamily="34" charset="0"/>
                <a:cs typeface="Arial" panose="020B0604020202020204" pitchFamily="34" charset="0"/>
              </a:rPr>
              <a:t>“Cross </a:t>
            </a:r>
            <a:r>
              <a:rPr lang="es-PA" sz="1500" kern="0" dirty="0">
                <a:solidFill>
                  <a:srgbClr val="808080"/>
                </a:solidFill>
                <a:latin typeface="Arial" panose="020B0604020202020204" pitchFamily="34" charset="0"/>
                <a:cs typeface="Arial" panose="020B0604020202020204" pitchFamily="34" charset="0"/>
              </a:rPr>
              <a:t>industry </a:t>
            </a:r>
            <a:r>
              <a:rPr lang="es-PA" sz="1500" kern="0" dirty="0" smtClean="0">
                <a:solidFill>
                  <a:srgbClr val="808080"/>
                </a:solidFill>
                <a:latin typeface="Arial" panose="020B0604020202020204" pitchFamily="34" charset="0"/>
                <a:cs typeface="Arial" panose="020B0604020202020204" pitchFamily="34" charset="0"/>
              </a:rPr>
              <a:t>integration”</a:t>
            </a:r>
            <a:endParaRPr lang="es-PA" sz="1500" kern="0" dirty="0">
              <a:solidFill>
                <a:srgbClr val="808080"/>
              </a:solidFill>
              <a:latin typeface="Arial" panose="020B0604020202020204" pitchFamily="34" charset="0"/>
              <a:cs typeface="Arial" panose="020B0604020202020204" pitchFamily="34" charset="0"/>
            </a:endParaRPr>
          </a:p>
          <a:p>
            <a:pPr marL="171450" indent="-171450" defTabSz="1119805">
              <a:buClr>
                <a:srgbClr val="FFC000"/>
              </a:buClr>
              <a:buFont typeface="Arial" panose="020B0604020202020204" pitchFamily="34" charset="0"/>
              <a:buChar char="•"/>
            </a:pPr>
            <a:r>
              <a:rPr lang="es-PA" sz="1500" kern="0" dirty="0" smtClean="0">
                <a:solidFill>
                  <a:srgbClr val="808080"/>
                </a:solidFill>
                <a:latin typeface="Arial" panose="020B0604020202020204" pitchFamily="34" charset="0"/>
                <a:cs typeface="Arial" panose="020B0604020202020204" pitchFamily="34" charset="0"/>
              </a:rPr>
              <a:t>Orquestación </a:t>
            </a:r>
            <a:r>
              <a:rPr lang="es-PA" sz="1500" kern="0" dirty="0" smtClean="0">
                <a:solidFill>
                  <a:srgbClr val="808080"/>
                </a:solidFill>
                <a:latin typeface="Arial" panose="020B0604020202020204" pitchFamily="34" charset="0"/>
                <a:cs typeface="Arial" panose="020B0604020202020204" pitchFamily="34" charset="0"/>
              </a:rPr>
              <a:t>del customer journey</a:t>
            </a:r>
            <a:endParaRPr lang="es-PA" sz="1500" kern="0" dirty="0">
              <a:solidFill>
                <a:srgbClr val="808080"/>
              </a:solidFill>
              <a:latin typeface="Arial" panose="020B0604020202020204" pitchFamily="34" charset="0"/>
              <a:cs typeface="Arial" panose="020B0604020202020204" pitchFamily="34" charset="0"/>
            </a:endParaRPr>
          </a:p>
          <a:p>
            <a:pPr marL="171450" indent="-171450" defTabSz="1119805">
              <a:buClr>
                <a:srgbClr val="FFC000"/>
              </a:buClr>
              <a:buFont typeface="Arial" panose="020B0604020202020204" pitchFamily="34" charset="0"/>
              <a:buChar char="•"/>
            </a:pPr>
            <a:r>
              <a:rPr lang="es-PA" sz="1500" kern="0" dirty="0">
                <a:solidFill>
                  <a:srgbClr val="808080"/>
                </a:solidFill>
                <a:latin typeface="Arial" panose="020B0604020202020204" pitchFamily="34" charset="0"/>
                <a:cs typeface="Arial" panose="020B0604020202020204" pitchFamily="34" charset="0"/>
              </a:rPr>
              <a:t>Gamification </a:t>
            </a:r>
            <a:endParaRPr lang="es-PA" sz="1500" kern="0" dirty="0" smtClean="0">
              <a:solidFill>
                <a:srgbClr val="808080"/>
              </a:solidFill>
              <a:latin typeface="Arial" panose="020B0604020202020204" pitchFamily="34" charset="0"/>
              <a:cs typeface="Arial" panose="020B0604020202020204" pitchFamily="34" charset="0"/>
            </a:endParaRPr>
          </a:p>
          <a:p>
            <a:pPr marL="171450" indent="-171450" defTabSz="1119805">
              <a:buClr>
                <a:srgbClr val="FFC000"/>
              </a:buClr>
              <a:buFont typeface="Arial" panose="020B0604020202020204" pitchFamily="34" charset="0"/>
              <a:buChar char="•"/>
            </a:pPr>
            <a:r>
              <a:rPr lang="es-PA" sz="1500" kern="0" dirty="0" smtClean="0">
                <a:solidFill>
                  <a:srgbClr val="808080"/>
                </a:solidFill>
                <a:latin typeface="Arial" panose="020B0604020202020204" pitchFamily="34" charset="0"/>
                <a:cs typeface="Arial" panose="020B0604020202020204" pitchFamily="34" charset="0"/>
              </a:rPr>
              <a:t>Predictive analysis</a:t>
            </a:r>
            <a:endParaRPr lang="es-PA" sz="1500" kern="0" dirty="0">
              <a:solidFill>
                <a:srgbClr val="808080"/>
              </a:solidFill>
              <a:latin typeface="Arial" panose="020B0604020202020204" pitchFamily="34" charset="0"/>
              <a:cs typeface="Arial" panose="020B0604020202020204" pitchFamily="34" charset="0"/>
            </a:endParaRPr>
          </a:p>
          <a:p>
            <a:pPr marL="171450" indent="-171450" defTabSz="1119805">
              <a:buClr>
                <a:srgbClr val="FFC000"/>
              </a:buClr>
              <a:buFont typeface="Arial" panose="020B0604020202020204" pitchFamily="34" charset="0"/>
              <a:buChar char="•"/>
            </a:pPr>
            <a:r>
              <a:rPr lang="es-PA" sz="1500" kern="0" dirty="0" smtClean="0">
                <a:solidFill>
                  <a:srgbClr val="808080"/>
                </a:solidFill>
                <a:latin typeface="Arial" panose="020B0604020202020204" pitchFamily="34" charset="0"/>
                <a:cs typeface="Arial" panose="020B0604020202020204" pitchFamily="34" charset="0"/>
              </a:rPr>
              <a:t>Robo </a:t>
            </a:r>
            <a:r>
              <a:rPr lang="es-PA" sz="1500" kern="0" dirty="0">
                <a:solidFill>
                  <a:srgbClr val="808080"/>
                </a:solidFill>
                <a:latin typeface="Arial" panose="020B0604020202020204" pitchFamily="34" charset="0"/>
                <a:cs typeface="Arial" panose="020B0604020202020204" pitchFamily="34" charset="0"/>
              </a:rPr>
              <a:t>Advisors</a:t>
            </a:r>
          </a:p>
          <a:p>
            <a:pPr marL="171450" indent="-171450" defTabSz="1119805">
              <a:buClr>
                <a:srgbClr val="FFC000"/>
              </a:buClr>
              <a:buFont typeface="Arial" panose="020B0604020202020204" pitchFamily="34" charset="0"/>
              <a:buChar char="•"/>
            </a:pPr>
            <a:r>
              <a:rPr lang="es-PA" sz="1500" kern="0" dirty="0">
                <a:solidFill>
                  <a:srgbClr val="808080"/>
                </a:solidFill>
                <a:latin typeface="Arial" panose="020B0604020202020204" pitchFamily="34" charset="0"/>
                <a:cs typeface="Arial" panose="020B0604020202020204" pitchFamily="34" charset="0"/>
              </a:rPr>
              <a:t>Blockchain</a:t>
            </a:r>
          </a:p>
        </p:txBody>
      </p:sp>
      <p:sp>
        <p:nvSpPr>
          <p:cNvPr id="174" name="Rectangle 173"/>
          <p:cNvSpPr/>
          <p:nvPr/>
        </p:nvSpPr>
        <p:spPr>
          <a:xfrm flipH="1">
            <a:off x="1985450" y="3782544"/>
            <a:ext cx="87021" cy="1440000"/>
          </a:xfrm>
          <a:prstGeom prst="rect">
            <a:avLst/>
          </a:prstGeom>
          <a:solidFill>
            <a:schemeClr val="bg1">
              <a:lumMod val="85000"/>
            </a:schemeClr>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813" b="0" i="0" u="none" strike="noStrike" kern="0" cap="none" spc="0" normalizeH="0" baseline="0" noProof="0" dirty="0">
              <a:ln>
                <a:noFill/>
              </a:ln>
              <a:solidFill>
                <a:srgbClr val="646464"/>
              </a:solidFill>
              <a:effectLst/>
              <a:uLnTx/>
              <a:uFillTx/>
              <a:latin typeface="EYInterstate" panose="02000503020000020004" pitchFamily="2" charset="0"/>
              <a:cs typeface="Arial" panose="020B0604020202020204" pitchFamily="34" charset="0"/>
            </a:endParaRPr>
          </a:p>
        </p:txBody>
      </p:sp>
      <p:pic>
        <p:nvPicPr>
          <p:cNvPr id="184" name="Picture 183"/>
          <p:cNvPicPr>
            <a:picLocks noChangeAspect="1"/>
          </p:cNvPicPr>
          <p:nvPr/>
        </p:nvPicPr>
        <p:blipFill>
          <a:blip r:embed="rId9" cstate="print">
            <a:clrChange>
              <a:clrFrom>
                <a:srgbClr val="FFFFFF"/>
              </a:clrFrom>
              <a:clrTo>
                <a:srgbClr val="FFFFFF">
                  <a:alpha val="0"/>
                </a:srgbClr>
              </a:clrTo>
            </a:clrChange>
            <a:duotone>
              <a:srgbClr val="999999">
                <a:shade val="45000"/>
                <a:satMod val="135000"/>
              </a:srgbClr>
              <a:prstClr val="white"/>
            </a:duotone>
            <a:extLst>
              <a:ext uri="{28A0092B-C50C-407E-A947-70E740481C1C}">
                <a14:useLocalDpi xmlns:a14="http://schemas.microsoft.com/office/drawing/2010/main" val="0"/>
              </a:ext>
            </a:extLst>
          </a:blip>
          <a:stretch>
            <a:fillRect/>
          </a:stretch>
        </p:blipFill>
        <p:spPr>
          <a:xfrm>
            <a:off x="9990667" y="5436675"/>
            <a:ext cx="430951" cy="430725"/>
          </a:xfrm>
          <a:prstGeom prst="rect">
            <a:avLst/>
          </a:prstGeom>
        </p:spPr>
      </p:pic>
      <p:pic>
        <p:nvPicPr>
          <p:cNvPr id="185" name="Picture 18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8391" y="2440241"/>
            <a:ext cx="450345" cy="450346"/>
          </a:xfrm>
          <a:prstGeom prst="rect">
            <a:avLst/>
          </a:prstGeom>
        </p:spPr>
      </p:pic>
      <p:sp>
        <p:nvSpPr>
          <p:cNvPr id="187" name="Rectangle 186"/>
          <p:cNvSpPr/>
          <p:nvPr/>
        </p:nvSpPr>
        <p:spPr>
          <a:xfrm>
            <a:off x="4348838" y="1173364"/>
            <a:ext cx="87021" cy="1440000"/>
          </a:xfrm>
          <a:prstGeom prst="rect">
            <a:avLst/>
          </a:prstGeom>
          <a:solidFill>
            <a:srgbClr val="C0C0C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813" b="0" i="0" u="none" strike="noStrike" kern="0" cap="none" spc="0" normalizeH="0" baseline="0" noProof="0" dirty="0">
              <a:ln>
                <a:noFill/>
              </a:ln>
              <a:solidFill>
                <a:srgbClr val="646464"/>
              </a:solidFill>
              <a:effectLst/>
              <a:uLnTx/>
              <a:uFillTx/>
              <a:latin typeface="EYInterstate" panose="02000503020000020004" pitchFamily="2" charset="0"/>
              <a:cs typeface="Arial" panose="020B0604020202020204" pitchFamily="34" charset="0"/>
            </a:endParaRPr>
          </a:p>
        </p:txBody>
      </p:sp>
      <p:pic>
        <p:nvPicPr>
          <p:cNvPr id="189" name="Picture 188"/>
          <p:cNvPicPr>
            <a:picLocks noChangeAspect="1"/>
          </p:cNvPicPr>
          <p:nvPr/>
        </p:nvPicPr>
        <p:blipFill>
          <a:blip r:embed="rId11" cstate="print">
            <a:duotone>
              <a:srgbClr val="808080">
                <a:shade val="45000"/>
                <a:satMod val="135000"/>
              </a:srgbClr>
              <a:prstClr val="white"/>
            </a:duotone>
            <a:extLst>
              <a:ext uri="{28A0092B-C50C-407E-A947-70E740481C1C}">
                <a14:useLocalDpi xmlns:a14="http://schemas.microsoft.com/office/drawing/2010/main" val="0"/>
              </a:ext>
            </a:extLst>
          </a:blip>
          <a:stretch>
            <a:fillRect/>
          </a:stretch>
        </p:blipFill>
        <p:spPr>
          <a:xfrm>
            <a:off x="1151" y="5375136"/>
            <a:ext cx="520859" cy="520585"/>
          </a:xfrm>
          <a:prstGeom prst="rect">
            <a:avLst/>
          </a:prstGeom>
        </p:spPr>
      </p:pic>
      <p:pic>
        <p:nvPicPr>
          <p:cNvPr id="191" name="Picture 190"/>
          <p:cNvPicPr>
            <a:picLocks noChangeAspect="1"/>
          </p:cNvPicPr>
          <p:nvPr/>
        </p:nvPicPr>
        <p:blipFill>
          <a:blip r:embed="rId12" cstate="print">
            <a:clrChange>
              <a:clrFrom>
                <a:srgbClr val="FFFFFF"/>
              </a:clrFrom>
              <a:clrTo>
                <a:srgbClr val="FFFFFF">
                  <a:alpha val="0"/>
                </a:srgbClr>
              </a:clrTo>
            </a:clrChange>
            <a:duotone>
              <a:srgbClr val="808080">
                <a:shade val="45000"/>
                <a:satMod val="135000"/>
              </a:srgbClr>
              <a:prstClr val="white"/>
            </a:duotone>
            <a:extLst>
              <a:ext uri="{28A0092B-C50C-407E-A947-70E740481C1C}">
                <a14:useLocalDpi xmlns:a14="http://schemas.microsoft.com/office/drawing/2010/main" val="0"/>
              </a:ext>
            </a:extLst>
          </a:blip>
          <a:stretch>
            <a:fillRect/>
          </a:stretch>
        </p:blipFill>
        <p:spPr>
          <a:xfrm>
            <a:off x="578475" y="5416970"/>
            <a:ext cx="437144" cy="436916"/>
          </a:xfrm>
          <a:prstGeom prst="rect">
            <a:avLst/>
          </a:prstGeom>
        </p:spPr>
      </p:pic>
      <p:pic>
        <p:nvPicPr>
          <p:cNvPr id="193" name="Picture 192"/>
          <p:cNvPicPr>
            <a:picLocks noChangeAspect="1"/>
          </p:cNvPicPr>
          <p:nvPr/>
        </p:nvPicPr>
        <p:blipFill>
          <a:blip r:embed="rId13" cstate="print">
            <a:duotone>
              <a:srgbClr val="F0F0F0">
                <a:shade val="45000"/>
                <a:satMod val="135000"/>
              </a:srgbClr>
              <a:prstClr val="white"/>
            </a:duotone>
            <a:extLst>
              <a:ext uri="{28A0092B-C50C-407E-A947-70E740481C1C}">
                <a14:useLocalDpi xmlns:a14="http://schemas.microsoft.com/office/drawing/2010/main" val="0"/>
              </a:ext>
            </a:extLst>
          </a:blip>
          <a:stretch>
            <a:fillRect/>
          </a:stretch>
        </p:blipFill>
        <p:spPr>
          <a:xfrm>
            <a:off x="7953363" y="2605678"/>
            <a:ext cx="468000" cy="468000"/>
          </a:xfrm>
          <a:prstGeom prst="rect">
            <a:avLst/>
          </a:prstGeom>
        </p:spPr>
      </p:pic>
      <p:pic>
        <p:nvPicPr>
          <p:cNvPr id="195" name="Picture 194"/>
          <p:cNvPicPr>
            <a:picLocks noChangeAspect="1"/>
          </p:cNvPicPr>
          <p:nvPr/>
        </p:nvPicPr>
        <p:blipFill>
          <a:blip r:embed="rId14" cstate="print">
            <a:duotone>
              <a:srgbClr val="808080">
                <a:shade val="45000"/>
                <a:satMod val="135000"/>
              </a:srgbClr>
              <a:prstClr val="white"/>
            </a:duotone>
            <a:extLst>
              <a:ext uri="{28A0092B-C50C-407E-A947-70E740481C1C}">
                <a14:useLocalDpi xmlns:a14="http://schemas.microsoft.com/office/drawing/2010/main" val="0"/>
              </a:ext>
            </a:extLst>
          </a:blip>
          <a:stretch>
            <a:fillRect/>
          </a:stretch>
        </p:blipFill>
        <p:spPr>
          <a:xfrm>
            <a:off x="8344993" y="2615786"/>
            <a:ext cx="437143" cy="436916"/>
          </a:xfrm>
          <a:prstGeom prst="rect">
            <a:avLst/>
          </a:prstGeom>
        </p:spPr>
      </p:pic>
      <p:pic>
        <p:nvPicPr>
          <p:cNvPr id="197" name="Picture 196"/>
          <p:cNvPicPr>
            <a:picLocks noChangeAspect="1"/>
          </p:cNvPicPr>
          <p:nvPr/>
        </p:nvPicPr>
        <p:blipFill>
          <a:blip r:embed="rId15" cstate="print">
            <a:duotone>
              <a:srgbClr val="808080">
                <a:shade val="45000"/>
                <a:satMod val="135000"/>
              </a:srgbClr>
              <a:prstClr val="white"/>
            </a:duotone>
            <a:extLst>
              <a:ext uri="{28A0092B-C50C-407E-A947-70E740481C1C}">
                <a14:useLocalDpi xmlns:a14="http://schemas.microsoft.com/office/drawing/2010/main" val="0"/>
              </a:ext>
            </a:extLst>
          </a:blip>
          <a:stretch>
            <a:fillRect/>
          </a:stretch>
        </p:blipFill>
        <p:spPr>
          <a:xfrm>
            <a:off x="2473225" y="2449345"/>
            <a:ext cx="431039" cy="430818"/>
          </a:xfrm>
          <a:prstGeom prst="rect">
            <a:avLst/>
          </a:prstGeom>
        </p:spPr>
      </p:pic>
      <p:pic>
        <p:nvPicPr>
          <p:cNvPr id="199" name="Picture 198"/>
          <p:cNvPicPr>
            <a:picLocks noChangeAspect="1"/>
          </p:cNvPicPr>
          <p:nvPr/>
        </p:nvPicPr>
        <p:blipFill>
          <a:blip r:embed="rId16" cstate="print">
            <a:clrChange>
              <a:clrFrom>
                <a:srgbClr val="FFFFFF"/>
              </a:clrFrom>
              <a:clrTo>
                <a:srgbClr val="FFFFFF">
                  <a:alpha val="0"/>
                </a:srgbClr>
              </a:clrTo>
            </a:clrChange>
            <a:duotone>
              <a:srgbClr val="808080">
                <a:shade val="45000"/>
                <a:satMod val="135000"/>
              </a:srgbClr>
              <a:prstClr val="white"/>
            </a:duotone>
            <a:extLst>
              <a:ext uri="{28A0092B-C50C-407E-A947-70E740481C1C}">
                <a14:useLocalDpi xmlns:a14="http://schemas.microsoft.com/office/drawing/2010/main" val="0"/>
              </a:ext>
            </a:extLst>
          </a:blip>
          <a:stretch>
            <a:fillRect/>
          </a:stretch>
        </p:blipFill>
        <p:spPr>
          <a:xfrm>
            <a:off x="1179872" y="5416970"/>
            <a:ext cx="437142" cy="436915"/>
          </a:xfrm>
          <a:prstGeom prst="rect">
            <a:avLst/>
          </a:prstGeom>
        </p:spPr>
      </p:pic>
      <p:grpSp>
        <p:nvGrpSpPr>
          <p:cNvPr id="203" name="Group 2"/>
          <p:cNvGrpSpPr>
            <a:grpSpLocks noChangeAspect="1"/>
          </p:cNvGrpSpPr>
          <p:nvPr/>
        </p:nvGrpSpPr>
        <p:grpSpPr bwMode="auto">
          <a:xfrm>
            <a:off x="8803447" y="2672640"/>
            <a:ext cx="262540" cy="365760"/>
            <a:chOff x="6552886" y="1061307"/>
            <a:chExt cx="514293" cy="725154"/>
          </a:xfrm>
          <a:solidFill>
            <a:srgbClr val="FFFFFF">
              <a:lumMod val="50000"/>
            </a:srgbClr>
          </a:solidFill>
        </p:grpSpPr>
        <p:sp>
          <p:nvSpPr>
            <p:cNvPr id="204" name="Freeform 28"/>
            <p:cNvSpPr>
              <a:spLocks noEditPoints="1"/>
            </p:cNvSpPr>
            <p:nvPr/>
          </p:nvSpPr>
          <p:spPr bwMode="auto">
            <a:xfrm>
              <a:off x="6552886" y="1495028"/>
              <a:ext cx="514293" cy="291433"/>
            </a:xfrm>
            <a:custGeom>
              <a:avLst/>
              <a:gdLst>
                <a:gd name="T0" fmla="*/ 2147483647 w 300"/>
                <a:gd name="T1" fmla="*/ 2147483647 h 170"/>
                <a:gd name="T2" fmla="*/ 2147483647 w 300"/>
                <a:gd name="T3" fmla="*/ 2147483647 h 170"/>
                <a:gd name="T4" fmla="*/ 2147483647 w 300"/>
                <a:gd name="T5" fmla="*/ 2147483647 h 170"/>
                <a:gd name="T6" fmla="*/ 2147483647 w 300"/>
                <a:gd name="T7" fmla="*/ 2147483647 h 170"/>
                <a:gd name="T8" fmla="*/ 2147483647 w 300"/>
                <a:gd name="T9" fmla="*/ 2147483647 h 170"/>
                <a:gd name="T10" fmla="*/ 2147483647 w 300"/>
                <a:gd name="T11" fmla="*/ 2147483647 h 170"/>
                <a:gd name="T12" fmla="*/ 2147483647 w 300"/>
                <a:gd name="T13" fmla="*/ 2147483647 h 170"/>
                <a:gd name="T14" fmla="*/ 2147483647 w 300"/>
                <a:gd name="T15" fmla="*/ 2147483647 h 170"/>
                <a:gd name="T16" fmla="*/ 2147483647 w 300"/>
                <a:gd name="T17" fmla="*/ 2147483647 h 170"/>
                <a:gd name="T18" fmla="*/ 2147483647 w 300"/>
                <a:gd name="T19" fmla="*/ 2147483647 h 170"/>
                <a:gd name="T20" fmla="*/ 2147483647 w 300"/>
                <a:gd name="T21" fmla="*/ 2147483647 h 170"/>
                <a:gd name="T22" fmla="*/ 2147483647 w 300"/>
                <a:gd name="T23" fmla="*/ 2147483647 h 170"/>
                <a:gd name="T24" fmla="*/ 2147483647 w 300"/>
                <a:gd name="T25" fmla="*/ 2147483647 h 170"/>
                <a:gd name="T26" fmla="*/ 2147483647 w 300"/>
                <a:gd name="T27" fmla="*/ 2147483647 h 170"/>
                <a:gd name="T28" fmla="*/ 2147483647 w 300"/>
                <a:gd name="T29" fmla="*/ 2147483647 h 170"/>
                <a:gd name="T30" fmla="*/ 2147483647 w 300"/>
                <a:gd name="T31" fmla="*/ 2147483647 h 170"/>
                <a:gd name="T32" fmla="*/ 2147483647 w 300"/>
                <a:gd name="T33" fmla="*/ 2147483647 h 170"/>
                <a:gd name="T34" fmla="*/ 2147483647 w 300"/>
                <a:gd name="T35" fmla="*/ 2147483647 h 170"/>
                <a:gd name="T36" fmla="*/ 2147483647 w 300"/>
                <a:gd name="T37" fmla="*/ 2147483647 h 170"/>
                <a:gd name="T38" fmla="*/ 2147483647 w 300"/>
                <a:gd name="T39" fmla="*/ 2147483647 h 170"/>
                <a:gd name="T40" fmla="*/ 2147483647 w 300"/>
                <a:gd name="T41" fmla="*/ 2147483647 h 170"/>
                <a:gd name="T42" fmla="*/ 2147483647 w 300"/>
                <a:gd name="T43" fmla="*/ 2147483647 h 170"/>
                <a:gd name="T44" fmla="*/ 2147483647 w 300"/>
                <a:gd name="T45" fmla="*/ 2147483647 h 170"/>
                <a:gd name="T46" fmla="*/ 2147483647 w 300"/>
                <a:gd name="T47" fmla="*/ 2147483647 h 170"/>
                <a:gd name="T48" fmla="*/ 2147483647 w 300"/>
                <a:gd name="T49" fmla="*/ 2147483647 h 170"/>
                <a:gd name="T50" fmla="*/ 2147483647 w 300"/>
                <a:gd name="T51" fmla="*/ 0 h 170"/>
                <a:gd name="T52" fmla="*/ 2147483647 w 300"/>
                <a:gd name="T53" fmla="*/ 2147483647 h 170"/>
                <a:gd name="T54" fmla="*/ 2147483647 w 300"/>
                <a:gd name="T55" fmla="*/ 2147483647 h 170"/>
                <a:gd name="T56" fmla="*/ 2147483647 w 300"/>
                <a:gd name="T57" fmla="*/ 2147483647 h 170"/>
                <a:gd name="T58" fmla="*/ 2147483647 w 300"/>
                <a:gd name="T59" fmla="*/ 2147483647 h 170"/>
                <a:gd name="T60" fmla="*/ 2147483647 w 300"/>
                <a:gd name="T61" fmla="*/ 2147483647 h 170"/>
                <a:gd name="T62" fmla="*/ 2147483647 w 300"/>
                <a:gd name="T63" fmla="*/ 2147483647 h 170"/>
                <a:gd name="T64" fmla="*/ 2147483647 w 300"/>
                <a:gd name="T65" fmla="*/ 2147483647 h 170"/>
                <a:gd name="T66" fmla="*/ 2147483647 w 300"/>
                <a:gd name="T67" fmla="*/ 2147483647 h 170"/>
                <a:gd name="T68" fmla="*/ 2147483647 w 300"/>
                <a:gd name="T69" fmla="*/ 2147483647 h 170"/>
                <a:gd name="T70" fmla="*/ 2147483647 w 300"/>
                <a:gd name="T71" fmla="*/ 2147483647 h 170"/>
                <a:gd name="T72" fmla="*/ 2147483647 w 300"/>
                <a:gd name="T73" fmla="*/ 2147483647 h 170"/>
                <a:gd name="T74" fmla="*/ 2147483647 w 300"/>
                <a:gd name="T75" fmla="*/ 2147483647 h 170"/>
                <a:gd name="T76" fmla="*/ 2147483647 w 300"/>
                <a:gd name="T77" fmla="*/ 2147483647 h 170"/>
                <a:gd name="T78" fmla="*/ 2147483647 w 300"/>
                <a:gd name="T79" fmla="*/ 2147483647 h 170"/>
                <a:gd name="T80" fmla="*/ 2147483647 w 300"/>
                <a:gd name="T81" fmla="*/ 2147483647 h 170"/>
                <a:gd name="T82" fmla="*/ 2147483647 w 300"/>
                <a:gd name="T83" fmla="*/ 2147483647 h 170"/>
                <a:gd name="T84" fmla="*/ 2147483647 w 300"/>
                <a:gd name="T85" fmla="*/ 2147483647 h 170"/>
                <a:gd name="T86" fmla="*/ 0 w 300"/>
                <a:gd name="T87" fmla="*/ 2147483647 h 170"/>
                <a:gd name="T88" fmla="*/ 2147483647 w 300"/>
                <a:gd name="T89" fmla="*/ 2147483647 h 170"/>
                <a:gd name="T90" fmla="*/ 2147483647 w 300"/>
                <a:gd name="T91" fmla="*/ 2147483647 h 170"/>
                <a:gd name="T92" fmla="*/ 2147483647 w 300"/>
                <a:gd name="T93" fmla="*/ 2147483647 h 1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0" h="170">
                  <a:moveTo>
                    <a:pt x="206" y="35"/>
                  </a:moveTo>
                  <a:lnTo>
                    <a:pt x="219" y="37"/>
                  </a:lnTo>
                  <a:lnTo>
                    <a:pt x="228" y="46"/>
                  </a:lnTo>
                  <a:lnTo>
                    <a:pt x="232" y="59"/>
                  </a:lnTo>
                  <a:lnTo>
                    <a:pt x="228" y="71"/>
                  </a:lnTo>
                  <a:lnTo>
                    <a:pt x="219" y="81"/>
                  </a:lnTo>
                  <a:lnTo>
                    <a:pt x="206" y="84"/>
                  </a:lnTo>
                  <a:lnTo>
                    <a:pt x="195" y="81"/>
                  </a:lnTo>
                  <a:lnTo>
                    <a:pt x="185" y="71"/>
                  </a:lnTo>
                  <a:lnTo>
                    <a:pt x="182" y="59"/>
                  </a:lnTo>
                  <a:lnTo>
                    <a:pt x="185" y="46"/>
                  </a:lnTo>
                  <a:lnTo>
                    <a:pt x="195" y="37"/>
                  </a:lnTo>
                  <a:lnTo>
                    <a:pt x="206" y="35"/>
                  </a:lnTo>
                  <a:close/>
                  <a:moveTo>
                    <a:pt x="82" y="101"/>
                  </a:moveTo>
                  <a:lnTo>
                    <a:pt x="66" y="75"/>
                  </a:lnTo>
                  <a:lnTo>
                    <a:pt x="56" y="46"/>
                  </a:lnTo>
                  <a:lnTo>
                    <a:pt x="52" y="16"/>
                  </a:lnTo>
                  <a:lnTo>
                    <a:pt x="70" y="32"/>
                  </a:lnTo>
                  <a:lnTo>
                    <a:pt x="89" y="46"/>
                  </a:lnTo>
                  <a:lnTo>
                    <a:pt x="111" y="55"/>
                  </a:lnTo>
                  <a:lnTo>
                    <a:pt x="135" y="59"/>
                  </a:lnTo>
                  <a:lnTo>
                    <a:pt x="151" y="36"/>
                  </a:lnTo>
                  <a:lnTo>
                    <a:pt x="160" y="22"/>
                  </a:lnTo>
                  <a:lnTo>
                    <a:pt x="173" y="10"/>
                  </a:lnTo>
                  <a:lnTo>
                    <a:pt x="187" y="1"/>
                  </a:lnTo>
                  <a:lnTo>
                    <a:pt x="206" y="0"/>
                  </a:lnTo>
                  <a:lnTo>
                    <a:pt x="226" y="3"/>
                  </a:lnTo>
                  <a:lnTo>
                    <a:pt x="244" y="13"/>
                  </a:lnTo>
                  <a:lnTo>
                    <a:pt x="257" y="27"/>
                  </a:lnTo>
                  <a:lnTo>
                    <a:pt x="265" y="46"/>
                  </a:lnTo>
                  <a:lnTo>
                    <a:pt x="300" y="58"/>
                  </a:lnTo>
                  <a:lnTo>
                    <a:pt x="265" y="69"/>
                  </a:lnTo>
                  <a:lnTo>
                    <a:pt x="257" y="98"/>
                  </a:lnTo>
                  <a:lnTo>
                    <a:pt x="244" y="123"/>
                  </a:lnTo>
                  <a:lnTo>
                    <a:pt x="226" y="141"/>
                  </a:lnTo>
                  <a:lnTo>
                    <a:pt x="205" y="156"/>
                  </a:lnTo>
                  <a:lnTo>
                    <a:pt x="182" y="166"/>
                  </a:lnTo>
                  <a:lnTo>
                    <a:pt x="156" y="170"/>
                  </a:lnTo>
                  <a:lnTo>
                    <a:pt x="128" y="170"/>
                  </a:lnTo>
                  <a:lnTo>
                    <a:pt x="101" y="167"/>
                  </a:lnTo>
                  <a:lnTo>
                    <a:pt x="73" y="159"/>
                  </a:lnTo>
                  <a:lnTo>
                    <a:pt x="47" y="147"/>
                  </a:lnTo>
                  <a:lnTo>
                    <a:pt x="23" y="130"/>
                  </a:lnTo>
                  <a:lnTo>
                    <a:pt x="0" y="110"/>
                  </a:lnTo>
                  <a:lnTo>
                    <a:pt x="29" y="111"/>
                  </a:lnTo>
                  <a:lnTo>
                    <a:pt x="56" y="108"/>
                  </a:lnTo>
                  <a:lnTo>
                    <a:pt x="82" y="101"/>
                  </a:lnTo>
                  <a:close/>
                </a:path>
              </a:pathLst>
            </a:custGeom>
            <a:grpFill/>
            <a:ln>
              <a:noFill/>
            </a:ln>
            <a:extLst/>
          </p:spPr>
          <p:txBody>
            <a:bodyPr wrap="square" rtlCol="0" anchor="ctr" anchorCtr="0">
              <a:noAutofit/>
            </a:bodyPr>
            <a:lstStyle/>
            <a:p>
              <a:pPr marL="0" marR="0" lvl="0" indent="1588" algn="ctr" defTabSz="1019175" eaLnBrk="1" fontAlgn="auto" latinLnBrk="0" hangingPunct="1">
                <a:lnSpc>
                  <a:spcPct val="110000"/>
                </a:lnSpc>
                <a:spcBef>
                  <a:spcPts val="0"/>
                </a:spcBef>
                <a:spcAft>
                  <a:spcPts val="0"/>
                </a:spcAft>
                <a:buClr>
                  <a:srgbClr val="7397BC"/>
                </a:buClr>
                <a:buSzPct val="92000"/>
                <a:buFontTx/>
                <a:buNone/>
                <a:tabLst/>
                <a:defRPr/>
              </a:pPr>
              <a:endParaRPr kumimoji="0" lang="nb-NO" sz="1400" b="0" i="0" u="none" strike="noStrike" kern="0" cap="none" spc="0" normalizeH="0" baseline="0" noProof="0" smtClean="0">
                <a:ln>
                  <a:noFill/>
                </a:ln>
                <a:solidFill>
                  <a:srgbClr val="FFFFFF"/>
                </a:solidFill>
                <a:effectLst/>
                <a:uLnTx/>
                <a:uFillTx/>
                <a:latin typeface="EYInterstate Light" panose="02000506000000020004" pitchFamily="2" charset="0"/>
                <a:ea typeface="LF_Kai" pitchFamily="65" charset="-120"/>
              </a:endParaRPr>
            </a:p>
          </p:txBody>
        </p:sp>
        <p:sp>
          <p:nvSpPr>
            <p:cNvPr id="205" name="Freeform 29"/>
            <p:cNvSpPr>
              <a:spLocks noEditPoints="1"/>
            </p:cNvSpPr>
            <p:nvPr/>
          </p:nvSpPr>
          <p:spPr bwMode="auto">
            <a:xfrm>
              <a:off x="6648887" y="1061307"/>
              <a:ext cx="408006" cy="411435"/>
            </a:xfrm>
            <a:custGeom>
              <a:avLst/>
              <a:gdLst>
                <a:gd name="T0" fmla="*/ 2147483647 w 238"/>
                <a:gd name="T1" fmla="*/ 2147483647 h 240"/>
                <a:gd name="T2" fmla="*/ 2147483647 w 238"/>
                <a:gd name="T3" fmla="*/ 2147483647 h 240"/>
                <a:gd name="T4" fmla="*/ 2147483647 w 238"/>
                <a:gd name="T5" fmla="*/ 2147483647 h 240"/>
                <a:gd name="T6" fmla="*/ 2147483647 w 238"/>
                <a:gd name="T7" fmla="*/ 2147483647 h 240"/>
                <a:gd name="T8" fmla="*/ 2147483647 w 238"/>
                <a:gd name="T9" fmla="*/ 2147483647 h 240"/>
                <a:gd name="T10" fmla="*/ 2147483647 w 238"/>
                <a:gd name="T11" fmla="*/ 2147483647 h 240"/>
                <a:gd name="T12" fmla="*/ 2147483647 w 238"/>
                <a:gd name="T13" fmla="*/ 2147483647 h 240"/>
                <a:gd name="T14" fmla="*/ 2147483647 w 238"/>
                <a:gd name="T15" fmla="*/ 2147483647 h 240"/>
                <a:gd name="T16" fmla="*/ 2147483647 w 238"/>
                <a:gd name="T17" fmla="*/ 2147483647 h 240"/>
                <a:gd name="T18" fmla="*/ 2147483647 w 238"/>
                <a:gd name="T19" fmla="*/ 2147483647 h 240"/>
                <a:gd name="T20" fmla="*/ 2147483647 w 238"/>
                <a:gd name="T21" fmla="*/ 2147483647 h 240"/>
                <a:gd name="T22" fmla="*/ 2147483647 w 238"/>
                <a:gd name="T23" fmla="*/ 2147483647 h 240"/>
                <a:gd name="T24" fmla="*/ 2147483647 w 238"/>
                <a:gd name="T25" fmla="*/ 2147483647 h 240"/>
                <a:gd name="T26" fmla="*/ 2147483647 w 238"/>
                <a:gd name="T27" fmla="*/ 2147483647 h 240"/>
                <a:gd name="T28" fmla="*/ 2147483647 w 238"/>
                <a:gd name="T29" fmla="*/ 2147483647 h 240"/>
                <a:gd name="T30" fmla="*/ 2147483647 w 238"/>
                <a:gd name="T31" fmla="*/ 2147483647 h 240"/>
                <a:gd name="T32" fmla="*/ 2147483647 w 238"/>
                <a:gd name="T33" fmla="*/ 2147483647 h 240"/>
                <a:gd name="T34" fmla="*/ 2147483647 w 238"/>
                <a:gd name="T35" fmla="*/ 2147483647 h 240"/>
                <a:gd name="T36" fmla="*/ 2147483647 w 238"/>
                <a:gd name="T37" fmla="*/ 2147483647 h 240"/>
                <a:gd name="T38" fmla="*/ 2147483647 w 238"/>
                <a:gd name="T39" fmla="*/ 2147483647 h 240"/>
                <a:gd name="T40" fmla="*/ 2147483647 w 238"/>
                <a:gd name="T41" fmla="*/ 2147483647 h 240"/>
                <a:gd name="T42" fmla="*/ 2147483647 w 238"/>
                <a:gd name="T43" fmla="*/ 2147483647 h 240"/>
                <a:gd name="T44" fmla="*/ 2147483647 w 238"/>
                <a:gd name="T45" fmla="*/ 2147483647 h 240"/>
                <a:gd name="T46" fmla="*/ 0 w 238"/>
                <a:gd name="T47" fmla="*/ 2147483647 h 240"/>
                <a:gd name="T48" fmla="*/ 2147483647 w 238"/>
                <a:gd name="T49" fmla="*/ 2147483647 h 240"/>
                <a:gd name="T50" fmla="*/ 2147483647 w 238"/>
                <a:gd name="T51" fmla="*/ 0 h 240"/>
                <a:gd name="T52" fmla="*/ 2147483647 w 238"/>
                <a:gd name="T53" fmla="*/ 2147483647 h 240"/>
                <a:gd name="T54" fmla="*/ 2147483647 w 238"/>
                <a:gd name="T55" fmla="*/ 2147483647 h 240"/>
                <a:gd name="T56" fmla="*/ 2147483647 w 238"/>
                <a:gd name="T57" fmla="*/ 2147483647 h 240"/>
                <a:gd name="T58" fmla="*/ 2147483647 w 238"/>
                <a:gd name="T59" fmla="*/ 2147483647 h 240"/>
                <a:gd name="T60" fmla="*/ 2147483647 w 238"/>
                <a:gd name="T61" fmla="*/ 2147483647 h 240"/>
                <a:gd name="T62" fmla="*/ 2147483647 w 238"/>
                <a:gd name="T63" fmla="*/ 2147483647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240">
                  <a:moveTo>
                    <a:pt x="139" y="205"/>
                  </a:moveTo>
                  <a:lnTo>
                    <a:pt x="139" y="188"/>
                  </a:lnTo>
                  <a:lnTo>
                    <a:pt x="139" y="175"/>
                  </a:lnTo>
                  <a:lnTo>
                    <a:pt x="141" y="168"/>
                  </a:lnTo>
                  <a:lnTo>
                    <a:pt x="146" y="165"/>
                  </a:lnTo>
                  <a:lnTo>
                    <a:pt x="156" y="163"/>
                  </a:lnTo>
                  <a:lnTo>
                    <a:pt x="170" y="163"/>
                  </a:lnTo>
                  <a:lnTo>
                    <a:pt x="192" y="163"/>
                  </a:lnTo>
                  <a:lnTo>
                    <a:pt x="199" y="163"/>
                  </a:lnTo>
                  <a:lnTo>
                    <a:pt x="205" y="161"/>
                  </a:lnTo>
                  <a:lnTo>
                    <a:pt x="209" y="156"/>
                  </a:lnTo>
                  <a:lnTo>
                    <a:pt x="214" y="152"/>
                  </a:lnTo>
                  <a:lnTo>
                    <a:pt x="217" y="146"/>
                  </a:lnTo>
                  <a:lnTo>
                    <a:pt x="217" y="139"/>
                  </a:lnTo>
                  <a:lnTo>
                    <a:pt x="217" y="47"/>
                  </a:lnTo>
                  <a:lnTo>
                    <a:pt x="214" y="35"/>
                  </a:lnTo>
                  <a:lnTo>
                    <a:pt x="205" y="26"/>
                  </a:lnTo>
                  <a:lnTo>
                    <a:pt x="192" y="22"/>
                  </a:lnTo>
                  <a:lnTo>
                    <a:pt x="46" y="22"/>
                  </a:lnTo>
                  <a:lnTo>
                    <a:pt x="35" y="26"/>
                  </a:lnTo>
                  <a:lnTo>
                    <a:pt x="26" y="35"/>
                  </a:lnTo>
                  <a:lnTo>
                    <a:pt x="23" y="47"/>
                  </a:lnTo>
                  <a:lnTo>
                    <a:pt x="23" y="139"/>
                  </a:lnTo>
                  <a:lnTo>
                    <a:pt x="26" y="152"/>
                  </a:lnTo>
                  <a:lnTo>
                    <a:pt x="35" y="161"/>
                  </a:lnTo>
                  <a:lnTo>
                    <a:pt x="46" y="163"/>
                  </a:lnTo>
                  <a:lnTo>
                    <a:pt x="90" y="163"/>
                  </a:lnTo>
                  <a:lnTo>
                    <a:pt x="92" y="165"/>
                  </a:lnTo>
                  <a:lnTo>
                    <a:pt x="97" y="166"/>
                  </a:lnTo>
                  <a:lnTo>
                    <a:pt x="139" y="205"/>
                  </a:lnTo>
                  <a:close/>
                  <a:moveTo>
                    <a:pt x="160" y="185"/>
                  </a:moveTo>
                  <a:lnTo>
                    <a:pt x="160" y="228"/>
                  </a:lnTo>
                  <a:lnTo>
                    <a:pt x="160" y="233"/>
                  </a:lnTo>
                  <a:lnTo>
                    <a:pt x="157" y="237"/>
                  </a:lnTo>
                  <a:lnTo>
                    <a:pt x="154" y="238"/>
                  </a:lnTo>
                  <a:lnTo>
                    <a:pt x="150" y="240"/>
                  </a:lnTo>
                  <a:lnTo>
                    <a:pt x="146" y="240"/>
                  </a:lnTo>
                  <a:lnTo>
                    <a:pt x="143" y="237"/>
                  </a:lnTo>
                  <a:lnTo>
                    <a:pt x="85" y="185"/>
                  </a:lnTo>
                  <a:lnTo>
                    <a:pt x="46" y="185"/>
                  </a:lnTo>
                  <a:lnTo>
                    <a:pt x="29" y="182"/>
                  </a:lnTo>
                  <a:lnTo>
                    <a:pt x="14" y="172"/>
                  </a:lnTo>
                  <a:lnTo>
                    <a:pt x="4" y="158"/>
                  </a:lnTo>
                  <a:lnTo>
                    <a:pt x="0" y="139"/>
                  </a:lnTo>
                  <a:lnTo>
                    <a:pt x="0" y="47"/>
                  </a:lnTo>
                  <a:lnTo>
                    <a:pt x="4" y="29"/>
                  </a:lnTo>
                  <a:lnTo>
                    <a:pt x="14" y="15"/>
                  </a:lnTo>
                  <a:lnTo>
                    <a:pt x="29" y="5"/>
                  </a:lnTo>
                  <a:lnTo>
                    <a:pt x="46" y="0"/>
                  </a:lnTo>
                  <a:lnTo>
                    <a:pt x="192" y="0"/>
                  </a:lnTo>
                  <a:lnTo>
                    <a:pt x="211" y="5"/>
                  </a:lnTo>
                  <a:lnTo>
                    <a:pt x="225" y="15"/>
                  </a:lnTo>
                  <a:lnTo>
                    <a:pt x="235" y="29"/>
                  </a:lnTo>
                  <a:lnTo>
                    <a:pt x="238" y="47"/>
                  </a:lnTo>
                  <a:lnTo>
                    <a:pt x="238" y="139"/>
                  </a:lnTo>
                  <a:lnTo>
                    <a:pt x="235" y="158"/>
                  </a:lnTo>
                  <a:lnTo>
                    <a:pt x="225" y="172"/>
                  </a:lnTo>
                  <a:lnTo>
                    <a:pt x="211" y="181"/>
                  </a:lnTo>
                  <a:lnTo>
                    <a:pt x="196" y="185"/>
                  </a:lnTo>
                  <a:lnTo>
                    <a:pt x="179" y="187"/>
                  </a:lnTo>
                  <a:lnTo>
                    <a:pt x="160" y="185"/>
                  </a:lnTo>
                  <a:close/>
                </a:path>
              </a:pathLst>
            </a:custGeom>
            <a:grpFill/>
            <a:ln>
              <a:noFill/>
            </a:ln>
            <a:extLst/>
          </p:spPr>
          <p:txBody>
            <a:bodyPr wrap="square" rtlCol="0" anchor="ctr" anchorCtr="0">
              <a:noAutofit/>
            </a:bodyPr>
            <a:lstStyle/>
            <a:p>
              <a:pPr marL="0" marR="0" lvl="0" indent="1588" algn="ctr" defTabSz="1019175" eaLnBrk="1" fontAlgn="auto" latinLnBrk="0" hangingPunct="1">
                <a:lnSpc>
                  <a:spcPct val="110000"/>
                </a:lnSpc>
                <a:spcBef>
                  <a:spcPts val="0"/>
                </a:spcBef>
                <a:spcAft>
                  <a:spcPts val="0"/>
                </a:spcAft>
                <a:buClr>
                  <a:srgbClr val="7397BC"/>
                </a:buClr>
                <a:buSzPct val="92000"/>
                <a:buFontTx/>
                <a:buNone/>
                <a:tabLst/>
                <a:defRPr/>
              </a:pPr>
              <a:endParaRPr kumimoji="0" lang="nb-NO" sz="1400" b="0" i="0" u="none" strike="noStrike" kern="0" cap="none" spc="0" normalizeH="0" baseline="0" noProof="0" smtClean="0">
                <a:ln>
                  <a:noFill/>
                </a:ln>
                <a:solidFill>
                  <a:srgbClr val="FFFFFF"/>
                </a:solidFill>
                <a:effectLst/>
                <a:uLnTx/>
                <a:uFillTx/>
                <a:latin typeface="EYInterstate Light" panose="02000506000000020004" pitchFamily="2" charset="0"/>
                <a:ea typeface="LF_Kai" pitchFamily="65" charset="-120"/>
              </a:endParaRPr>
            </a:p>
          </p:txBody>
        </p:sp>
      </p:grpSp>
      <p:sp>
        <p:nvSpPr>
          <p:cNvPr id="206" name="Freeform 37"/>
          <p:cNvSpPr>
            <a:spLocks noEditPoints="1"/>
          </p:cNvSpPr>
          <p:nvPr/>
        </p:nvSpPr>
        <p:spPr bwMode="auto">
          <a:xfrm>
            <a:off x="10530625" y="5431927"/>
            <a:ext cx="491340" cy="454150"/>
          </a:xfrm>
          <a:custGeom>
            <a:avLst/>
            <a:gdLst>
              <a:gd name="T0" fmla="*/ 2147483647 w 423"/>
              <a:gd name="T1" fmla="*/ 2147483647 h 413"/>
              <a:gd name="T2" fmla="*/ 2147483647 w 423"/>
              <a:gd name="T3" fmla="*/ 2147483647 h 413"/>
              <a:gd name="T4" fmla="*/ 2147483647 w 423"/>
              <a:gd name="T5" fmla="*/ 2147483647 h 413"/>
              <a:gd name="T6" fmla="*/ 2147483647 w 423"/>
              <a:gd name="T7" fmla="*/ 2147483647 h 413"/>
              <a:gd name="T8" fmla="*/ 2147483647 w 423"/>
              <a:gd name="T9" fmla="*/ 2147483647 h 413"/>
              <a:gd name="T10" fmla="*/ 2147483647 w 423"/>
              <a:gd name="T11" fmla="*/ 2147483647 h 413"/>
              <a:gd name="T12" fmla="*/ 2147483647 w 423"/>
              <a:gd name="T13" fmla="*/ 2147483647 h 413"/>
              <a:gd name="T14" fmla="*/ 2147483647 w 423"/>
              <a:gd name="T15" fmla="*/ 2147483647 h 413"/>
              <a:gd name="T16" fmla="*/ 2147483647 w 423"/>
              <a:gd name="T17" fmla="*/ 2147483647 h 413"/>
              <a:gd name="T18" fmla="*/ 2147483647 w 423"/>
              <a:gd name="T19" fmla="*/ 2147483647 h 413"/>
              <a:gd name="T20" fmla="*/ 2147483647 w 423"/>
              <a:gd name="T21" fmla="*/ 2147483647 h 413"/>
              <a:gd name="T22" fmla="*/ 2147483647 w 423"/>
              <a:gd name="T23" fmla="*/ 2147483647 h 413"/>
              <a:gd name="T24" fmla="*/ 2147483647 w 423"/>
              <a:gd name="T25" fmla="*/ 2147483647 h 413"/>
              <a:gd name="T26" fmla="*/ 2147483647 w 423"/>
              <a:gd name="T27" fmla="*/ 2147483647 h 413"/>
              <a:gd name="T28" fmla="*/ 2147483647 w 423"/>
              <a:gd name="T29" fmla="*/ 2147483647 h 413"/>
              <a:gd name="T30" fmla="*/ 2147483647 w 423"/>
              <a:gd name="T31" fmla="*/ 2147483647 h 413"/>
              <a:gd name="T32" fmla="*/ 2147483647 w 423"/>
              <a:gd name="T33" fmla="*/ 2147483647 h 413"/>
              <a:gd name="T34" fmla="*/ 2147483647 w 423"/>
              <a:gd name="T35" fmla="*/ 2147483647 h 413"/>
              <a:gd name="T36" fmla="*/ 2147483647 w 423"/>
              <a:gd name="T37" fmla="*/ 2147483647 h 413"/>
              <a:gd name="T38" fmla="*/ 2147483647 w 423"/>
              <a:gd name="T39" fmla="*/ 2147483647 h 413"/>
              <a:gd name="T40" fmla="*/ 2147483647 w 423"/>
              <a:gd name="T41" fmla="*/ 2147483647 h 413"/>
              <a:gd name="T42" fmla="*/ 2147483647 w 423"/>
              <a:gd name="T43" fmla="*/ 2147483647 h 413"/>
              <a:gd name="T44" fmla="*/ 2147483647 w 423"/>
              <a:gd name="T45" fmla="*/ 2147483647 h 413"/>
              <a:gd name="T46" fmla="*/ 2147483647 w 423"/>
              <a:gd name="T47" fmla="*/ 2147483647 h 413"/>
              <a:gd name="T48" fmla="*/ 2147483647 w 423"/>
              <a:gd name="T49" fmla="*/ 2147483647 h 413"/>
              <a:gd name="T50" fmla="*/ 2147483647 w 423"/>
              <a:gd name="T51" fmla="*/ 2147483647 h 413"/>
              <a:gd name="T52" fmla="*/ 2147483647 w 423"/>
              <a:gd name="T53" fmla="*/ 2147483647 h 413"/>
              <a:gd name="T54" fmla="*/ 2147483647 w 423"/>
              <a:gd name="T55" fmla="*/ 2147483647 h 413"/>
              <a:gd name="T56" fmla="*/ 2147483647 w 423"/>
              <a:gd name="T57" fmla="*/ 2147483647 h 413"/>
              <a:gd name="T58" fmla="*/ 2147483647 w 423"/>
              <a:gd name="T59" fmla="*/ 2147483647 h 413"/>
              <a:gd name="T60" fmla="*/ 2147483647 w 423"/>
              <a:gd name="T61" fmla="*/ 2147483647 h 413"/>
              <a:gd name="T62" fmla="*/ 2147483647 w 423"/>
              <a:gd name="T63" fmla="*/ 2147483647 h 413"/>
              <a:gd name="T64" fmla="*/ 2147483647 w 423"/>
              <a:gd name="T65" fmla="*/ 2147483647 h 413"/>
              <a:gd name="T66" fmla="*/ 2147483647 w 423"/>
              <a:gd name="T67" fmla="*/ 2147483647 h 413"/>
              <a:gd name="T68" fmla="*/ 2147483647 w 423"/>
              <a:gd name="T69" fmla="*/ 2147483647 h 413"/>
              <a:gd name="T70" fmla="*/ 2147483647 w 423"/>
              <a:gd name="T71" fmla="*/ 2147483647 h 413"/>
              <a:gd name="T72" fmla="*/ 2147483647 w 423"/>
              <a:gd name="T73" fmla="*/ 2147483647 h 413"/>
              <a:gd name="T74" fmla="*/ 2147483647 w 423"/>
              <a:gd name="T75" fmla="*/ 2147483647 h 413"/>
              <a:gd name="T76" fmla="*/ 2147483647 w 423"/>
              <a:gd name="T77" fmla="*/ 2147483647 h 413"/>
              <a:gd name="T78" fmla="*/ 2147483647 w 423"/>
              <a:gd name="T79" fmla="*/ 2147483647 h 413"/>
              <a:gd name="T80" fmla="*/ 2147483647 w 423"/>
              <a:gd name="T81" fmla="*/ 2147483647 h 413"/>
              <a:gd name="T82" fmla="*/ 2147483647 w 423"/>
              <a:gd name="T83" fmla="*/ 2147483647 h 413"/>
              <a:gd name="T84" fmla="*/ 2147483647 w 423"/>
              <a:gd name="T85" fmla="*/ 2147483647 h 413"/>
              <a:gd name="T86" fmla="*/ 2147483647 w 423"/>
              <a:gd name="T87" fmla="*/ 2147483647 h 413"/>
              <a:gd name="T88" fmla="*/ 2147483647 w 423"/>
              <a:gd name="T89" fmla="*/ 2147483647 h 413"/>
              <a:gd name="T90" fmla="*/ 2147483647 w 423"/>
              <a:gd name="T91" fmla="*/ 2147483647 h 413"/>
              <a:gd name="T92" fmla="*/ 2147483647 w 423"/>
              <a:gd name="T93" fmla="*/ 2147483647 h 413"/>
              <a:gd name="T94" fmla="*/ 2147483647 w 423"/>
              <a:gd name="T95" fmla="*/ 2147483647 h 413"/>
              <a:gd name="T96" fmla="*/ 2147483647 w 423"/>
              <a:gd name="T97" fmla="*/ 2147483647 h 413"/>
              <a:gd name="T98" fmla="*/ 2147483647 w 423"/>
              <a:gd name="T99" fmla="*/ 2147483647 h 413"/>
              <a:gd name="T100" fmla="*/ 2147483647 w 423"/>
              <a:gd name="T101" fmla="*/ 2147483647 h 413"/>
              <a:gd name="T102" fmla="*/ 2147483647 w 423"/>
              <a:gd name="T103" fmla="*/ 2147483647 h 413"/>
              <a:gd name="T104" fmla="*/ 2147483647 w 423"/>
              <a:gd name="T105" fmla="*/ 2147483647 h 413"/>
              <a:gd name="T106" fmla="*/ 2147483647 w 423"/>
              <a:gd name="T107" fmla="*/ 2147483647 h 413"/>
              <a:gd name="T108" fmla="*/ 2147483647 w 423"/>
              <a:gd name="T109" fmla="*/ 2147483647 h 413"/>
              <a:gd name="T110" fmla="*/ 2147483647 w 423"/>
              <a:gd name="T111" fmla="*/ 2147483647 h 413"/>
              <a:gd name="T112" fmla="*/ 2147483647 w 423"/>
              <a:gd name="T113" fmla="*/ 2147483647 h 413"/>
              <a:gd name="T114" fmla="*/ 2147483647 w 423"/>
              <a:gd name="T115" fmla="*/ 2147483647 h 413"/>
              <a:gd name="T116" fmla="*/ 2147483647 w 423"/>
              <a:gd name="T117" fmla="*/ 2147483647 h 413"/>
              <a:gd name="T118" fmla="*/ 2147483647 w 423"/>
              <a:gd name="T119" fmla="*/ 2147483647 h 413"/>
              <a:gd name="T120" fmla="*/ 2147483647 w 423"/>
              <a:gd name="T121" fmla="*/ 2147483647 h 4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3" h="413">
                <a:moveTo>
                  <a:pt x="143" y="351"/>
                </a:moveTo>
                <a:lnTo>
                  <a:pt x="146" y="349"/>
                </a:lnTo>
                <a:lnTo>
                  <a:pt x="151" y="348"/>
                </a:lnTo>
                <a:lnTo>
                  <a:pt x="152" y="344"/>
                </a:lnTo>
                <a:lnTo>
                  <a:pt x="153" y="339"/>
                </a:lnTo>
                <a:lnTo>
                  <a:pt x="152" y="336"/>
                </a:lnTo>
                <a:lnTo>
                  <a:pt x="151" y="332"/>
                </a:lnTo>
                <a:lnTo>
                  <a:pt x="146" y="331"/>
                </a:lnTo>
                <a:lnTo>
                  <a:pt x="143" y="329"/>
                </a:lnTo>
                <a:lnTo>
                  <a:pt x="139" y="331"/>
                </a:lnTo>
                <a:lnTo>
                  <a:pt x="135" y="332"/>
                </a:lnTo>
                <a:lnTo>
                  <a:pt x="133" y="336"/>
                </a:lnTo>
                <a:lnTo>
                  <a:pt x="132" y="339"/>
                </a:lnTo>
                <a:lnTo>
                  <a:pt x="133" y="344"/>
                </a:lnTo>
                <a:lnTo>
                  <a:pt x="135" y="348"/>
                </a:lnTo>
                <a:lnTo>
                  <a:pt x="139" y="349"/>
                </a:lnTo>
                <a:lnTo>
                  <a:pt x="143" y="351"/>
                </a:lnTo>
                <a:close/>
                <a:moveTo>
                  <a:pt x="138" y="306"/>
                </a:moveTo>
                <a:lnTo>
                  <a:pt x="122" y="267"/>
                </a:lnTo>
                <a:lnTo>
                  <a:pt x="145" y="271"/>
                </a:lnTo>
                <a:lnTo>
                  <a:pt x="161" y="225"/>
                </a:lnTo>
                <a:lnTo>
                  <a:pt x="182" y="178"/>
                </a:lnTo>
                <a:lnTo>
                  <a:pt x="179" y="173"/>
                </a:lnTo>
                <a:lnTo>
                  <a:pt x="177" y="168"/>
                </a:lnTo>
                <a:lnTo>
                  <a:pt x="175" y="160"/>
                </a:lnTo>
                <a:lnTo>
                  <a:pt x="136" y="152"/>
                </a:lnTo>
                <a:lnTo>
                  <a:pt x="96" y="150"/>
                </a:lnTo>
                <a:lnTo>
                  <a:pt x="93" y="156"/>
                </a:lnTo>
                <a:lnTo>
                  <a:pt x="90" y="162"/>
                </a:lnTo>
                <a:lnTo>
                  <a:pt x="89" y="163"/>
                </a:lnTo>
                <a:lnTo>
                  <a:pt x="86" y="166"/>
                </a:lnTo>
                <a:lnTo>
                  <a:pt x="81" y="168"/>
                </a:lnTo>
                <a:lnTo>
                  <a:pt x="81" y="172"/>
                </a:lnTo>
                <a:lnTo>
                  <a:pt x="112" y="204"/>
                </a:lnTo>
                <a:lnTo>
                  <a:pt x="89" y="208"/>
                </a:lnTo>
                <a:lnTo>
                  <a:pt x="102" y="245"/>
                </a:lnTo>
                <a:lnTo>
                  <a:pt x="117" y="280"/>
                </a:lnTo>
                <a:lnTo>
                  <a:pt x="136" y="313"/>
                </a:lnTo>
                <a:lnTo>
                  <a:pt x="138" y="306"/>
                </a:lnTo>
                <a:close/>
                <a:moveTo>
                  <a:pt x="159" y="274"/>
                </a:moveTo>
                <a:lnTo>
                  <a:pt x="179" y="279"/>
                </a:lnTo>
                <a:lnTo>
                  <a:pt x="151" y="309"/>
                </a:lnTo>
                <a:lnTo>
                  <a:pt x="149" y="315"/>
                </a:lnTo>
                <a:lnTo>
                  <a:pt x="155" y="318"/>
                </a:lnTo>
                <a:lnTo>
                  <a:pt x="161" y="322"/>
                </a:lnTo>
                <a:lnTo>
                  <a:pt x="165" y="326"/>
                </a:lnTo>
                <a:lnTo>
                  <a:pt x="166" y="332"/>
                </a:lnTo>
                <a:lnTo>
                  <a:pt x="201" y="322"/>
                </a:lnTo>
                <a:lnTo>
                  <a:pt x="233" y="309"/>
                </a:lnTo>
                <a:lnTo>
                  <a:pt x="272" y="289"/>
                </a:lnTo>
                <a:lnTo>
                  <a:pt x="308" y="263"/>
                </a:lnTo>
                <a:lnTo>
                  <a:pt x="305" y="258"/>
                </a:lnTo>
                <a:lnTo>
                  <a:pt x="305" y="253"/>
                </a:lnTo>
                <a:lnTo>
                  <a:pt x="306" y="245"/>
                </a:lnTo>
                <a:lnTo>
                  <a:pt x="309" y="238"/>
                </a:lnTo>
                <a:lnTo>
                  <a:pt x="283" y="214"/>
                </a:lnTo>
                <a:lnTo>
                  <a:pt x="255" y="193"/>
                </a:lnTo>
                <a:lnTo>
                  <a:pt x="244" y="214"/>
                </a:lnTo>
                <a:lnTo>
                  <a:pt x="223" y="176"/>
                </a:lnTo>
                <a:lnTo>
                  <a:pt x="221" y="176"/>
                </a:lnTo>
                <a:lnTo>
                  <a:pt x="220" y="178"/>
                </a:lnTo>
                <a:lnTo>
                  <a:pt x="214" y="182"/>
                </a:lnTo>
                <a:lnTo>
                  <a:pt x="208" y="185"/>
                </a:lnTo>
                <a:lnTo>
                  <a:pt x="201" y="186"/>
                </a:lnTo>
                <a:lnTo>
                  <a:pt x="195" y="185"/>
                </a:lnTo>
                <a:lnTo>
                  <a:pt x="174" y="230"/>
                </a:lnTo>
                <a:lnTo>
                  <a:pt x="159" y="274"/>
                </a:lnTo>
                <a:close/>
                <a:moveTo>
                  <a:pt x="76" y="211"/>
                </a:moveTo>
                <a:lnTo>
                  <a:pt x="54" y="215"/>
                </a:lnTo>
                <a:lnTo>
                  <a:pt x="68" y="176"/>
                </a:lnTo>
                <a:lnTo>
                  <a:pt x="67" y="170"/>
                </a:lnTo>
                <a:lnTo>
                  <a:pt x="61" y="169"/>
                </a:lnTo>
                <a:lnTo>
                  <a:pt x="57" y="166"/>
                </a:lnTo>
                <a:lnTo>
                  <a:pt x="52" y="163"/>
                </a:lnTo>
                <a:lnTo>
                  <a:pt x="50" y="159"/>
                </a:lnTo>
                <a:lnTo>
                  <a:pt x="47" y="155"/>
                </a:lnTo>
                <a:lnTo>
                  <a:pt x="38" y="155"/>
                </a:lnTo>
                <a:lnTo>
                  <a:pt x="31" y="156"/>
                </a:lnTo>
                <a:lnTo>
                  <a:pt x="26" y="181"/>
                </a:lnTo>
                <a:lnTo>
                  <a:pt x="24" y="206"/>
                </a:lnTo>
                <a:lnTo>
                  <a:pt x="28" y="244"/>
                </a:lnTo>
                <a:lnTo>
                  <a:pt x="38" y="277"/>
                </a:lnTo>
                <a:lnTo>
                  <a:pt x="55" y="309"/>
                </a:lnTo>
                <a:lnTo>
                  <a:pt x="78" y="336"/>
                </a:lnTo>
                <a:lnTo>
                  <a:pt x="83" y="339"/>
                </a:lnTo>
                <a:lnTo>
                  <a:pt x="117" y="339"/>
                </a:lnTo>
                <a:lnTo>
                  <a:pt x="117" y="333"/>
                </a:lnTo>
                <a:lnTo>
                  <a:pt x="120" y="326"/>
                </a:lnTo>
                <a:lnTo>
                  <a:pt x="125" y="322"/>
                </a:lnTo>
                <a:lnTo>
                  <a:pt x="104" y="287"/>
                </a:lnTo>
                <a:lnTo>
                  <a:pt x="89" y="250"/>
                </a:lnTo>
                <a:lnTo>
                  <a:pt x="76" y="211"/>
                </a:lnTo>
                <a:close/>
                <a:moveTo>
                  <a:pt x="231" y="165"/>
                </a:moveTo>
                <a:lnTo>
                  <a:pt x="272" y="162"/>
                </a:lnTo>
                <a:lnTo>
                  <a:pt x="262" y="181"/>
                </a:lnTo>
                <a:lnTo>
                  <a:pt x="292" y="204"/>
                </a:lnTo>
                <a:lnTo>
                  <a:pt x="319" y="230"/>
                </a:lnTo>
                <a:lnTo>
                  <a:pt x="325" y="227"/>
                </a:lnTo>
                <a:lnTo>
                  <a:pt x="331" y="227"/>
                </a:lnTo>
                <a:lnTo>
                  <a:pt x="337" y="227"/>
                </a:lnTo>
                <a:lnTo>
                  <a:pt x="343" y="230"/>
                </a:lnTo>
                <a:lnTo>
                  <a:pt x="356" y="212"/>
                </a:lnTo>
                <a:lnTo>
                  <a:pt x="337" y="199"/>
                </a:lnTo>
                <a:lnTo>
                  <a:pt x="389" y="179"/>
                </a:lnTo>
                <a:lnTo>
                  <a:pt x="384" y="234"/>
                </a:lnTo>
                <a:lnTo>
                  <a:pt x="367" y="221"/>
                </a:lnTo>
                <a:lnTo>
                  <a:pt x="353" y="240"/>
                </a:lnTo>
                <a:lnTo>
                  <a:pt x="356" y="245"/>
                </a:lnTo>
                <a:lnTo>
                  <a:pt x="356" y="253"/>
                </a:lnTo>
                <a:lnTo>
                  <a:pt x="356" y="258"/>
                </a:lnTo>
                <a:lnTo>
                  <a:pt x="353" y="264"/>
                </a:lnTo>
                <a:lnTo>
                  <a:pt x="348" y="270"/>
                </a:lnTo>
                <a:lnTo>
                  <a:pt x="358" y="287"/>
                </a:lnTo>
                <a:lnTo>
                  <a:pt x="363" y="299"/>
                </a:lnTo>
                <a:lnTo>
                  <a:pt x="367" y="310"/>
                </a:lnTo>
                <a:lnTo>
                  <a:pt x="384" y="279"/>
                </a:lnTo>
                <a:lnTo>
                  <a:pt x="396" y="244"/>
                </a:lnTo>
                <a:lnTo>
                  <a:pt x="400" y="206"/>
                </a:lnTo>
                <a:lnTo>
                  <a:pt x="396" y="169"/>
                </a:lnTo>
                <a:lnTo>
                  <a:pt x="386" y="136"/>
                </a:lnTo>
                <a:lnTo>
                  <a:pt x="369" y="104"/>
                </a:lnTo>
                <a:lnTo>
                  <a:pt x="345" y="77"/>
                </a:lnTo>
                <a:lnTo>
                  <a:pt x="321" y="58"/>
                </a:lnTo>
                <a:lnTo>
                  <a:pt x="315" y="59"/>
                </a:lnTo>
                <a:lnTo>
                  <a:pt x="302" y="67"/>
                </a:lnTo>
                <a:lnTo>
                  <a:pt x="285" y="105"/>
                </a:lnTo>
                <a:lnTo>
                  <a:pt x="272" y="87"/>
                </a:lnTo>
                <a:lnTo>
                  <a:pt x="244" y="113"/>
                </a:lnTo>
                <a:lnTo>
                  <a:pt x="220" y="143"/>
                </a:lnTo>
                <a:lnTo>
                  <a:pt x="224" y="149"/>
                </a:lnTo>
                <a:lnTo>
                  <a:pt x="226" y="155"/>
                </a:lnTo>
                <a:lnTo>
                  <a:pt x="227" y="160"/>
                </a:lnTo>
                <a:lnTo>
                  <a:pt x="227" y="163"/>
                </a:lnTo>
                <a:lnTo>
                  <a:pt x="231" y="165"/>
                </a:lnTo>
                <a:close/>
                <a:moveTo>
                  <a:pt x="265" y="75"/>
                </a:moveTo>
                <a:lnTo>
                  <a:pt x="252" y="58"/>
                </a:lnTo>
                <a:lnTo>
                  <a:pt x="292" y="56"/>
                </a:lnTo>
                <a:lnTo>
                  <a:pt x="308" y="48"/>
                </a:lnTo>
                <a:lnTo>
                  <a:pt x="278" y="35"/>
                </a:lnTo>
                <a:lnTo>
                  <a:pt x="246" y="26"/>
                </a:lnTo>
                <a:lnTo>
                  <a:pt x="213" y="23"/>
                </a:lnTo>
                <a:lnTo>
                  <a:pt x="174" y="28"/>
                </a:lnTo>
                <a:lnTo>
                  <a:pt x="139" y="38"/>
                </a:lnTo>
                <a:lnTo>
                  <a:pt x="107" y="55"/>
                </a:lnTo>
                <a:lnTo>
                  <a:pt x="78" y="77"/>
                </a:lnTo>
                <a:lnTo>
                  <a:pt x="77" y="120"/>
                </a:lnTo>
                <a:lnTo>
                  <a:pt x="83" y="123"/>
                </a:lnTo>
                <a:lnTo>
                  <a:pt x="89" y="126"/>
                </a:lnTo>
                <a:lnTo>
                  <a:pt x="93" y="131"/>
                </a:lnTo>
                <a:lnTo>
                  <a:pt x="96" y="136"/>
                </a:lnTo>
                <a:lnTo>
                  <a:pt x="139" y="139"/>
                </a:lnTo>
                <a:lnTo>
                  <a:pt x="179" y="146"/>
                </a:lnTo>
                <a:lnTo>
                  <a:pt x="182" y="143"/>
                </a:lnTo>
                <a:lnTo>
                  <a:pt x="184" y="142"/>
                </a:lnTo>
                <a:lnTo>
                  <a:pt x="188" y="139"/>
                </a:lnTo>
                <a:lnTo>
                  <a:pt x="194" y="136"/>
                </a:lnTo>
                <a:lnTo>
                  <a:pt x="201" y="134"/>
                </a:lnTo>
                <a:lnTo>
                  <a:pt x="205" y="134"/>
                </a:lnTo>
                <a:lnTo>
                  <a:pt x="208" y="136"/>
                </a:lnTo>
                <a:lnTo>
                  <a:pt x="236" y="104"/>
                </a:lnTo>
                <a:lnTo>
                  <a:pt x="265" y="75"/>
                </a:lnTo>
                <a:close/>
                <a:moveTo>
                  <a:pt x="331" y="263"/>
                </a:moveTo>
                <a:lnTo>
                  <a:pt x="334" y="261"/>
                </a:lnTo>
                <a:lnTo>
                  <a:pt x="338" y="260"/>
                </a:lnTo>
                <a:lnTo>
                  <a:pt x="340" y="257"/>
                </a:lnTo>
                <a:lnTo>
                  <a:pt x="341" y="253"/>
                </a:lnTo>
                <a:lnTo>
                  <a:pt x="340" y="248"/>
                </a:lnTo>
                <a:lnTo>
                  <a:pt x="338" y="244"/>
                </a:lnTo>
                <a:lnTo>
                  <a:pt x="334" y="243"/>
                </a:lnTo>
                <a:lnTo>
                  <a:pt x="331" y="241"/>
                </a:lnTo>
                <a:lnTo>
                  <a:pt x="327" y="243"/>
                </a:lnTo>
                <a:lnTo>
                  <a:pt x="322" y="244"/>
                </a:lnTo>
                <a:lnTo>
                  <a:pt x="321" y="248"/>
                </a:lnTo>
                <a:lnTo>
                  <a:pt x="319" y="253"/>
                </a:lnTo>
                <a:lnTo>
                  <a:pt x="321" y="257"/>
                </a:lnTo>
                <a:lnTo>
                  <a:pt x="322" y="260"/>
                </a:lnTo>
                <a:lnTo>
                  <a:pt x="327" y="261"/>
                </a:lnTo>
                <a:lnTo>
                  <a:pt x="331" y="263"/>
                </a:lnTo>
                <a:close/>
                <a:moveTo>
                  <a:pt x="337" y="277"/>
                </a:moveTo>
                <a:lnTo>
                  <a:pt x="331" y="277"/>
                </a:lnTo>
                <a:lnTo>
                  <a:pt x="324" y="277"/>
                </a:lnTo>
                <a:lnTo>
                  <a:pt x="317" y="274"/>
                </a:lnTo>
                <a:lnTo>
                  <a:pt x="279" y="300"/>
                </a:lnTo>
                <a:lnTo>
                  <a:pt x="239" y="322"/>
                </a:lnTo>
                <a:lnTo>
                  <a:pt x="204" y="336"/>
                </a:lnTo>
                <a:lnTo>
                  <a:pt x="168" y="346"/>
                </a:lnTo>
                <a:lnTo>
                  <a:pt x="165" y="351"/>
                </a:lnTo>
                <a:lnTo>
                  <a:pt x="174" y="359"/>
                </a:lnTo>
                <a:lnTo>
                  <a:pt x="182" y="368"/>
                </a:lnTo>
                <a:lnTo>
                  <a:pt x="210" y="390"/>
                </a:lnTo>
                <a:lnTo>
                  <a:pt x="213" y="390"/>
                </a:lnTo>
                <a:lnTo>
                  <a:pt x="250" y="385"/>
                </a:lnTo>
                <a:lnTo>
                  <a:pt x="285" y="375"/>
                </a:lnTo>
                <a:lnTo>
                  <a:pt x="317" y="358"/>
                </a:lnTo>
                <a:lnTo>
                  <a:pt x="345" y="336"/>
                </a:lnTo>
                <a:lnTo>
                  <a:pt x="357" y="323"/>
                </a:lnTo>
                <a:lnTo>
                  <a:pt x="345" y="293"/>
                </a:lnTo>
                <a:lnTo>
                  <a:pt x="337" y="277"/>
                </a:lnTo>
                <a:close/>
                <a:moveTo>
                  <a:pt x="71" y="155"/>
                </a:moveTo>
                <a:lnTo>
                  <a:pt x="76" y="155"/>
                </a:lnTo>
                <a:lnTo>
                  <a:pt x="78" y="152"/>
                </a:lnTo>
                <a:lnTo>
                  <a:pt x="81" y="149"/>
                </a:lnTo>
                <a:lnTo>
                  <a:pt x="81" y="144"/>
                </a:lnTo>
                <a:lnTo>
                  <a:pt x="81" y="140"/>
                </a:lnTo>
                <a:lnTo>
                  <a:pt x="78" y="137"/>
                </a:lnTo>
                <a:lnTo>
                  <a:pt x="76" y="134"/>
                </a:lnTo>
                <a:lnTo>
                  <a:pt x="71" y="134"/>
                </a:lnTo>
                <a:lnTo>
                  <a:pt x="67" y="134"/>
                </a:lnTo>
                <a:lnTo>
                  <a:pt x="64" y="137"/>
                </a:lnTo>
                <a:lnTo>
                  <a:pt x="61" y="140"/>
                </a:lnTo>
                <a:lnTo>
                  <a:pt x="60" y="144"/>
                </a:lnTo>
                <a:lnTo>
                  <a:pt x="61" y="149"/>
                </a:lnTo>
                <a:lnTo>
                  <a:pt x="64" y="152"/>
                </a:lnTo>
                <a:lnTo>
                  <a:pt x="67" y="155"/>
                </a:lnTo>
                <a:lnTo>
                  <a:pt x="71" y="155"/>
                </a:lnTo>
                <a:close/>
                <a:moveTo>
                  <a:pt x="45" y="140"/>
                </a:moveTo>
                <a:lnTo>
                  <a:pt x="47" y="134"/>
                </a:lnTo>
                <a:lnTo>
                  <a:pt x="50" y="130"/>
                </a:lnTo>
                <a:lnTo>
                  <a:pt x="52" y="126"/>
                </a:lnTo>
                <a:lnTo>
                  <a:pt x="52" y="127"/>
                </a:lnTo>
                <a:lnTo>
                  <a:pt x="52" y="126"/>
                </a:lnTo>
                <a:lnTo>
                  <a:pt x="57" y="123"/>
                </a:lnTo>
                <a:lnTo>
                  <a:pt x="63" y="120"/>
                </a:lnTo>
                <a:lnTo>
                  <a:pt x="64" y="94"/>
                </a:lnTo>
                <a:lnTo>
                  <a:pt x="48" y="117"/>
                </a:lnTo>
                <a:lnTo>
                  <a:pt x="37" y="142"/>
                </a:lnTo>
                <a:lnTo>
                  <a:pt x="45" y="140"/>
                </a:lnTo>
                <a:close/>
                <a:moveTo>
                  <a:pt x="201" y="170"/>
                </a:moveTo>
                <a:lnTo>
                  <a:pt x="205" y="170"/>
                </a:lnTo>
                <a:lnTo>
                  <a:pt x="208" y="168"/>
                </a:lnTo>
                <a:lnTo>
                  <a:pt x="211" y="165"/>
                </a:lnTo>
                <a:lnTo>
                  <a:pt x="211" y="160"/>
                </a:lnTo>
                <a:lnTo>
                  <a:pt x="211" y="156"/>
                </a:lnTo>
                <a:lnTo>
                  <a:pt x="208" y="153"/>
                </a:lnTo>
                <a:lnTo>
                  <a:pt x="205" y="150"/>
                </a:lnTo>
                <a:lnTo>
                  <a:pt x="201" y="149"/>
                </a:lnTo>
                <a:lnTo>
                  <a:pt x="197" y="150"/>
                </a:lnTo>
                <a:lnTo>
                  <a:pt x="194" y="153"/>
                </a:lnTo>
                <a:lnTo>
                  <a:pt x="191" y="156"/>
                </a:lnTo>
                <a:lnTo>
                  <a:pt x="191" y="160"/>
                </a:lnTo>
                <a:lnTo>
                  <a:pt x="191" y="165"/>
                </a:lnTo>
                <a:lnTo>
                  <a:pt x="194" y="168"/>
                </a:lnTo>
                <a:lnTo>
                  <a:pt x="197" y="170"/>
                </a:lnTo>
                <a:lnTo>
                  <a:pt x="201" y="170"/>
                </a:lnTo>
                <a:close/>
                <a:moveTo>
                  <a:pt x="156" y="362"/>
                </a:moveTo>
                <a:lnTo>
                  <a:pt x="151" y="364"/>
                </a:lnTo>
                <a:lnTo>
                  <a:pt x="145" y="365"/>
                </a:lnTo>
                <a:lnTo>
                  <a:pt x="145" y="377"/>
                </a:lnTo>
                <a:lnTo>
                  <a:pt x="184" y="388"/>
                </a:lnTo>
                <a:lnTo>
                  <a:pt x="172" y="378"/>
                </a:lnTo>
                <a:lnTo>
                  <a:pt x="165" y="370"/>
                </a:lnTo>
                <a:lnTo>
                  <a:pt x="156" y="362"/>
                </a:lnTo>
                <a:close/>
                <a:moveTo>
                  <a:pt x="130" y="362"/>
                </a:moveTo>
                <a:lnTo>
                  <a:pt x="128" y="361"/>
                </a:lnTo>
                <a:lnTo>
                  <a:pt x="125" y="358"/>
                </a:lnTo>
                <a:lnTo>
                  <a:pt x="120" y="354"/>
                </a:lnTo>
                <a:lnTo>
                  <a:pt x="100" y="354"/>
                </a:lnTo>
                <a:lnTo>
                  <a:pt x="130" y="371"/>
                </a:lnTo>
                <a:lnTo>
                  <a:pt x="130" y="365"/>
                </a:lnTo>
                <a:lnTo>
                  <a:pt x="130" y="362"/>
                </a:lnTo>
                <a:close/>
                <a:moveTo>
                  <a:pt x="361" y="352"/>
                </a:moveTo>
                <a:lnTo>
                  <a:pt x="330" y="377"/>
                </a:lnTo>
                <a:lnTo>
                  <a:pt x="293" y="397"/>
                </a:lnTo>
                <a:lnTo>
                  <a:pt x="255" y="409"/>
                </a:lnTo>
                <a:lnTo>
                  <a:pt x="213" y="413"/>
                </a:lnTo>
                <a:lnTo>
                  <a:pt x="169" y="409"/>
                </a:lnTo>
                <a:lnTo>
                  <a:pt x="130" y="397"/>
                </a:lnTo>
                <a:lnTo>
                  <a:pt x="94" y="377"/>
                </a:lnTo>
                <a:lnTo>
                  <a:pt x="63" y="352"/>
                </a:lnTo>
                <a:lnTo>
                  <a:pt x="37" y="322"/>
                </a:lnTo>
                <a:lnTo>
                  <a:pt x="18" y="287"/>
                </a:lnTo>
                <a:lnTo>
                  <a:pt x="5" y="248"/>
                </a:lnTo>
                <a:lnTo>
                  <a:pt x="0" y="206"/>
                </a:lnTo>
                <a:lnTo>
                  <a:pt x="5" y="165"/>
                </a:lnTo>
                <a:lnTo>
                  <a:pt x="18" y="126"/>
                </a:lnTo>
                <a:lnTo>
                  <a:pt x="37" y="91"/>
                </a:lnTo>
                <a:lnTo>
                  <a:pt x="63" y="61"/>
                </a:lnTo>
                <a:lnTo>
                  <a:pt x="94" y="36"/>
                </a:lnTo>
                <a:lnTo>
                  <a:pt x="130" y="16"/>
                </a:lnTo>
                <a:lnTo>
                  <a:pt x="169" y="4"/>
                </a:lnTo>
                <a:lnTo>
                  <a:pt x="213" y="0"/>
                </a:lnTo>
                <a:lnTo>
                  <a:pt x="255" y="4"/>
                </a:lnTo>
                <a:lnTo>
                  <a:pt x="293" y="16"/>
                </a:lnTo>
                <a:lnTo>
                  <a:pt x="330" y="36"/>
                </a:lnTo>
                <a:lnTo>
                  <a:pt x="361" y="61"/>
                </a:lnTo>
                <a:lnTo>
                  <a:pt x="387" y="91"/>
                </a:lnTo>
                <a:lnTo>
                  <a:pt x="406" y="126"/>
                </a:lnTo>
                <a:lnTo>
                  <a:pt x="419" y="165"/>
                </a:lnTo>
                <a:lnTo>
                  <a:pt x="423" y="206"/>
                </a:lnTo>
                <a:lnTo>
                  <a:pt x="419" y="248"/>
                </a:lnTo>
                <a:lnTo>
                  <a:pt x="406" y="287"/>
                </a:lnTo>
                <a:lnTo>
                  <a:pt x="387" y="322"/>
                </a:lnTo>
                <a:lnTo>
                  <a:pt x="361" y="352"/>
                </a:lnTo>
                <a:close/>
              </a:path>
            </a:pathLst>
          </a:custGeom>
          <a:solidFill>
            <a:schemeClr val="tx1">
              <a:lumMod val="50000"/>
              <a:lumOff val="50000"/>
            </a:schemeClr>
          </a:solidFill>
          <a:ln>
            <a:noFill/>
          </a:ln>
          <a:extLst/>
        </p:spPr>
        <p:txBody>
          <a:bodyPr/>
          <a:lstStyle/>
          <a:p>
            <a:pPr defTabSz="940807" eaLnBrk="0" hangingPunct="0">
              <a:defRPr/>
            </a:pPr>
            <a:endParaRPr lang="en-US" sz="792" kern="0" dirty="0">
              <a:solidFill>
                <a:srgbClr val="646464"/>
              </a:solidFill>
              <a:latin typeface="EYInterstate" panose="02000503020000020004" pitchFamily="2" charset="0"/>
              <a:cs typeface="Arial" panose="020B0604020202020204" pitchFamily="34" charset="0"/>
            </a:endParaRPr>
          </a:p>
        </p:txBody>
      </p:sp>
      <p:grpSp>
        <p:nvGrpSpPr>
          <p:cNvPr id="207" name="Group 206"/>
          <p:cNvGrpSpPr/>
          <p:nvPr/>
        </p:nvGrpSpPr>
        <p:grpSpPr>
          <a:xfrm>
            <a:off x="11241569" y="5361198"/>
            <a:ext cx="378124" cy="467081"/>
            <a:chOff x="12463335" y="1476741"/>
            <a:chExt cx="588610" cy="591794"/>
          </a:xfrm>
          <a:solidFill>
            <a:schemeClr val="bg1">
              <a:lumMod val="65000"/>
            </a:schemeClr>
          </a:solidFill>
        </p:grpSpPr>
        <p:sp>
          <p:nvSpPr>
            <p:cNvPr id="208" name="Oval 4"/>
            <p:cNvSpPr>
              <a:spLocks noChangeArrowheads="1"/>
            </p:cNvSpPr>
            <p:nvPr/>
          </p:nvSpPr>
          <p:spPr bwMode="auto">
            <a:xfrm>
              <a:off x="12463335" y="1564847"/>
              <a:ext cx="100313" cy="100313"/>
            </a:xfrm>
            <a:prstGeom prst="ellipse">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9" name="Oval 5"/>
            <p:cNvSpPr>
              <a:spLocks noChangeArrowheads="1"/>
            </p:cNvSpPr>
            <p:nvPr/>
          </p:nvSpPr>
          <p:spPr bwMode="auto">
            <a:xfrm>
              <a:off x="12618316" y="1641276"/>
              <a:ext cx="100313" cy="100313"/>
            </a:xfrm>
            <a:prstGeom prst="ellipse">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0" name="Oval 6"/>
            <p:cNvSpPr>
              <a:spLocks noChangeArrowheads="1"/>
            </p:cNvSpPr>
            <p:nvPr/>
          </p:nvSpPr>
          <p:spPr bwMode="auto">
            <a:xfrm>
              <a:off x="12782320" y="1476741"/>
              <a:ext cx="99782" cy="99782"/>
            </a:xfrm>
            <a:prstGeom prst="ellipse">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1" name="Oval 7"/>
            <p:cNvSpPr>
              <a:spLocks noChangeArrowheads="1"/>
            </p:cNvSpPr>
            <p:nvPr/>
          </p:nvSpPr>
          <p:spPr bwMode="auto">
            <a:xfrm>
              <a:off x="12946324" y="1564847"/>
              <a:ext cx="99782" cy="100313"/>
            </a:xfrm>
            <a:prstGeom prst="ellipse">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2" name="Rectangle 8"/>
            <p:cNvSpPr>
              <a:spLocks noChangeArrowheads="1"/>
            </p:cNvSpPr>
            <p:nvPr/>
          </p:nvSpPr>
          <p:spPr bwMode="auto">
            <a:xfrm>
              <a:off x="12468112" y="1956545"/>
              <a:ext cx="91290" cy="111990"/>
            </a:xfrm>
            <a:prstGeom prst="rect">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Rectangle 9"/>
            <p:cNvSpPr>
              <a:spLocks noChangeArrowheads="1"/>
            </p:cNvSpPr>
            <p:nvPr/>
          </p:nvSpPr>
          <p:spPr bwMode="auto">
            <a:xfrm>
              <a:off x="12618316" y="1888608"/>
              <a:ext cx="100313" cy="179927"/>
            </a:xfrm>
            <a:prstGeom prst="rect">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Rectangle 10"/>
            <p:cNvSpPr>
              <a:spLocks noChangeArrowheads="1"/>
            </p:cNvSpPr>
            <p:nvPr/>
          </p:nvSpPr>
          <p:spPr bwMode="auto">
            <a:xfrm>
              <a:off x="12773828" y="1792541"/>
              <a:ext cx="117828" cy="275994"/>
            </a:xfrm>
            <a:prstGeom prst="rect">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Rectangle 11"/>
            <p:cNvSpPr>
              <a:spLocks noChangeArrowheads="1"/>
            </p:cNvSpPr>
            <p:nvPr/>
          </p:nvSpPr>
          <p:spPr bwMode="auto">
            <a:xfrm>
              <a:off x="12939955" y="1709212"/>
              <a:ext cx="111990" cy="359323"/>
            </a:xfrm>
            <a:prstGeom prst="rect">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Line 12"/>
            <p:cNvSpPr>
              <a:spLocks noChangeShapeType="1"/>
            </p:cNvSpPr>
            <p:nvPr/>
          </p:nvSpPr>
          <p:spPr bwMode="auto">
            <a:xfrm>
              <a:off x="12876264" y="1549985"/>
              <a:ext cx="75368" cy="40868"/>
            </a:xfrm>
            <a:prstGeom prst="line">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Line 13"/>
            <p:cNvSpPr>
              <a:spLocks noChangeShapeType="1"/>
            </p:cNvSpPr>
            <p:nvPr/>
          </p:nvSpPr>
          <p:spPr bwMode="auto">
            <a:xfrm flipV="1">
              <a:off x="12703768" y="1562193"/>
              <a:ext cx="93413" cy="93944"/>
            </a:xfrm>
            <a:prstGeom prst="line">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8" name="Line 14"/>
            <p:cNvSpPr>
              <a:spLocks noChangeShapeType="1"/>
            </p:cNvSpPr>
            <p:nvPr/>
          </p:nvSpPr>
          <p:spPr bwMode="auto">
            <a:xfrm>
              <a:off x="12558340" y="1637030"/>
              <a:ext cx="65283" cy="31845"/>
            </a:xfrm>
            <a:prstGeom prst="line">
              <a:avLst/>
            </a:prstGeom>
            <a:grpFill/>
            <a:ln w="19050" cap="flat">
              <a:solidFill>
                <a:schemeClr val="bg2">
                  <a:lumMod val="90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4" name="Oval 13"/>
          <p:cNvSpPr/>
          <p:nvPr/>
        </p:nvSpPr>
        <p:spPr>
          <a:xfrm>
            <a:off x="2704956" y="4609491"/>
            <a:ext cx="288000" cy="288000"/>
          </a:xfrm>
          <a:prstGeom prst="ellipse">
            <a:avLst/>
          </a:prstGeom>
          <a:solidFill>
            <a:schemeClr val="bg1">
              <a:lumMod val="6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16" name="Rectangle 15"/>
          <p:cNvSpPr/>
          <p:nvPr/>
        </p:nvSpPr>
        <p:spPr>
          <a:xfrm>
            <a:off x="2497585" y="6259527"/>
            <a:ext cx="7127546" cy="1100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19" name="Oval 218"/>
          <p:cNvSpPr/>
          <p:nvPr/>
        </p:nvSpPr>
        <p:spPr>
          <a:xfrm>
            <a:off x="3546992" y="3441746"/>
            <a:ext cx="288000" cy="288000"/>
          </a:xfrm>
          <a:prstGeom prst="ellipse">
            <a:avLst/>
          </a:prstGeom>
          <a:solidFill>
            <a:schemeClr val="bg1">
              <a:lumMod val="6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20" name="Oval 219"/>
          <p:cNvSpPr/>
          <p:nvPr/>
        </p:nvSpPr>
        <p:spPr>
          <a:xfrm>
            <a:off x="5175606" y="2636646"/>
            <a:ext cx="288000" cy="288000"/>
          </a:xfrm>
          <a:prstGeom prst="ellipse">
            <a:avLst/>
          </a:prstGeom>
          <a:solidFill>
            <a:schemeClr val="bg1">
              <a:lumMod val="6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21" name="Oval 220"/>
          <p:cNvSpPr/>
          <p:nvPr/>
        </p:nvSpPr>
        <p:spPr>
          <a:xfrm>
            <a:off x="8224104" y="3433082"/>
            <a:ext cx="288000" cy="288000"/>
          </a:xfrm>
          <a:prstGeom prst="ellipse">
            <a:avLst/>
          </a:prstGeom>
          <a:solidFill>
            <a:srgbClr val="FFC000"/>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22" name="Oval 221"/>
          <p:cNvSpPr/>
          <p:nvPr/>
        </p:nvSpPr>
        <p:spPr>
          <a:xfrm>
            <a:off x="9184817" y="4732800"/>
            <a:ext cx="288000" cy="288000"/>
          </a:xfrm>
          <a:prstGeom prst="ellipse">
            <a:avLst/>
          </a:prstGeom>
          <a:solidFill>
            <a:srgbClr val="FFC000"/>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17" name="Rectangle 16"/>
          <p:cNvSpPr/>
          <p:nvPr/>
        </p:nvSpPr>
        <p:spPr>
          <a:xfrm>
            <a:off x="8452342" y="3272290"/>
            <a:ext cx="1018227" cy="307777"/>
          </a:xfrm>
          <a:prstGeom prst="rect">
            <a:avLst/>
          </a:prstGeom>
        </p:spPr>
        <p:txBody>
          <a:bodyPr wrap="none">
            <a:spAutoFit/>
          </a:bodyPr>
          <a:lstStyle/>
          <a:p>
            <a:r>
              <a:rPr lang="es-PA" sz="1400" b="1" i="1" kern="0" dirty="0" smtClean="0">
                <a:solidFill>
                  <a:schemeClr val="accent5">
                    <a:lumMod val="75000"/>
                  </a:schemeClr>
                </a:solidFill>
                <a:latin typeface="Arial" panose="020B0604020202020204" pitchFamily="34" charset="0"/>
                <a:cs typeface="Arial" panose="020B0604020202020204" pitchFamily="34" charset="0"/>
              </a:rPr>
              <a:t>Fintech’s </a:t>
            </a:r>
            <a:endParaRPr lang="es-PA" sz="1400" b="1" i="1" dirty="0">
              <a:solidFill>
                <a:schemeClr val="accent5">
                  <a:lumMod val="75000"/>
                </a:schemeClr>
              </a:solidFill>
            </a:endParaRPr>
          </a:p>
        </p:txBody>
      </p:sp>
      <p:sp>
        <p:nvSpPr>
          <p:cNvPr id="224" name="Rectangle 223"/>
          <p:cNvSpPr/>
          <p:nvPr/>
        </p:nvSpPr>
        <p:spPr>
          <a:xfrm>
            <a:off x="3289187" y="3143030"/>
            <a:ext cx="981359" cy="307777"/>
          </a:xfrm>
          <a:prstGeom prst="rect">
            <a:avLst/>
          </a:prstGeom>
        </p:spPr>
        <p:txBody>
          <a:bodyPr wrap="none">
            <a:spAutoFit/>
          </a:bodyPr>
          <a:lstStyle/>
          <a:p>
            <a:r>
              <a:rPr lang="es-PA" sz="1400" b="1" i="1" kern="0" dirty="0" smtClean="0">
                <a:solidFill>
                  <a:schemeClr val="accent5">
                    <a:lumMod val="75000"/>
                  </a:schemeClr>
                </a:solidFill>
                <a:latin typeface="Arial" panose="020B0604020202020204" pitchFamily="34" charset="0"/>
                <a:cs typeface="Arial" panose="020B0604020202020204" pitchFamily="34" charset="0"/>
              </a:rPr>
              <a:t>Servicios</a:t>
            </a:r>
            <a:endParaRPr lang="es-PA" sz="1400" b="1" i="1" dirty="0">
              <a:solidFill>
                <a:schemeClr val="accent5">
                  <a:lumMod val="75000"/>
                </a:schemeClr>
              </a:solidFill>
            </a:endParaRPr>
          </a:p>
        </p:txBody>
      </p:sp>
      <p:sp>
        <p:nvSpPr>
          <p:cNvPr id="225" name="Rectangle 224"/>
          <p:cNvSpPr/>
          <p:nvPr/>
        </p:nvSpPr>
        <p:spPr>
          <a:xfrm>
            <a:off x="4697763" y="2317664"/>
            <a:ext cx="1337226" cy="307777"/>
          </a:xfrm>
          <a:prstGeom prst="rect">
            <a:avLst/>
          </a:prstGeom>
        </p:spPr>
        <p:txBody>
          <a:bodyPr wrap="none">
            <a:spAutoFit/>
          </a:bodyPr>
          <a:lstStyle/>
          <a:p>
            <a:r>
              <a:rPr lang="es-PA" sz="1400" b="1" i="1" kern="0" dirty="0" smtClean="0">
                <a:solidFill>
                  <a:schemeClr val="accent5">
                    <a:lumMod val="75000"/>
                  </a:schemeClr>
                </a:solidFill>
                <a:latin typeface="Arial" panose="020B0604020202020204" pitchFamily="34" charset="0"/>
                <a:cs typeface="Arial" panose="020B0604020202020204" pitchFamily="34" charset="0"/>
              </a:rPr>
              <a:t>Digitalización</a:t>
            </a:r>
            <a:endParaRPr lang="es-PA" sz="1400" b="1" i="1" dirty="0">
              <a:solidFill>
                <a:schemeClr val="accent5">
                  <a:lumMod val="75000"/>
                </a:schemeClr>
              </a:solidFill>
            </a:endParaRPr>
          </a:p>
        </p:txBody>
      </p:sp>
      <p:sp>
        <p:nvSpPr>
          <p:cNvPr id="227" name="Oval 226"/>
          <p:cNvSpPr/>
          <p:nvPr/>
        </p:nvSpPr>
        <p:spPr>
          <a:xfrm>
            <a:off x="6624190" y="2636646"/>
            <a:ext cx="288000" cy="288000"/>
          </a:xfrm>
          <a:prstGeom prst="ellipse">
            <a:avLst/>
          </a:prstGeom>
          <a:solidFill>
            <a:schemeClr val="bg1">
              <a:lumMod val="6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28" name="Rectangle 227"/>
          <p:cNvSpPr/>
          <p:nvPr/>
        </p:nvSpPr>
        <p:spPr>
          <a:xfrm>
            <a:off x="6518981" y="2317664"/>
            <a:ext cx="633507" cy="307777"/>
          </a:xfrm>
          <a:prstGeom prst="rect">
            <a:avLst/>
          </a:prstGeom>
        </p:spPr>
        <p:txBody>
          <a:bodyPr wrap="none">
            <a:spAutoFit/>
          </a:bodyPr>
          <a:lstStyle/>
          <a:p>
            <a:r>
              <a:rPr lang="es-PA" sz="1400" b="1" i="1" kern="0" dirty="0" smtClean="0">
                <a:solidFill>
                  <a:schemeClr val="accent5">
                    <a:lumMod val="75000"/>
                  </a:schemeClr>
                </a:solidFill>
                <a:latin typeface="Arial" panose="020B0604020202020204" pitchFamily="34" charset="0"/>
                <a:cs typeface="Arial" panose="020B0604020202020204" pitchFamily="34" charset="0"/>
              </a:rPr>
              <a:t>API’s</a:t>
            </a:r>
            <a:endParaRPr lang="es-PA" sz="1400" b="1" i="1" dirty="0">
              <a:solidFill>
                <a:schemeClr val="accent5">
                  <a:lumMod val="75000"/>
                </a:schemeClr>
              </a:solidFill>
            </a:endParaRPr>
          </a:p>
        </p:txBody>
      </p:sp>
      <p:sp>
        <p:nvSpPr>
          <p:cNvPr id="232" name="Bogen 215">
            <a:extLst>
              <a:ext uri="{FF2B5EF4-FFF2-40B4-BE49-F238E27FC236}">
                <a16:creationId xmlns:a16="http://schemas.microsoft.com/office/drawing/2014/main" xmlns="" id="{C72BFA1C-37C4-4D39-8D78-D34A2BE381E2}"/>
              </a:ext>
            </a:extLst>
          </p:cNvPr>
          <p:cNvSpPr/>
          <p:nvPr>
            <p:custDataLst>
              <p:tags r:id="rId1"/>
            </p:custDataLst>
          </p:nvPr>
        </p:nvSpPr>
        <p:spPr bwMode="gray">
          <a:xfrm rot="21379848">
            <a:off x="2663828" y="2575084"/>
            <a:ext cx="6858863" cy="6425592"/>
          </a:xfrm>
          <a:prstGeom prst="arc">
            <a:avLst>
              <a:gd name="adj1" fmla="val 10838600"/>
              <a:gd name="adj2" fmla="val 11822137"/>
            </a:avLst>
          </a:prstGeom>
          <a:noFill/>
          <a:ln w="57150" cap="rnd" cmpd="sng" algn="ctr">
            <a:solidFill>
              <a:srgbClr val="FFC000"/>
            </a:solidFill>
            <a:prstDash val="sysDot"/>
            <a:headEnd type="none"/>
            <a:tailEnd type="ova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34" name="Bogen 215">
            <a:extLst>
              <a:ext uri="{FF2B5EF4-FFF2-40B4-BE49-F238E27FC236}">
                <a16:creationId xmlns:a16="http://schemas.microsoft.com/office/drawing/2014/main" xmlns="" id="{C72BFA1C-37C4-4D39-8D78-D34A2BE381E2}"/>
              </a:ext>
            </a:extLst>
          </p:cNvPr>
          <p:cNvSpPr/>
          <p:nvPr>
            <p:custDataLst>
              <p:tags r:id="rId2"/>
            </p:custDataLst>
          </p:nvPr>
        </p:nvSpPr>
        <p:spPr bwMode="gray">
          <a:xfrm rot="21115134">
            <a:off x="2489421" y="2838698"/>
            <a:ext cx="6858863" cy="6425592"/>
          </a:xfrm>
          <a:prstGeom prst="arc">
            <a:avLst>
              <a:gd name="adj1" fmla="val 12893138"/>
              <a:gd name="adj2" fmla="val 13855875"/>
            </a:avLst>
          </a:prstGeom>
          <a:noFill/>
          <a:ln w="57150" cap="rnd" cmpd="sng" algn="ctr">
            <a:solidFill>
              <a:srgbClr val="FFC000"/>
            </a:solidFill>
            <a:prstDash val="sysDot"/>
            <a:headEnd type="none"/>
            <a:tailEnd type="ova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26" name="Rectangle 225"/>
          <p:cNvSpPr/>
          <p:nvPr/>
        </p:nvSpPr>
        <p:spPr>
          <a:xfrm>
            <a:off x="2051712" y="4319905"/>
            <a:ext cx="1287532" cy="307777"/>
          </a:xfrm>
          <a:prstGeom prst="rect">
            <a:avLst/>
          </a:prstGeom>
        </p:spPr>
        <p:txBody>
          <a:bodyPr wrap="none">
            <a:spAutoFit/>
          </a:bodyPr>
          <a:lstStyle/>
          <a:p>
            <a:r>
              <a:rPr lang="es-PA" sz="1400" b="1" i="1" kern="0" dirty="0" smtClean="0">
                <a:solidFill>
                  <a:schemeClr val="accent5">
                    <a:lumMod val="75000"/>
                  </a:schemeClr>
                </a:solidFill>
                <a:latin typeface="Arial" panose="020B0604020202020204" pitchFamily="34" charset="0"/>
                <a:cs typeface="Arial" panose="020B0604020202020204" pitchFamily="34" charset="0"/>
              </a:rPr>
              <a:t>Aplicaciones</a:t>
            </a:r>
            <a:endParaRPr lang="es-PA" sz="1400" b="1" i="1" dirty="0">
              <a:solidFill>
                <a:schemeClr val="accent5">
                  <a:lumMod val="75000"/>
                </a:schemeClr>
              </a:solidFill>
            </a:endParaRPr>
          </a:p>
        </p:txBody>
      </p:sp>
      <p:sp>
        <p:nvSpPr>
          <p:cNvPr id="235" name="Bogen 215">
            <a:extLst>
              <a:ext uri="{FF2B5EF4-FFF2-40B4-BE49-F238E27FC236}">
                <a16:creationId xmlns:a16="http://schemas.microsoft.com/office/drawing/2014/main" xmlns="" id="{C72BFA1C-37C4-4D39-8D78-D34A2BE381E2}"/>
              </a:ext>
            </a:extLst>
          </p:cNvPr>
          <p:cNvSpPr/>
          <p:nvPr>
            <p:custDataLst>
              <p:tags r:id="rId3"/>
            </p:custDataLst>
          </p:nvPr>
        </p:nvSpPr>
        <p:spPr bwMode="gray">
          <a:xfrm rot="20902919">
            <a:off x="2370580" y="2793995"/>
            <a:ext cx="6858863" cy="6425592"/>
          </a:xfrm>
          <a:prstGeom prst="arc">
            <a:avLst>
              <a:gd name="adj1" fmla="val 14674671"/>
              <a:gd name="adj2" fmla="val 16118584"/>
            </a:avLst>
          </a:prstGeom>
          <a:noFill/>
          <a:ln w="57150" cap="rnd" cmpd="sng" algn="ctr">
            <a:solidFill>
              <a:srgbClr val="FFC000"/>
            </a:solidFill>
            <a:prstDash val="sysDot"/>
            <a:headEnd type="none"/>
            <a:tailEnd type="ova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36" name="Bogen 215">
            <a:extLst>
              <a:ext uri="{FF2B5EF4-FFF2-40B4-BE49-F238E27FC236}">
                <a16:creationId xmlns:a16="http://schemas.microsoft.com/office/drawing/2014/main" xmlns="" id="{C72BFA1C-37C4-4D39-8D78-D34A2BE381E2}"/>
              </a:ext>
            </a:extLst>
          </p:cNvPr>
          <p:cNvSpPr/>
          <p:nvPr>
            <p:custDataLst>
              <p:tags r:id="rId4"/>
            </p:custDataLst>
          </p:nvPr>
        </p:nvSpPr>
        <p:spPr bwMode="gray">
          <a:xfrm rot="967257">
            <a:off x="2631217" y="2746128"/>
            <a:ext cx="6858863" cy="6425592"/>
          </a:xfrm>
          <a:prstGeom prst="arc">
            <a:avLst>
              <a:gd name="adj1" fmla="val 14674671"/>
              <a:gd name="adj2" fmla="val 15717385"/>
            </a:avLst>
          </a:prstGeom>
          <a:noFill/>
          <a:ln w="57150" cap="rnd" cmpd="sng" algn="ctr">
            <a:solidFill>
              <a:srgbClr val="FFC000"/>
            </a:solidFill>
            <a:prstDash val="sysDot"/>
            <a:headEnd type="none"/>
            <a:tailEnd type="ova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37" name="Bogen 215">
            <a:extLst>
              <a:ext uri="{FF2B5EF4-FFF2-40B4-BE49-F238E27FC236}">
                <a16:creationId xmlns:a16="http://schemas.microsoft.com/office/drawing/2014/main" xmlns="" id="{C72BFA1C-37C4-4D39-8D78-D34A2BE381E2}"/>
              </a:ext>
            </a:extLst>
          </p:cNvPr>
          <p:cNvSpPr/>
          <p:nvPr>
            <p:custDataLst>
              <p:tags r:id="rId5"/>
            </p:custDataLst>
          </p:nvPr>
        </p:nvSpPr>
        <p:spPr bwMode="gray">
          <a:xfrm rot="2711665">
            <a:off x="2726791" y="2741560"/>
            <a:ext cx="6858863" cy="6425592"/>
          </a:xfrm>
          <a:prstGeom prst="arc">
            <a:avLst>
              <a:gd name="adj1" fmla="val 14408021"/>
              <a:gd name="adj2" fmla="val 15769825"/>
            </a:avLst>
          </a:prstGeom>
          <a:noFill/>
          <a:ln w="57150" cap="rnd" cmpd="sng" algn="ctr">
            <a:solidFill>
              <a:srgbClr val="FFC000"/>
            </a:solidFill>
            <a:prstDash val="sysDot"/>
            <a:headEnd type="none"/>
            <a:tailEnd type="ova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38" name="Bogen 215">
            <a:extLst>
              <a:ext uri="{FF2B5EF4-FFF2-40B4-BE49-F238E27FC236}">
                <a16:creationId xmlns:a16="http://schemas.microsoft.com/office/drawing/2014/main" xmlns="" id="{C72BFA1C-37C4-4D39-8D78-D34A2BE381E2}"/>
              </a:ext>
            </a:extLst>
          </p:cNvPr>
          <p:cNvSpPr/>
          <p:nvPr>
            <p:custDataLst>
              <p:tags r:id="rId6"/>
            </p:custDataLst>
          </p:nvPr>
        </p:nvSpPr>
        <p:spPr bwMode="gray">
          <a:xfrm rot="4052823">
            <a:off x="3028746" y="3023462"/>
            <a:ext cx="6858863" cy="6425592"/>
          </a:xfrm>
          <a:prstGeom prst="arc">
            <a:avLst>
              <a:gd name="adj1" fmla="val 14603120"/>
              <a:gd name="adj2" fmla="val 15717385"/>
            </a:avLst>
          </a:prstGeom>
          <a:noFill/>
          <a:ln w="57150" cap="rnd" cmpd="sng" algn="ctr">
            <a:solidFill>
              <a:srgbClr val="FFC000"/>
            </a:solidFill>
            <a:prstDash val="sysDot"/>
            <a:headEnd type="none"/>
            <a:tailEnd type="ova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23" name="Rectangle 222"/>
          <p:cNvSpPr/>
          <p:nvPr/>
        </p:nvSpPr>
        <p:spPr>
          <a:xfrm>
            <a:off x="8703240" y="4203195"/>
            <a:ext cx="1058303" cy="523220"/>
          </a:xfrm>
          <a:prstGeom prst="rect">
            <a:avLst/>
          </a:prstGeom>
        </p:spPr>
        <p:txBody>
          <a:bodyPr wrap="none">
            <a:spAutoFit/>
          </a:bodyPr>
          <a:lstStyle/>
          <a:p>
            <a:r>
              <a:rPr lang="es-PA" sz="1400" b="1" i="1" kern="0" dirty="0" smtClean="0">
                <a:solidFill>
                  <a:schemeClr val="accent5">
                    <a:lumMod val="75000"/>
                  </a:schemeClr>
                </a:solidFill>
                <a:latin typeface="Arial" panose="020B0604020202020204" pitchFamily="34" charset="0"/>
                <a:cs typeface="Arial" panose="020B0604020202020204" pitchFamily="34" charset="0"/>
              </a:rPr>
              <a:t>Digital </a:t>
            </a:r>
          </a:p>
          <a:p>
            <a:r>
              <a:rPr lang="es-PA" sz="1400" b="1" i="1" kern="0" dirty="0" smtClean="0">
                <a:solidFill>
                  <a:schemeClr val="accent5">
                    <a:lumMod val="75000"/>
                  </a:schemeClr>
                </a:solidFill>
                <a:latin typeface="Arial" panose="020B0604020202020204" pitchFamily="34" charset="0"/>
                <a:cs typeface="Arial" panose="020B0604020202020204" pitchFamily="34" charset="0"/>
              </a:rPr>
              <a:t>disruption</a:t>
            </a:r>
            <a:endParaRPr lang="es-PA" sz="1400" b="1" i="1" dirty="0">
              <a:solidFill>
                <a:schemeClr val="accent5">
                  <a:lumMod val="75000"/>
                </a:schemeClr>
              </a:solidFill>
            </a:endParaRPr>
          </a:p>
        </p:txBody>
      </p:sp>
      <p:sp>
        <p:nvSpPr>
          <p:cNvPr id="72" name="Disclaimer Australia [Presentation]"/>
          <p:cNvSpPr txBox="1">
            <a:spLocks/>
          </p:cNvSpPr>
          <p:nvPr/>
        </p:nvSpPr>
        <p:spPr>
          <a:xfrm>
            <a:off x="834948" y="6553200"/>
            <a:ext cx="8787976" cy="423759"/>
          </a:xfrm>
          <a:prstGeom prst="rect">
            <a:avLst/>
          </a:prstGeom>
        </p:spPr>
        <p:txBody>
          <a:bodyPr lIns="0" tIns="0" rIns="0" bIns="0"/>
          <a:lstStyle>
            <a:defPPr>
              <a:defRPr lang="en-US"/>
            </a:defPPr>
            <a:lvl1pPr marL="0" algn="l" defTabSz="914400" rtl="0" eaLnBrk="1" fontAlgn="auto" latinLnBrk="0" hangingPunct="1">
              <a:spcBef>
                <a:spcPts val="0"/>
              </a:spcBef>
              <a:spcAft>
                <a:spcPts val="0"/>
              </a:spcAft>
              <a:defRPr sz="800" kern="1200">
                <a:solidFill>
                  <a:schemeClr val="tx1">
                    <a:lumMod val="75000"/>
                    <a:lumOff val="25000"/>
                  </a:schemeClr>
                </a:solidFill>
                <a:latin typeface="EYInterstate Light" panose="02000506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sz="1200" dirty="0">
                <a:latin typeface="Arial" panose="020B0604020202020204" pitchFamily="34" charset="0"/>
                <a:cs typeface="Arial" panose="020B0604020202020204" pitchFamily="34" charset="0"/>
              </a:rPr>
              <a:t>Copyright © </a:t>
            </a:r>
            <a:r>
              <a:rPr lang="en-AU" sz="1200" dirty="0" smtClean="0">
                <a:latin typeface="Arial" panose="020B0604020202020204" pitchFamily="34" charset="0"/>
                <a:cs typeface="Arial" panose="020B0604020202020204" pitchFamily="34" charset="0"/>
              </a:rPr>
              <a:t>2018 EY. </a:t>
            </a:r>
            <a:r>
              <a:rPr lang="en-AU" sz="1200" dirty="0">
                <a:latin typeface="Arial" panose="020B0604020202020204" pitchFamily="34" charset="0"/>
                <a:cs typeface="Arial" panose="020B0604020202020204" pitchFamily="34" charset="0"/>
              </a:rPr>
              <a:t>All Rights Reserved. Liability limited by a scheme approved under Professional Standards Legislation</a:t>
            </a:r>
          </a:p>
        </p:txBody>
      </p:sp>
    </p:spTree>
    <p:extLst>
      <p:ext uri="{BB962C8B-B14F-4D97-AF65-F5344CB8AC3E}">
        <p14:creationId xmlns:p14="http://schemas.microsoft.com/office/powerpoint/2010/main" val="263349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down)">
                                      <p:cBhvr>
                                        <p:cTn id="7" dur="500"/>
                                        <p:tgtEl>
                                          <p:spTgt spid="1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down)">
                                      <p:cBhvr>
                                        <p:cTn id="10" dur="500"/>
                                        <p:tgtEl>
                                          <p:spTgt spid="1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wipe(down)">
                                      <p:cBhvr>
                                        <p:cTn id="13" dur="500"/>
                                        <p:tgtEl>
                                          <p:spTgt spid="1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7"/>
                                        </p:tgtEl>
                                        <p:attrNameLst>
                                          <p:attrName>style.visibility</p:attrName>
                                        </p:attrNameLst>
                                      </p:cBhvr>
                                      <p:to>
                                        <p:strVal val="visible"/>
                                      </p:to>
                                    </p:set>
                                    <p:animEffect transition="in" filter="fade">
                                      <p:cBhvr>
                                        <p:cTn id="18" dur="500"/>
                                        <p:tgtEl>
                                          <p:spTgt spid="1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500"/>
                                        <p:tgtEl>
                                          <p:spTgt spid="174"/>
                                        </p:tgtEl>
                                      </p:cBhvr>
                                    </p:animEffect>
                                  </p:childTnLst>
                                </p:cTn>
                              </p:par>
                              <p:par>
                                <p:cTn id="22" presetID="10" presetClass="entr" presetSubtype="0" fill="hold" nodeType="withEffect">
                                  <p:stCondLst>
                                    <p:cond delay="0"/>
                                  </p:stCondLst>
                                  <p:childTnLst>
                                    <p:set>
                                      <p:cBhvr>
                                        <p:cTn id="23" dur="1" fill="hold">
                                          <p:stCondLst>
                                            <p:cond delay="0"/>
                                          </p:stCondLst>
                                        </p:cTn>
                                        <p:tgtEl>
                                          <p:spTgt spid="189"/>
                                        </p:tgtEl>
                                        <p:attrNameLst>
                                          <p:attrName>style.visibility</p:attrName>
                                        </p:attrNameLst>
                                      </p:cBhvr>
                                      <p:to>
                                        <p:strVal val="visible"/>
                                      </p:to>
                                    </p:set>
                                    <p:animEffect transition="in" filter="fade">
                                      <p:cBhvr>
                                        <p:cTn id="24" dur="500"/>
                                        <p:tgtEl>
                                          <p:spTgt spid="189"/>
                                        </p:tgtEl>
                                      </p:cBhvr>
                                    </p:animEffect>
                                  </p:childTnLst>
                                </p:cTn>
                              </p:par>
                              <p:par>
                                <p:cTn id="25" presetID="10"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par>
                                <p:cTn id="28" presetID="10" presetClass="entr" presetSubtype="0" fill="hold" nodeType="with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500"/>
                                        <p:tgtEl>
                                          <p:spTgt spid="19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6"/>
                                        </p:tgtEl>
                                        <p:attrNameLst>
                                          <p:attrName>style.visibility</p:attrName>
                                        </p:attrNameLst>
                                      </p:cBhvr>
                                      <p:to>
                                        <p:strVal val="visible"/>
                                      </p:to>
                                    </p:set>
                                    <p:animEffect transition="in" filter="fade">
                                      <p:cBhvr>
                                        <p:cTn id="36" dur="500"/>
                                        <p:tgtEl>
                                          <p:spTgt spid="226"/>
                                        </p:tgtEl>
                                      </p:cBhvr>
                                    </p:animEffect>
                                  </p:childTnLst>
                                </p:cTn>
                              </p:par>
                              <p:par>
                                <p:cTn id="37" presetID="10" presetClass="entr" presetSubtype="0" fill="hold" nodeType="withEffect">
                                  <p:stCondLst>
                                    <p:cond delay="0"/>
                                  </p:stCondLst>
                                  <p:childTnLst>
                                    <p:set>
                                      <p:cBhvr>
                                        <p:cTn id="38" dur="1" fill="hold">
                                          <p:stCondLst>
                                            <p:cond delay="0"/>
                                          </p:stCondLst>
                                        </p:cTn>
                                        <p:tgtEl>
                                          <p:spTgt spid="173"/>
                                        </p:tgtEl>
                                        <p:attrNameLst>
                                          <p:attrName>style.visibility</p:attrName>
                                        </p:attrNameLst>
                                      </p:cBhvr>
                                      <p:to>
                                        <p:strVal val="visible"/>
                                      </p:to>
                                    </p:set>
                                    <p:animEffect transition="in" filter="fade">
                                      <p:cBhvr>
                                        <p:cTn id="39" dur="500"/>
                                        <p:tgtEl>
                                          <p:spTgt spid="17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wipe(left)">
                                      <p:cBhvr>
                                        <p:cTn id="42" dur="500"/>
                                        <p:tgtEl>
                                          <p:spTgt spid="2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9"/>
                                        </p:tgtEl>
                                        <p:attrNameLst>
                                          <p:attrName>style.visibility</p:attrName>
                                        </p:attrNameLst>
                                      </p:cBhvr>
                                      <p:to>
                                        <p:strVal val="visible"/>
                                      </p:to>
                                    </p:set>
                                    <p:animEffect transition="in" filter="fade">
                                      <p:cBhvr>
                                        <p:cTn id="45" dur="500"/>
                                        <p:tgtEl>
                                          <p:spTgt spid="15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9"/>
                                        </p:tgtEl>
                                        <p:attrNameLst>
                                          <p:attrName>style.visibility</p:attrName>
                                        </p:attrNameLst>
                                      </p:cBhvr>
                                      <p:to>
                                        <p:strVal val="visible"/>
                                      </p:to>
                                    </p:set>
                                    <p:animEffect transition="in" filter="fade">
                                      <p:cBhvr>
                                        <p:cTn id="53" dur="500"/>
                                        <p:tgtEl>
                                          <p:spTgt spid="169"/>
                                        </p:tgtEl>
                                      </p:cBhvr>
                                    </p:animEffect>
                                  </p:childTnLst>
                                </p:cTn>
                              </p:par>
                              <p:par>
                                <p:cTn id="54" presetID="10" presetClass="entr" presetSubtype="0" fill="hold" nodeType="withEffect">
                                  <p:stCondLst>
                                    <p:cond delay="0"/>
                                  </p:stCondLst>
                                  <p:childTnLst>
                                    <p:set>
                                      <p:cBhvr>
                                        <p:cTn id="55" dur="1" fill="hold">
                                          <p:stCondLst>
                                            <p:cond delay="0"/>
                                          </p:stCondLst>
                                        </p:cTn>
                                        <p:tgtEl>
                                          <p:spTgt spid="185"/>
                                        </p:tgtEl>
                                        <p:attrNameLst>
                                          <p:attrName>style.visibility</p:attrName>
                                        </p:attrNameLst>
                                      </p:cBhvr>
                                      <p:to>
                                        <p:strVal val="visible"/>
                                      </p:to>
                                    </p:set>
                                    <p:animEffect transition="in" filter="fade">
                                      <p:cBhvr>
                                        <p:cTn id="56" dur="500"/>
                                        <p:tgtEl>
                                          <p:spTgt spid="185"/>
                                        </p:tgtEl>
                                      </p:cBhvr>
                                    </p:animEffect>
                                  </p:childTnLst>
                                </p:cTn>
                              </p:par>
                              <p:par>
                                <p:cTn id="57" presetID="10" presetClass="entr" presetSubtype="0" fill="hold" nodeType="withEffect">
                                  <p:stCondLst>
                                    <p:cond delay="0"/>
                                  </p:stCondLst>
                                  <p:childTnLst>
                                    <p:set>
                                      <p:cBhvr>
                                        <p:cTn id="58" dur="1" fill="hold">
                                          <p:stCondLst>
                                            <p:cond delay="0"/>
                                          </p:stCondLst>
                                        </p:cTn>
                                        <p:tgtEl>
                                          <p:spTgt spid="197"/>
                                        </p:tgtEl>
                                        <p:attrNameLst>
                                          <p:attrName>style.visibility</p:attrName>
                                        </p:attrNameLst>
                                      </p:cBhvr>
                                      <p:to>
                                        <p:strVal val="visible"/>
                                      </p:to>
                                    </p:set>
                                    <p:animEffect transition="in" filter="fade">
                                      <p:cBhvr>
                                        <p:cTn id="59" dur="500"/>
                                        <p:tgtEl>
                                          <p:spTgt spid="19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7"/>
                                        </p:tgtEl>
                                        <p:attrNameLst>
                                          <p:attrName>style.visibility</p:attrName>
                                        </p:attrNameLst>
                                      </p:cBhvr>
                                      <p:to>
                                        <p:strVal val="visible"/>
                                      </p:to>
                                    </p:set>
                                    <p:animEffect transition="in" filter="fade">
                                      <p:cBhvr>
                                        <p:cTn id="62" dur="500"/>
                                        <p:tgtEl>
                                          <p:spTgt spid="18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4"/>
                                        </p:tgtEl>
                                        <p:attrNameLst>
                                          <p:attrName>style.visibility</p:attrName>
                                        </p:attrNameLst>
                                      </p:cBhvr>
                                      <p:to>
                                        <p:strVal val="visible"/>
                                      </p:to>
                                    </p:set>
                                    <p:animEffect transition="in" filter="wipe(left)">
                                      <p:cBhvr>
                                        <p:cTn id="65" dur="500"/>
                                        <p:tgtEl>
                                          <p:spTgt spid="234"/>
                                        </p:tgtEl>
                                      </p:cBhvr>
                                    </p:animEffect>
                                  </p:childTnLst>
                                </p:cTn>
                              </p:par>
                              <p:par>
                                <p:cTn id="66" presetID="10" presetClass="entr" presetSubtype="0" fill="hold" nodeType="withEffect">
                                  <p:stCondLst>
                                    <p:cond delay="0"/>
                                  </p:stCondLst>
                                  <p:childTnLst>
                                    <p:set>
                                      <p:cBhvr>
                                        <p:cTn id="67" dur="1" fill="hold">
                                          <p:stCondLst>
                                            <p:cond delay="0"/>
                                          </p:stCondLst>
                                        </p:cTn>
                                        <p:tgtEl>
                                          <p:spTgt spid="186"/>
                                        </p:tgtEl>
                                        <p:attrNameLst>
                                          <p:attrName>style.visibility</p:attrName>
                                        </p:attrNameLst>
                                      </p:cBhvr>
                                      <p:to>
                                        <p:strVal val="visible"/>
                                      </p:to>
                                    </p:set>
                                    <p:animEffect transition="in" filter="fade">
                                      <p:cBhvr>
                                        <p:cTn id="68" dur="500"/>
                                        <p:tgtEl>
                                          <p:spTgt spid="18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4"/>
                                        </p:tgtEl>
                                        <p:attrNameLst>
                                          <p:attrName>style.visibility</p:attrName>
                                        </p:attrNameLst>
                                      </p:cBhvr>
                                      <p:to>
                                        <p:strVal val="visible"/>
                                      </p:to>
                                    </p:set>
                                    <p:animEffect transition="in" filter="fade">
                                      <p:cBhvr>
                                        <p:cTn id="71" dur="500"/>
                                        <p:tgtEl>
                                          <p:spTgt spid="2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9"/>
                                        </p:tgtEl>
                                        <p:attrNameLst>
                                          <p:attrName>style.visibility</p:attrName>
                                        </p:attrNameLst>
                                      </p:cBhvr>
                                      <p:to>
                                        <p:strVal val="visible"/>
                                      </p:to>
                                    </p:set>
                                    <p:animEffect transition="in" filter="fade">
                                      <p:cBhvr>
                                        <p:cTn id="74" dur="500"/>
                                        <p:tgtEl>
                                          <p:spTgt spid="2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fade">
                                      <p:cBhvr>
                                        <p:cTn id="77" dur="500"/>
                                        <p:tgtEl>
                                          <p:spTgt spid="1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6"/>
                                        </p:tgtEl>
                                        <p:attrNameLst>
                                          <p:attrName>style.visibility</p:attrName>
                                        </p:attrNameLst>
                                      </p:cBhvr>
                                      <p:to>
                                        <p:strVal val="visible"/>
                                      </p:to>
                                    </p:set>
                                    <p:animEffect transition="in" filter="fade">
                                      <p:cBhvr>
                                        <p:cTn id="80" dur="500"/>
                                        <p:tgtEl>
                                          <p:spTgt spid="16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5"/>
                                        </p:tgtEl>
                                        <p:attrNameLst>
                                          <p:attrName>style.visibility</p:attrName>
                                        </p:attrNameLst>
                                      </p:cBhvr>
                                      <p:to>
                                        <p:strVal val="visible"/>
                                      </p:to>
                                    </p:set>
                                    <p:animEffect transition="in" filter="fade">
                                      <p:cBhvr>
                                        <p:cTn id="85" dur="500"/>
                                        <p:tgtEl>
                                          <p:spTgt spid="2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20"/>
                                        </p:tgtEl>
                                        <p:attrNameLst>
                                          <p:attrName>style.visibility</p:attrName>
                                        </p:attrNameLst>
                                      </p:cBhvr>
                                      <p:to>
                                        <p:strVal val="visible"/>
                                      </p:to>
                                    </p:set>
                                    <p:animEffect transition="in" filter="fade">
                                      <p:cBhvr>
                                        <p:cTn id="88" dur="500"/>
                                        <p:tgtEl>
                                          <p:spTgt spid="22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35"/>
                                        </p:tgtEl>
                                        <p:attrNameLst>
                                          <p:attrName>style.visibility</p:attrName>
                                        </p:attrNameLst>
                                      </p:cBhvr>
                                      <p:to>
                                        <p:strVal val="visible"/>
                                      </p:to>
                                    </p:set>
                                    <p:animEffect transition="in" filter="wipe(left)">
                                      <p:cBhvr>
                                        <p:cTn id="91" dur="500"/>
                                        <p:tgtEl>
                                          <p:spTgt spid="235"/>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36"/>
                                        </p:tgtEl>
                                        <p:attrNameLst>
                                          <p:attrName>style.visibility</p:attrName>
                                        </p:attrNameLst>
                                      </p:cBhvr>
                                      <p:to>
                                        <p:strVal val="visible"/>
                                      </p:to>
                                    </p:set>
                                    <p:animEffect transition="in" filter="wipe(left)">
                                      <p:cBhvr>
                                        <p:cTn id="95" dur="500"/>
                                        <p:tgtEl>
                                          <p:spTgt spid="236"/>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227"/>
                                        </p:tgtEl>
                                        <p:attrNameLst>
                                          <p:attrName>style.visibility</p:attrName>
                                        </p:attrNameLst>
                                      </p:cBhvr>
                                      <p:to>
                                        <p:strVal val="visible"/>
                                      </p:to>
                                    </p:set>
                                    <p:animEffect transition="in" filter="fade">
                                      <p:cBhvr>
                                        <p:cTn id="99" dur="500"/>
                                        <p:tgtEl>
                                          <p:spTgt spid="22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28"/>
                                        </p:tgtEl>
                                        <p:attrNameLst>
                                          <p:attrName>style.visibility</p:attrName>
                                        </p:attrNameLst>
                                      </p:cBhvr>
                                      <p:to>
                                        <p:strVal val="visible"/>
                                      </p:to>
                                    </p:set>
                                    <p:animEffect transition="in" filter="fade">
                                      <p:cBhvr>
                                        <p:cTn id="102" dur="500"/>
                                        <p:tgtEl>
                                          <p:spTgt spid="2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49"/>
                                        </p:tgtEl>
                                        <p:attrNameLst>
                                          <p:attrName>style.visibility</p:attrName>
                                        </p:attrNameLst>
                                      </p:cBhvr>
                                      <p:to>
                                        <p:strVal val="visible"/>
                                      </p:to>
                                    </p:set>
                                    <p:animEffect transition="in" filter="fade">
                                      <p:cBhvr>
                                        <p:cTn id="107" dur="500"/>
                                        <p:tgtEl>
                                          <p:spTgt spid="1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0"/>
                                        </p:tgtEl>
                                        <p:attrNameLst>
                                          <p:attrName>style.visibility</p:attrName>
                                        </p:attrNameLst>
                                      </p:cBhvr>
                                      <p:to>
                                        <p:strVal val="visible"/>
                                      </p:to>
                                    </p:set>
                                    <p:animEffect transition="in" filter="fade">
                                      <p:cBhvr>
                                        <p:cTn id="110" dur="500"/>
                                        <p:tgtEl>
                                          <p:spTgt spid="15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Effect transition="in" filter="fade">
                                      <p:cBhvr>
                                        <p:cTn id="113" dur="500"/>
                                        <p:tgtEl>
                                          <p:spTgt spid="171"/>
                                        </p:tgtEl>
                                      </p:cBhvr>
                                    </p:animEffect>
                                  </p:childTnLst>
                                </p:cTn>
                              </p:par>
                              <p:par>
                                <p:cTn id="114" presetID="10" presetClass="entr" presetSubtype="0" fill="hold" nodeType="withEffect">
                                  <p:stCondLst>
                                    <p:cond delay="0"/>
                                  </p:stCondLst>
                                  <p:childTnLst>
                                    <p:set>
                                      <p:cBhvr>
                                        <p:cTn id="115" dur="1" fill="hold">
                                          <p:stCondLst>
                                            <p:cond delay="0"/>
                                          </p:stCondLst>
                                        </p:cTn>
                                        <p:tgtEl>
                                          <p:spTgt spid="193"/>
                                        </p:tgtEl>
                                        <p:attrNameLst>
                                          <p:attrName>style.visibility</p:attrName>
                                        </p:attrNameLst>
                                      </p:cBhvr>
                                      <p:to>
                                        <p:strVal val="visible"/>
                                      </p:to>
                                    </p:set>
                                    <p:animEffect transition="in" filter="fade">
                                      <p:cBhvr>
                                        <p:cTn id="116" dur="500"/>
                                        <p:tgtEl>
                                          <p:spTgt spid="193"/>
                                        </p:tgtEl>
                                      </p:cBhvr>
                                    </p:animEffect>
                                  </p:childTnLst>
                                </p:cTn>
                              </p:par>
                              <p:par>
                                <p:cTn id="117" presetID="10" presetClass="entr" presetSubtype="0" fill="hold" nodeType="withEffect">
                                  <p:stCondLst>
                                    <p:cond delay="0"/>
                                  </p:stCondLst>
                                  <p:childTnLst>
                                    <p:set>
                                      <p:cBhvr>
                                        <p:cTn id="118" dur="1" fill="hold">
                                          <p:stCondLst>
                                            <p:cond delay="0"/>
                                          </p:stCondLst>
                                        </p:cTn>
                                        <p:tgtEl>
                                          <p:spTgt spid="195"/>
                                        </p:tgtEl>
                                        <p:attrNameLst>
                                          <p:attrName>style.visibility</p:attrName>
                                        </p:attrNameLst>
                                      </p:cBhvr>
                                      <p:to>
                                        <p:strVal val="visible"/>
                                      </p:to>
                                    </p:set>
                                    <p:animEffect transition="in" filter="fade">
                                      <p:cBhvr>
                                        <p:cTn id="119" dur="500"/>
                                        <p:tgtEl>
                                          <p:spTgt spid="195"/>
                                        </p:tgtEl>
                                      </p:cBhvr>
                                    </p:animEffect>
                                  </p:childTnLst>
                                </p:cTn>
                              </p:par>
                              <p:par>
                                <p:cTn id="120" presetID="10" presetClass="entr" presetSubtype="0" fill="hold" nodeType="withEffect">
                                  <p:stCondLst>
                                    <p:cond delay="0"/>
                                  </p:stCondLst>
                                  <p:childTnLst>
                                    <p:set>
                                      <p:cBhvr>
                                        <p:cTn id="121" dur="1" fill="hold">
                                          <p:stCondLst>
                                            <p:cond delay="0"/>
                                          </p:stCondLst>
                                        </p:cTn>
                                        <p:tgtEl>
                                          <p:spTgt spid="203"/>
                                        </p:tgtEl>
                                        <p:attrNameLst>
                                          <p:attrName>style.visibility</p:attrName>
                                        </p:attrNameLst>
                                      </p:cBhvr>
                                      <p:to>
                                        <p:strVal val="visible"/>
                                      </p:to>
                                    </p:set>
                                    <p:animEffect transition="in" filter="fade">
                                      <p:cBhvr>
                                        <p:cTn id="122" dur="500"/>
                                        <p:tgtEl>
                                          <p:spTgt spid="203"/>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237"/>
                                        </p:tgtEl>
                                        <p:attrNameLst>
                                          <p:attrName>style.visibility</p:attrName>
                                        </p:attrNameLst>
                                      </p:cBhvr>
                                      <p:to>
                                        <p:strVal val="visible"/>
                                      </p:to>
                                    </p:set>
                                    <p:animEffect transition="in" filter="wipe(left)">
                                      <p:cBhvr>
                                        <p:cTn id="125" dur="500"/>
                                        <p:tgtEl>
                                          <p:spTgt spid="23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21"/>
                                        </p:tgtEl>
                                        <p:attrNameLst>
                                          <p:attrName>style.visibility</p:attrName>
                                        </p:attrNameLst>
                                      </p:cBhvr>
                                      <p:to>
                                        <p:strVal val="visible"/>
                                      </p:to>
                                    </p:set>
                                    <p:animEffect transition="in" filter="fade">
                                      <p:cBhvr>
                                        <p:cTn id="128" dur="500"/>
                                        <p:tgtEl>
                                          <p:spTgt spid="22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500"/>
                                        <p:tgtEl>
                                          <p:spTgt spid="1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61"/>
                                        </p:tgtEl>
                                        <p:attrNameLst>
                                          <p:attrName>style.visibility</p:attrName>
                                        </p:attrNameLst>
                                      </p:cBhvr>
                                      <p:to>
                                        <p:strVal val="visible"/>
                                      </p:to>
                                    </p:set>
                                    <p:animEffect transition="in" filter="fade">
                                      <p:cBhvr>
                                        <p:cTn id="134" dur="500"/>
                                        <p:tgtEl>
                                          <p:spTgt spid="16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64"/>
                                        </p:tgtEl>
                                        <p:attrNameLst>
                                          <p:attrName>style.visibility</p:attrName>
                                        </p:attrNameLst>
                                      </p:cBhvr>
                                      <p:to>
                                        <p:strVal val="visible"/>
                                      </p:to>
                                    </p:set>
                                    <p:animEffect transition="in" filter="fade">
                                      <p:cBhvr>
                                        <p:cTn id="137" dur="500"/>
                                        <p:tgtEl>
                                          <p:spTgt spid="16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3"/>
                                        </p:tgtEl>
                                        <p:attrNameLst>
                                          <p:attrName>style.visibility</p:attrName>
                                        </p:attrNameLst>
                                      </p:cBhvr>
                                      <p:to>
                                        <p:strVal val="visible"/>
                                      </p:to>
                                    </p:set>
                                    <p:animEffect transition="in" filter="fade">
                                      <p:cBhvr>
                                        <p:cTn id="142" dur="500"/>
                                        <p:tgtEl>
                                          <p:spTgt spid="22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238"/>
                                        </p:tgtEl>
                                        <p:attrNameLst>
                                          <p:attrName>style.visibility</p:attrName>
                                        </p:attrNameLst>
                                      </p:cBhvr>
                                      <p:to>
                                        <p:strVal val="visible"/>
                                      </p:to>
                                    </p:set>
                                    <p:animEffect transition="in" filter="wipe(left)">
                                      <p:cBhvr>
                                        <p:cTn id="145" dur="500"/>
                                        <p:tgtEl>
                                          <p:spTgt spid="23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22"/>
                                        </p:tgtEl>
                                        <p:attrNameLst>
                                          <p:attrName>style.visibility</p:attrName>
                                        </p:attrNameLst>
                                      </p:cBhvr>
                                      <p:to>
                                        <p:strVal val="visible"/>
                                      </p:to>
                                    </p:set>
                                    <p:animEffect transition="in" filter="fade">
                                      <p:cBhvr>
                                        <p:cTn id="148" dur="500"/>
                                        <p:tgtEl>
                                          <p:spTgt spid="22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52"/>
                                        </p:tgtEl>
                                        <p:attrNameLst>
                                          <p:attrName>style.visibility</p:attrName>
                                        </p:attrNameLst>
                                      </p:cBhvr>
                                      <p:to>
                                        <p:strVal val="visible"/>
                                      </p:to>
                                    </p:set>
                                    <p:animEffect transition="in" filter="fade">
                                      <p:cBhvr>
                                        <p:cTn id="151" dur="500"/>
                                        <p:tgtEl>
                                          <p:spTgt spid="152"/>
                                        </p:tgtEl>
                                      </p:cBhvr>
                                    </p:animEffect>
                                  </p:childTnLst>
                                </p:cTn>
                              </p:par>
                              <p:par>
                                <p:cTn id="152" presetID="10" presetClass="entr" presetSubtype="0" fill="hold" nodeType="withEffect">
                                  <p:stCondLst>
                                    <p:cond delay="0"/>
                                  </p:stCondLst>
                                  <p:childTnLst>
                                    <p:set>
                                      <p:cBhvr>
                                        <p:cTn id="153" dur="1" fill="hold">
                                          <p:stCondLst>
                                            <p:cond delay="0"/>
                                          </p:stCondLst>
                                        </p:cTn>
                                        <p:tgtEl>
                                          <p:spTgt spid="151"/>
                                        </p:tgtEl>
                                        <p:attrNameLst>
                                          <p:attrName>style.visibility</p:attrName>
                                        </p:attrNameLst>
                                      </p:cBhvr>
                                      <p:to>
                                        <p:strVal val="visible"/>
                                      </p:to>
                                    </p:set>
                                    <p:animEffect transition="in" filter="fade">
                                      <p:cBhvr>
                                        <p:cTn id="154" dur="500"/>
                                        <p:tgtEl>
                                          <p:spTgt spid="15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2"/>
                                        </p:tgtEl>
                                        <p:attrNameLst>
                                          <p:attrName>style.visibility</p:attrName>
                                        </p:attrNameLst>
                                      </p:cBhvr>
                                      <p:to>
                                        <p:strVal val="visible"/>
                                      </p:to>
                                    </p:set>
                                    <p:animEffect transition="in" filter="fade">
                                      <p:cBhvr>
                                        <p:cTn id="157" dur="500"/>
                                        <p:tgtEl>
                                          <p:spTgt spid="172"/>
                                        </p:tgtEl>
                                      </p:cBhvr>
                                    </p:animEffect>
                                  </p:childTnLst>
                                </p:cTn>
                              </p:par>
                              <p:par>
                                <p:cTn id="158" presetID="10" presetClass="entr" presetSubtype="0" fill="hold" nodeType="withEffect">
                                  <p:stCondLst>
                                    <p:cond delay="0"/>
                                  </p:stCondLst>
                                  <p:childTnLst>
                                    <p:set>
                                      <p:cBhvr>
                                        <p:cTn id="159" dur="1" fill="hold">
                                          <p:stCondLst>
                                            <p:cond delay="0"/>
                                          </p:stCondLst>
                                        </p:cTn>
                                        <p:tgtEl>
                                          <p:spTgt spid="184"/>
                                        </p:tgtEl>
                                        <p:attrNameLst>
                                          <p:attrName>style.visibility</p:attrName>
                                        </p:attrNameLst>
                                      </p:cBhvr>
                                      <p:to>
                                        <p:strVal val="visible"/>
                                      </p:to>
                                    </p:set>
                                    <p:animEffect transition="in" filter="fade">
                                      <p:cBhvr>
                                        <p:cTn id="160" dur="500"/>
                                        <p:tgtEl>
                                          <p:spTgt spid="18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06"/>
                                        </p:tgtEl>
                                        <p:attrNameLst>
                                          <p:attrName>style.visibility</p:attrName>
                                        </p:attrNameLst>
                                      </p:cBhvr>
                                      <p:to>
                                        <p:strVal val="visible"/>
                                      </p:to>
                                    </p:set>
                                    <p:animEffect transition="in" filter="fade">
                                      <p:cBhvr>
                                        <p:cTn id="163" dur="500"/>
                                        <p:tgtEl>
                                          <p:spTgt spid="206"/>
                                        </p:tgtEl>
                                      </p:cBhvr>
                                    </p:animEffect>
                                  </p:childTnLst>
                                </p:cTn>
                              </p:par>
                              <p:par>
                                <p:cTn id="164" presetID="10" presetClass="entr" presetSubtype="0" fill="hold" nodeType="withEffect">
                                  <p:stCondLst>
                                    <p:cond delay="0"/>
                                  </p:stCondLst>
                                  <p:childTnLst>
                                    <p:set>
                                      <p:cBhvr>
                                        <p:cTn id="165" dur="1" fill="hold">
                                          <p:stCondLst>
                                            <p:cond delay="0"/>
                                          </p:stCondLst>
                                        </p:cTn>
                                        <p:tgtEl>
                                          <p:spTgt spid="207"/>
                                        </p:tgtEl>
                                        <p:attrNameLst>
                                          <p:attrName>style.visibility</p:attrName>
                                        </p:attrNameLst>
                                      </p:cBhvr>
                                      <p:to>
                                        <p:strVal val="visible"/>
                                      </p:to>
                                    </p:set>
                                    <p:animEffect transition="in" filter="fade">
                                      <p:cBhvr>
                                        <p:cTn id="166" dur="500"/>
                                        <p:tgtEl>
                                          <p:spTgt spid="20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62"/>
                                        </p:tgtEl>
                                        <p:attrNameLst>
                                          <p:attrName>style.visibility</p:attrName>
                                        </p:attrNameLst>
                                      </p:cBhvr>
                                      <p:to>
                                        <p:strVal val="visible"/>
                                      </p:to>
                                    </p:set>
                                    <p:animEffect transition="in" filter="fade">
                                      <p:cBhvr>
                                        <p:cTn id="169" dur="500"/>
                                        <p:tgtEl>
                                          <p:spTgt spid="16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65"/>
                                        </p:tgtEl>
                                        <p:attrNameLst>
                                          <p:attrName>style.visibility</p:attrName>
                                        </p:attrNameLst>
                                      </p:cBhvr>
                                      <p:to>
                                        <p:strVal val="visible"/>
                                      </p:to>
                                    </p:set>
                                    <p:animEffect transition="in" filter="fade">
                                      <p:cBhvr>
                                        <p:cTn id="17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50" grpId="0" animBg="1"/>
      <p:bldP spid="152" grpId="0" animBg="1"/>
      <p:bldP spid="157" grpId="0"/>
      <p:bldP spid="159" grpId="0" animBg="1"/>
      <p:bldP spid="160" grpId="0" animBg="1"/>
      <p:bldP spid="161" grpId="0" animBg="1"/>
      <p:bldP spid="162" grpId="0" animBg="1"/>
      <p:bldP spid="163" grpId="0"/>
      <p:bldP spid="164" grpId="0"/>
      <p:bldP spid="165" grpId="0"/>
      <p:bldP spid="166" grpId="0"/>
      <p:bldP spid="142" grpId="0" animBg="1"/>
      <p:bldP spid="143" grpId="0"/>
      <p:bldP spid="169" grpId="0"/>
      <p:bldP spid="171" grpId="0"/>
      <p:bldP spid="172" grpId="0"/>
      <p:bldP spid="174" grpId="0" animBg="1"/>
      <p:bldP spid="187" grpId="0" animBg="1"/>
      <p:bldP spid="206" grpId="0" animBg="1"/>
      <p:bldP spid="14" grpId="0" animBg="1"/>
      <p:bldP spid="219" grpId="0" animBg="1"/>
      <p:bldP spid="220" grpId="0" animBg="1"/>
      <p:bldP spid="221" grpId="0" animBg="1"/>
      <p:bldP spid="222" grpId="0" animBg="1"/>
      <p:bldP spid="17" grpId="0"/>
      <p:bldP spid="224" grpId="0"/>
      <p:bldP spid="225" grpId="0"/>
      <p:bldP spid="227" grpId="0" animBg="1"/>
      <p:bldP spid="228" grpId="0"/>
      <p:bldP spid="232" grpId="0" animBg="1"/>
      <p:bldP spid="234" grpId="0" animBg="1"/>
      <p:bldP spid="226" grpId="0"/>
      <p:bldP spid="235" grpId="0" animBg="1"/>
      <p:bldP spid="236" grpId="0" animBg="1"/>
      <p:bldP spid="237" grpId="0" animBg="1"/>
      <p:bldP spid="238" grpId="0" animBg="1"/>
      <p:bldP spid="2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8957" y="-56872"/>
            <a:ext cx="12794935" cy="7197151"/>
          </a:xfrm>
          <a:prstGeom prst="rect">
            <a:avLst/>
          </a:prstGeom>
          <a:noFill/>
          <a:extLst/>
        </p:spPr>
      </p:pic>
      <p:sp>
        <p:nvSpPr>
          <p:cNvPr id="15" name="Freeform 105"/>
          <p:cNvSpPr/>
          <p:nvPr/>
        </p:nvSpPr>
        <p:spPr>
          <a:xfrm>
            <a:off x="0" y="-80318"/>
            <a:ext cx="12794936" cy="7197151"/>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000000">
              <a:alpha val="52157"/>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object 3"/>
          <p:cNvSpPr/>
          <p:nvPr/>
        </p:nvSpPr>
        <p:spPr>
          <a:xfrm>
            <a:off x="595883" y="762000"/>
            <a:ext cx="3442717" cy="2743200"/>
          </a:xfrm>
          <a:custGeom>
            <a:avLst/>
            <a:gdLst/>
            <a:ahLst/>
            <a:cxnLst/>
            <a:rect l="l" t="t" r="r" b="b"/>
            <a:pathLst>
              <a:path w="7325995" h="3831590">
                <a:moveTo>
                  <a:pt x="7325868" y="0"/>
                </a:moveTo>
                <a:lnTo>
                  <a:pt x="0" y="802513"/>
                </a:lnTo>
                <a:lnTo>
                  <a:pt x="0" y="3828656"/>
                </a:lnTo>
                <a:lnTo>
                  <a:pt x="7321423" y="3831336"/>
                </a:lnTo>
                <a:lnTo>
                  <a:pt x="7325564" y="194807"/>
                </a:lnTo>
                <a:lnTo>
                  <a:pt x="7325868" y="0"/>
                </a:lnTo>
                <a:close/>
              </a:path>
            </a:pathLst>
          </a:custGeom>
          <a:solidFill>
            <a:srgbClr val="FFD200"/>
          </a:solidFill>
        </p:spPr>
        <p:txBody>
          <a:bodyPr wrap="square" lIns="0" tIns="0" rIns="0" bIns="0" rtlCol="0"/>
          <a:lstStyle/>
          <a:p>
            <a:endParaRPr dirty="0">
              <a:solidFill>
                <a:prstClr val="black"/>
              </a:solidFill>
            </a:endParaRPr>
          </a:p>
        </p:txBody>
      </p:sp>
      <p:sp>
        <p:nvSpPr>
          <p:cNvPr id="7" name="object 7"/>
          <p:cNvSpPr txBox="1"/>
          <p:nvPr/>
        </p:nvSpPr>
        <p:spPr>
          <a:xfrm>
            <a:off x="838200" y="1537333"/>
            <a:ext cx="2971800" cy="873957"/>
          </a:xfrm>
          <a:prstGeom prst="rect">
            <a:avLst/>
          </a:prstGeom>
        </p:spPr>
        <p:txBody>
          <a:bodyPr vert="horz" wrap="square" lIns="0" tIns="12065" rIns="0" bIns="0" rtlCol="0">
            <a:spAutoFit/>
          </a:bodyPr>
          <a:lstStyle/>
          <a:p>
            <a:pPr marL="12700">
              <a:spcBef>
                <a:spcPts val="95"/>
              </a:spcBef>
            </a:pPr>
            <a:r>
              <a:rPr lang="es-PA" sz="2800" b="1" i="1" spc="-5" dirty="0" smtClean="0">
                <a:solidFill>
                  <a:prstClr val="black">
                    <a:lumMod val="75000"/>
                    <a:lumOff val="25000"/>
                  </a:prstClr>
                </a:solidFill>
                <a:latin typeface="Arial"/>
                <a:cs typeface="Arial"/>
              </a:rPr>
              <a:t>¡Gracias por su atención!</a:t>
            </a:r>
            <a:endParaRPr sz="2000" dirty="0">
              <a:solidFill>
                <a:prstClr val="black">
                  <a:lumMod val="75000"/>
                  <a:lumOff val="25000"/>
                </a:prstClr>
              </a:solidFill>
              <a:latin typeface="Arial"/>
              <a:cs typeface="Aria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8692" y="5189959"/>
            <a:ext cx="1273979" cy="1492500"/>
          </a:xfrm>
          <a:prstGeom prst="rect">
            <a:avLst/>
          </a:prstGeom>
        </p:spPr>
      </p:pic>
      <p:sp>
        <p:nvSpPr>
          <p:cNvPr id="8" name="object 10"/>
          <p:cNvSpPr txBox="1"/>
          <p:nvPr/>
        </p:nvSpPr>
        <p:spPr>
          <a:xfrm>
            <a:off x="4698523" y="5448234"/>
            <a:ext cx="2321303" cy="1159017"/>
          </a:xfrm>
          <a:prstGeom prst="rect">
            <a:avLst/>
          </a:prstGeom>
        </p:spPr>
        <p:txBody>
          <a:bodyPr vert="horz" wrap="square" lIns="0" tIns="0" rIns="0" bIns="144000" rtlCol="0">
            <a:spAutoFit/>
          </a:bodyPr>
          <a:lstStyle/>
          <a:p>
            <a:pPr>
              <a:lnSpc>
                <a:spcPct val="85000"/>
              </a:lnSpc>
              <a:spcAft>
                <a:spcPts val="300"/>
              </a:spcAft>
              <a:buClr>
                <a:srgbClr val="C0504D"/>
              </a:buClr>
              <a:buSzPct val="70000"/>
            </a:pPr>
            <a:r>
              <a:rPr lang="es-PA" sz="1200" b="1" dirty="0" smtClean="0">
                <a:solidFill>
                  <a:prstClr val="white"/>
                </a:solidFill>
                <a:latin typeface="Arial" panose="020B0604020202020204" pitchFamily="34" charset="0"/>
                <a:cs typeface="Arial" panose="020B0604020202020204" pitchFamily="34" charset="0"/>
              </a:rPr>
              <a:t>Miguel Caldentey</a:t>
            </a:r>
            <a:endParaRPr lang="es-PA" sz="1200" b="1"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smtClean="0">
                <a:solidFill>
                  <a:prstClr val="white"/>
                </a:solidFill>
                <a:latin typeface="Arial" panose="020B0604020202020204" pitchFamily="34" charset="0"/>
                <a:cs typeface="Arial" panose="020B0604020202020204" pitchFamily="34" charset="0"/>
              </a:rPr>
              <a:t>Partner | Líder de Tecnología</a:t>
            </a:r>
            <a:endParaRPr lang="es-PA" sz="1200"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a:solidFill>
                  <a:prstClr val="white"/>
                </a:solidFill>
                <a:latin typeface="Arial" panose="020B0604020202020204" pitchFamily="34" charset="0"/>
                <a:cs typeface="Arial" panose="020B0604020202020204" pitchFamily="34" charset="0"/>
              </a:rPr>
              <a:t>EY </a:t>
            </a:r>
            <a:r>
              <a:rPr lang="es-PA" sz="1200" dirty="0" smtClean="0">
                <a:solidFill>
                  <a:prstClr val="white"/>
                </a:solidFill>
                <a:latin typeface="Arial" panose="020B0604020202020204" pitchFamily="34" charset="0"/>
                <a:cs typeface="Arial" panose="020B0604020202020204" pitchFamily="34" charset="0"/>
              </a:rPr>
              <a:t>FSO Región Norte</a:t>
            </a:r>
            <a:endParaRPr lang="es-PA" sz="1200" dirty="0">
              <a:solidFill>
                <a:prstClr val="white"/>
              </a:solidFill>
              <a:latin typeface="Arial" panose="020B0604020202020204" pitchFamily="34" charset="0"/>
              <a:cs typeface="Arial" panose="020B0604020202020204" pitchFamily="34" charset="0"/>
            </a:endParaRPr>
          </a:p>
          <a:p>
            <a:pPr marL="183723" marR="50934" indent="-171450">
              <a:lnSpc>
                <a:spcPts val="1256"/>
              </a:lnSpc>
              <a:spcAft>
                <a:spcPts val="300"/>
              </a:spcAft>
              <a:buFont typeface="Wingdings" panose="05000000000000000000" pitchFamily="2" charset="2"/>
              <a:buChar char="*"/>
            </a:pPr>
            <a:r>
              <a:rPr lang="es-PA" sz="1200" dirty="0" smtClean="0">
                <a:solidFill>
                  <a:prstClr val="white"/>
                </a:solidFill>
                <a:latin typeface="Arial" panose="020B0604020202020204" pitchFamily="34" charset="0"/>
                <a:cs typeface="Arial" panose="020B0604020202020204" pitchFamily="34" charset="0"/>
              </a:rPr>
              <a:t>Miguel.Caldentey@pa.ey.com </a:t>
            </a:r>
          </a:p>
          <a:p>
            <a:pPr marL="12273" marR="50934">
              <a:lnSpc>
                <a:spcPts val="1256"/>
              </a:lnSpc>
              <a:spcAft>
                <a:spcPts val="300"/>
              </a:spcAft>
            </a:pPr>
            <a:r>
              <a:rPr lang="es-PA" sz="1200" dirty="0" smtClean="0">
                <a:solidFill>
                  <a:prstClr val="white"/>
                </a:solidFill>
                <a:latin typeface="Arial" panose="020B0604020202020204" pitchFamily="34" charset="0"/>
                <a:cs typeface="Arial" panose="020B0604020202020204" pitchFamily="34" charset="0"/>
                <a:sym typeface="Wingdings"/>
              </a:rPr>
              <a:t></a:t>
            </a:r>
            <a:r>
              <a:rPr lang="es-PA" sz="1200" dirty="0" smtClean="0">
                <a:solidFill>
                  <a:prstClr val="white"/>
                </a:solidFill>
                <a:latin typeface="Arial" panose="020B0604020202020204" pitchFamily="34" charset="0"/>
                <a:cs typeface="Arial" panose="020B0604020202020204" pitchFamily="34" charset="0"/>
              </a:rPr>
              <a:t> </a:t>
            </a:r>
            <a:r>
              <a:rPr lang="es-PA" sz="1200" dirty="0">
                <a:solidFill>
                  <a:prstClr val="white"/>
                </a:solidFill>
                <a:latin typeface="Arial" panose="020B0604020202020204" pitchFamily="34" charset="0"/>
                <a:cs typeface="Arial" panose="020B0604020202020204" pitchFamily="34" charset="0"/>
              </a:rPr>
              <a:t>+</a:t>
            </a:r>
            <a:r>
              <a:rPr lang="es-PA" sz="1200" dirty="0" smtClean="0">
                <a:solidFill>
                  <a:prstClr val="white"/>
                </a:solidFill>
                <a:latin typeface="Arial" panose="020B0604020202020204" pitchFamily="34" charset="0"/>
                <a:cs typeface="Arial" panose="020B0604020202020204" pitchFamily="34" charset="0"/>
              </a:rPr>
              <a:t>507 2080100</a:t>
            </a:r>
            <a:endParaRPr lang="es-PA" sz="1200" dirty="0">
              <a:solidFill>
                <a:prstClr val="white"/>
              </a:solidFill>
              <a:latin typeface="Arial" panose="020B0604020202020204" pitchFamily="34" charset="0"/>
              <a:cs typeface="Arial" panose="020B0604020202020204" pitchFamily="34" charset="0"/>
            </a:endParaRPr>
          </a:p>
        </p:txBody>
      </p:sp>
      <p:pic>
        <p:nvPicPr>
          <p:cNvPr id="10" name="Picture 2" descr="C:\Users\johana.ramos\Pictures\Caldentey,Miquel 080220120522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523" y="3990579"/>
            <a:ext cx="990315" cy="1296405"/>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10"/>
          <p:cNvSpPr txBox="1"/>
          <p:nvPr/>
        </p:nvSpPr>
        <p:spPr>
          <a:xfrm>
            <a:off x="7162800" y="5448234"/>
            <a:ext cx="3304641" cy="1159017"/>
          </a:xfrm>
          <a:prstGeom prst="rect">
            <a:avLst/>
          </a:prstGeom>
        </p:spPr>
        <p:txBody>
          <a:bodyPr vert="horz" wrap="square" lIns="0" tIns="0" rIns="0" bIns="144000" rtlCol="0">
            <a:spAutoFit/>
          </a:bodyPr>
          <a:lstStyle/>
          <a:p>
            <a:pPr>
              <a:lnSpc>
                <a:spcPct val="85000"/>
              </a:lnSpc>
              <a:spcAft>
                <a:spcPts val="300"/>
              </a:spcAft>
              <a:buClr>
                <a:srgbClr val="C0504D"/>
              </a:buClr>
              <a:buSzPct val="70000"/>
            </a:pPr>
            <a:r>
              <a:rPr lang="es-PA" sz="1200" b="1" dirty="0" smtClean="0">
                <a:solidFill>
                  <a:prstClr val="white"/>
                </a:solidFill>
                <a:latin typeface="Arial" panose="020B0604020202020204" pitchFamily="34" charset="0"/>
                <a:cs typeface="Arial" panose="020B0604020202020204" pitchFamily="34" charset="0"/>
              </a:rPr>
              <a:t>Luis Goncalves</a:t>
            </a:r>
            <a:endParaRPr lang="es-PA" sz="1200" b="1"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smtClean="0">
                <a:solidFill>
                  <a:prstClr val="white"/>
                </a:solidFill>
                <a:latin typeface="Arial" panose="020B0604020202020204" pitchFamily="34" charset="0"/>
                <a:cs typeface="Arial" panose="020B0604020202020204" pitchFamily="34" charset="0"/>
              </a:rPr>
              <a:t>Manager | Especialista </a:t>
            </a:r>
            <a:endParaRPr lang="es-PA" sz="1200"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a:solidFill>
                  <a:prstClr val="white"/>
                </a:solidFill>
                <a:latin typeface="Arial" panose="020B0604020202020204" pitchFamily="34" charset="0"/>
                <a:cs typeface="Arial" panose="020B0604020202020204" pitchFamily="34" charset="0"/>
              </a:rPr>
              <a:t>EY </a:t>
            </a:r>
            <a:r>
              <a:rPr lang="es-PA" sz="1200" dirty="0" smtClean="0">
                <a:solidFill>
                  <a:prstClr val="white"/>
                </a:solidFill>
                <a:latin typeface="Arial" panose="020B0604020202020204" pitchFamily="34" charset="0"/>
                <a:cs typeface="Arial" panose="020B0604020202020204" pitchFamily="34" charset="0"/>
              </a:rPr>
              <a:t>FSO Región Norte</a:t>
            </a:r>
            <a:endParaRPr lang="es-PA" sz="1200" dirty="0">
              <a:solidFill>
                <a:prstClr val="white"/>
              </a:solidFill>
              <a:latin typeface="Arial" panose="020B0604020202020204" pitchFamily="34" charset="0"/>
              <a:cs typeface="Arial" panose="020B0604020202020204" pitchFamily="34" charset="0"/>
            </a:endParaRPr>
          </a:p>
          <a:p>
            <a:pPr marL="183723" marR="50934" indent="-171450">
              <a:lnSpc>
                <a:spcPts val="1256"/>
              </a:lnSpc>
              <a:spcAft>
                <a:spcPts val="300"/>
              </a:spcAft>
              <a:buFont typeface="Wingdings" panose="05000000000000000000" pitchFamily="2" charset="2"/>
              <a:buChar char="*"/>
            </a:pPr>
            <a:r>
              <a:rPr lang="es-PA" sz="1200" dirty="0" smtClean="0">
                <a:solidFill>
                  <a:prstClr val="white"/>
                </a:solidFill>
                <a:latin typeface="Arial" panose="020B0604020202020204" pitchFamily="34" charset="0"/>
                <a:cs typeface="Arial" panose="020B0604020202020204" pitchFamily="34" charset="0"/>
              </a:rPr>
              <a:t> Luis.Goncalves@pa.ey.com </a:t>
            </a:r>
          </a:p>
          <a:p>
            <a:pPr marL="12273" marR="50934">
              <a:lnSpc>
                <a:spcPts val="1256"/>
              </a:lnSpc>
              <a:spcAft>
                <a:spcPts val="300"/>
              </a:spcAft>
            </a:pPr>
            <a:r>
              <a:rPr lang="es-PA" sz="1200" dirty="0" smtClean="0">
                <a:solidFill>
                  <a:prstClr val="white"/>
                </a:solidFill>
                <a:latin typeface="Arial" panose="020B0604020202020204" pitchFamily="34" charset="0"/>
                <a:cs typeface="Arial" panose="020B0604020202020204" pitchFamily="34" charset="0"/>
                <a:sym typeface="Wingdings"/>
              </a:rPr>
              <a:t></a:t>
            </a:r>
            <a:r>
              <a:rPr lang="es-PA" sz="1200" dirty="0" smtClean="0">
                <a:solidFill>
                  <a:prstClr val="white"/>
                </a:solidFill>
                <a:latin typeface="Arial" panose="020B0604020202020204" pitchFamily="34" charset="0"/>
                <a:cs typeface="Arial" panose="020B0604020202020204" pitchFamily="34" charset="0"/>
              </a:rPr>
              <a:t> </a:t>
            </a:r>
            <a:r>
              <a:rPr lang="es-PA" sz="1200" dirty="0">
                <a:solidFill>
                  <a:prstClr val="white"/>
                </a:solidFill>
                <a:latin typeface="Arial" panose="020B0604020202020204" pitchFamily="34" charset="0"/>
                <a:cs typeface="Arial" panose="020B0604020202020204" pitchFamily="34" charset="0"/>
              </a:rPr>
              <a:t>+</a:t>
            </a:r>
            <a:r>
              <a:rPr lang="es-PA" sz="1200" dirty="0" smtClean="0">
                <a:solidFill>
                  <a:prstClr val="white"/>
                </a:solidFill>
                <a:latin typeface="Arial" panose="020B0604020202020204" pitchFamily="34" charset="0"/>
                <a:cs typeface="Arial" panose="020B0604020202020204" pitchFamily="34" charset="0"/>
              </a:rPr>
              <a:t>507 2080100</a:t>
            </a:r>
            <a:endParaRPr lang="es-PA" sz="1200" dirty="0">
              <a:solidFill>
                <a:prstClr val="white"/>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800" y="3990579"/>
            <a:ext cx="1091710" cy="1296405"/>
          </a:xfrm>
          <a:prstGeom prst="rect">
            <a:avLst/>
          </a:prstGeom>
        </p:spPr>
      </p:pic>
      <p:sp>
        <p:nvSpPr>
          <p:cNvPr id="2" name="TextBox 1"/>
          <p:cNvSpPr txBox="1"/>
          <p:nvPr/>
        </p:nvSpPr>
        <p:spPr>
          <a:xfrm>
            <a:off x="4306316" y="714025"/>
            <a:ext cx="5155999" cy="455509"/>
          </a:xfrm>
          <a:prstGeom prst="rect">
            <a:avLst/>
          </a:prstGeom>
          <a:noFill/>
        </p:spPr>
        <p:txBody>
          <a:bodyPr wrap="square" lIns="0" tIns="36576" rIns="0" bIns="0" rtlCol="0">
            <a:spAutoFit/>
          </a:bodyPr>
          <a:lstStyle/>
          <a:p>
            <a:pPr marL="356616" indent="-356616">
              <a:lnSpc>
                <a:spcPct val="85000"/>
              </a:lnSpc>
              <a:spcAft>
                <a:spcPts val="600"/>
              </a:spcAft>
              <a:buClr>
                <a:schemeClr val="accent2"/>
              </a:buClr>
              <a:buSzPct val="70000"/>
              <a:buFont typeface="Arial" pitchFamily="34" charset="0"/>
              <a:buChar char="►"/>
            </a:pPr>
            <a:r>
              <a:rPr lang="es-PA" sz="3200" b="1" dirty="0" smtClean="0">
                <a:solidFill>
                  <a:schemeClr val="bg1"/>
                </a:solidFill>
              </a:rPr>
              <a:t>Líderes Regionales</a:t>
            </a:r>
          </a:p>
        </p:txBody>
      </p:sp>
      <p:grpSp>
        <p:nvGrpSpPr>
          <p:cNvPr id="25" name="Group 24"/>
          <p:cNvGrpSpPr/>
          <p:nvPr/>
        </p:nvGrpSpPr>
        <p:grpSpPr>
          <a:xfrm>
            <a:off x="4698523" y="1266483"/>
            <a:ext cx="1626078" cy="2168150"/>
            <a:chOff x="4698523" y="1266483"/>
            <a:chExt cx="1626078" cy="2168150"/>
          </a:xfrm>
        </p:grpSpPr>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6231" t="10652" r="6975" b="581"/>
            <a:stretch/>
          </p:blipFill>
          <p:spPr>
            <a:xfrm>
              <a:off x="4698523" y="1266483"/>
              <a:ext cx="1145005" cy="1301141"/>
            </a:xfrm>
            <a:prstGeom prst="rect">
              <a:avLst/>
            </a:prstGeom>
          </p:spPr>
        </p:pic>
        <p:sp>
          <p:nvSpPr>
            <p:cNvPr id="19" name="object 10"/>
            <p:cNvSpPr txBox="1"/>
            <p:nvPr/>
          </p:nvSpPr>
          <p:spPr>
            <a:xfrm>
              <a:off x="4698523" y="2685985"/>
              <a:ext cx="1626078" cy="748648"/>
            </a:xfrm>
            <a:prstGeom prst="rect">
              <a:avLst/>
            </a:prstGeom>
          </p:spPr>
          <p:txBody>
            <a:bodyPr vert="horz" wrap="square" lIns="0" tIns="0" rIns="0" bIns="144000" rtlCol="0">
              <a:spAutoFit/>
            </a:bodyPr>
            <a:lstStyle/>
            <a:p>
              <a:pPr>
                <a:lnSpc>
                  <a:spcPct val="85000"/>
                </a:lnSpc>
                <a:spcAft>
                  <a:spcPts val="300"/>
                </a:spcAft>
                <a:buClr>
                  <a:srgbClr val="C0504D"/>
                </a:buClr>
                <a:buSzPct val="70000"/>
              </a:pPr>
              <a:r>
                <a:rPr lang="es-PA" sz="1200" b="1" dirty="0" smtClean="0">
                  <a:solidFill>
                    <a:prstClr val="white"/>
                  </a:solidFill>
                  <a:latin typeface="Arial" panose="020B0604020202020204" pitchFamily="34" charset="0"/>
                  <a:cs typeface="Arial" panose="020B0604020202020204" pitchFamily="34" charset="0"/>
                </a:rPr>
                <a:t>Mauricio Deutsch</a:t>
              </a:r>
              <a:endParaRPr lang="es-PA" sz="1200" b="1"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smtClean="0">
                  <a:solidFill>
                    <a:prstClr val="white"/>
                  </a:solidFill>
                  <a:latin typeface="Arial" panose="020B0604020202020204" pitchFamily="34" charset="0"/>
                  <a:cs typeface="Arial" panose="020B0604020202020204" pitchFamily="34" charset="0"/>
                </a:rPr>
                <a:t>Partner | México</a:t>
              </a:r>
              <a:endParaRPr lang="es-PA" sz="1200"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a:solidFill>
                    <a:prstClr val="white"/>
                  </a:solidFill>
                  <a:latin typeface="Arial" panose="020B0604020202020204" pitchFamily="34" charset="0"/>
                  <a:cs typeface="Arial" panose="020B0604020202020204" pitchFamily="34" charset="0"/>
                </a:rPr>
                <a:t>EY </a:t>
              </a:r>
              <a:r>
                <a:rPr lang="es-PA" sz="1200" dirty="0" smtClean="0">
                  <a:solidFill>
                    <a:prstClr val="white"/>
                  </a:solidFill>
                  <a:latin typeface="Arial" panose="020B0604020202020204" pitchFamily="34" charset="0"/>
                  <a:cs typeface="Arial" panose="020B0604020202020204" pitchFamily="34" charset="0"/>
                </a:rPr>
                <a:t>FSO Región Norte</a:t>
              </a:r>
              <a:endParaRPr lang="es-PA" sz="1200" dirty="0">
                <a:solidFill>
                  <a:prstClr val="white"/>
                </a:solidFill>
                <a:latin typeface="Arial" panose="020B0604020202020204" pitchFamily="34" charset="0"/>
                <a:cs typeface="Arial" panose="020B0604020202020204" pitchFamily="34" charset="0"/>
              </a:endParaRPr>
            </a:p>
          </p:txBody>
        </p:sp>
      </p:grpSp>
      <p:grpSp>
        <p:nvGrpSpPr>
          <p:cNvPr id="24" name="Group 23"/>
          <p:cNvGrpSpPr/>
          <p:nvPr/>
        </p:nvGrpSpPr>
        <p:grpSpPr>
          <a:xfrm>
            <a:off x="6669834" y="1262678"/>
            <a:ext cx="1597849" cy="2171955"/>
            <a:chOff x="6512278" y="1262678"/>
            <a:chExt cx="1597849" cy="2171955"/>
          </a:xfrm>
        </p:grpSpPr>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r="2000" b="26000"/>
            <a:stretch/>
          </p:blipFill>
          <p:spPr>
            <a:xfrm>
              <a:off x="6512278" y="1262678"/>
              <a:ext cx="1134278" cy="1284745"/>
            </a:xfrm>
            <a:prstGeom prst="rect">
              <a:avLst/>
            </a:prstGeom>
          </p:spPr>
        </p:pic>
        <p:sp>
          <p:nvSpPr>
            <p:cNvPr id="20" name="object 10"/>
            <p:cNvSpPr txBox="1"/>
            <p:nvPr/>
          </p:nvSpPr>
          <p:spPr>
            <a:xfrm>
              <a:off x="6512278" y="2685985"/>
              <a:ext cx="1597849" cy="748648"/>
            </a:xfrm>
            <a:prstGeom prst="rect">
              <a:avLst/>
            </a:prstGeom>
          </p:spPr>
          <p:txBody>
            <a:bodyPr vert="horz" wrap="square" lIns="0" tIns="0" rIns="0" bIns="144000" rtlCol="0">
              <a:spAutoFit/>
            </a:bodyPr>
            <a:lstStyle/>
            <a:p>
              <a:pPr>
                <a:lnSpc>
                  <a:spcPct val="85000"/>
                </a:lnSpc>
                <a:spcAft>
                  <a:spcPts val="300"/>
                </a:spcAft>
                <a:buClr>
                  <a:srgbClr val="C0504D"/>
                </a:buClr>
                <a:buSzPct val="70000"/>
              </a:pPr>
              <a:r>
                <a:rPr lang="es-PA" sz="1200" b="1" dirty="0" smtClean="0">
                  <a:solidFill>
                    <a:prstClr val="white"/>
                  </a:solidFill>
                  <a:latin typeface="Arial" panose="020B0604020202020204" pitchFamily="34" charset="0"/>
                  <a:cs typeface="Arial" panose="020B0604020202020204" pitchFamily="34" charset="0"/>
                </a:rPr>
                <a:t>Marina Abal</a:t>
              </a:r>
              <a:endParaRPr lang="es-PA" sz="1200" b="1"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smtClean="0">
                  <a:solidFill>
                    <a:prstClr val="white"/>
                  </a:solidFill>
                  <a:latin typeface="Arial" panose="020B0604020202020204" pitchFamily="34" charset="0"/>
                  <a:cs typeface="Arial" panose="020B0604020202020204" pitchFamily="34" charset="0"/>
                </a:rPr>
                <a:t>Partner | CA &amp; Vzla</a:t>
              </a:r>
              <a:endParaRPr lang="es-PA" sz="1200"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a:solidFill>
                    <a:prstClr val="white"/>
                  </a:solidFill>
                  <a:latin typeface="Arial" panose="020B0604020202020204" pitchFamily="34" charset="0"/>
                  <a:cs typeface="Arial" panose="020B0604020202020204" pitchFamily="34" charset="0"/>
                </a:rPr>
                <a:t>EY </a:t>
              </a:r>
              <a:r>
                <a:rPr lang="es-PA" sz="1200" dirty="0" smtClean="0">
                  <a:solidFill>
                    <a:prstClr val="white"/>
                  </a:solidFill>
                  <a:latin typeface="Arial" panose="020B0604020202020204" pitchFamily="34" charset="0"/>
                  <a:cs typeface="Arial" panose="020B0604020202020204" pitchFamily="34" charset="0"/>
                </a:rPr>
                <a:t>FSO Región Norte</a:t>
              </a:r>
              <a:endParaRPr lang="es-PA" sz="1200" dirty="0">
                <a:solidFill>
                  <a:prstClr val="white"/>
                </a:solidFill>
                <a:latin typeface="Arial" panose="020B0604020202020204" pitchFamily="34" charset="0"/>
                <a:cs typeface="Arial" panose="020B0604020202020204" pitchFamily="34" charset="0"/>
              </a:endParaRPr>
            </a:p>
          </p:txBody>
        </p:sp>
      </p:grpSp>
      <p:grpSp>
        <p:nvGrpSpPr>
          <p:cNvPr id="23" name="Group 22"/>
          <p:cNvGrpSpPr/>
          <p:nvPr/>
        </p:nvGrpSpPr>
        <p:grpSpPr>
          <a:xfrm>
            <a:off x="8612916" y="1262678"/>
            <a:ext cx="1541873" cy="2159672"/>
            <a:chOff x="8440327" y="1262678"/>
            <a:chExt cx="1541873" cy="2159672"/>
          </a:xfrm>
        </p:grpSpPr>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0327" y="1262678"/>
              <a:ext cx="1087888" cy="1284745"/>
            </a:xfrm>
            <a:prstGeom prst="rect">
              <a:avLst/>
            </a:prstGeom>
          </p:spPr>
        </p:pic>
        <p:sp>
          <p:nvSpPr>
            <p:cNvPr id="21" name="object 10"/>
            <p:cNvSpPr txBox="1"/>
            <p:nvPr/>
          </p:nvSpPr>
          <p:spPr>
            <a:xfrm>
              <a:off x="8440327" y="2673702"/>
              <a:ext cx="1541873" cy="748648"/>
            </a:xfrm>
            <a:prstGeom prst="rect">
              <a:avLst/>
            </a:prstGeom>
          </p:spPr>
          <p:txBody>
            <a:bodyPr vert="horz" wrap="square" lIns="0" tIns="0" rIns="0" bIns="144000" rtlCol="0">
              <a:spAutoFit/>
            </a:bodyPr>
            <a:lstStyle/>
            <a:p>
              <a:pPr>
                <a:lnSpc>
                  <a:spcPct val="85000"/>
                </a:lnSpc>
                <a:spcAft>
                  <a:spcPts val="300"/>
                </a:spcAft>
                <a:buClr>
                  <a:srgbClr val="C0504D"/>
                </a:buClr>
                <a:buSzPct val="70000"/>
              </a:pPr>
              <a:r>
                <a:rPr lang="es-PA" sz="1200" b="1" dirty="0" smtClean="0">
                  <a:solidFill>
                    <a:prstClr val="white"/>
                  </a:solidFill>
                  <a:latin typeface="Arial" panose="020B0604020202020204" pitchFamily="34" charset="0"/>
                  <a:cs typeface="Arial" panose="020B0604020202020204" pitchFamily="34" charset="0"/>
                </a:rPr>
                <a:t>Claudia Gómez</a:t>
              </a:r>
              <a:endParaRPr lang="es-PA" sz="1200" b="1"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smtClean="0">
                  <a:solidFill>
                    <a:prstClr val="white"/>
                  </a:solidFill>
                  <a:latin typeface="Arial" panose="020B0604020202020204" pitchFamily="34" charset="0"/>
                  <a:cs typeface="Arial" panose="020B0604020202020204" pitchFamily="34" charset="0"/>
                </a:rPr>
                <a:t>Partner | Colombia</a:t>
              </a:r>
              <a:endParaRPr lang="es-PA" sz="1200"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a:solidFill>
                    <a:prstClr val="white"/>
                  </a:solidFill>
                  <a:latin typeface="Arial" panose="020B0604020202020204" pitchFamily="34" charset="0"/>
                  <a:cs typeface="Arial" panose="020B0604020202020204" pitchFamily="34" charset="0"/>
                </a:rPr>
                <a:t>EY </a:t>
              </a:r>
              <a:r>
                <a:rPr lang="es-PA" sz="1200" dirty="0" smtClean="0">
                  <a:solidFill>
                    <a:prstClr val="white"/>
                  </a:solidFill>
                  <a:latin typeface="Arial" panose="020B0604020202020204" pitchFamily="34" charset="0"/>
                  <a:cs typeface="Arial" panose="020B0604020202020204" pitchFamily="34" charset="0"/>
                </a:rPr>
                <a:t>FSO Región Norte</a:t>
              </a:r>
              <a:endParaRPr lang="es-PA" sz="1200" dirty="0">
                <a:solidFill>
                  <a:prstClr val="white"/>
                </a:solidFill>
                <a:latin typeface="Arial" panose="020B0604020202020204" pitchFamily="34" charset="0"/>
                <a:cs typeface="Arial" panose="020B0604020202020204" pitchFamily="34" charset="0"/>
              </a:endParaRPr>
            </a:p>
          </p:txBody>
        </p:sp>
      </p:grpSp>
      <p:grpSp>
        <p:nvGrpSpPr>
          <p:cNvPr id="26" name="Group 25"/>
          <p:cNvGrpSpPr/>
          <p:nvPr/>
        </p:nvGrpSpPr>
        <p:grpSpPr>
          <a:xfrm>
            <a:off x="10500023" y="1262678"/>
            <a:ext cx="1612649" cy="2159672"/>
            <a:chOff x="10500023" y="1262678"/>
            <a:chExt cx="1612649" cy="2159672"/>
          </a:xfrm>
        </p:grpSpPr>
        <p:pic>
          <p:nvPicPr>
            <p:cNvPr id="18" name="Picture 17"/>
            <p:cNvPicPr>
              <a:picLocks noChangeAspect="1"/>
            </p:cNvPicPr>
            <p:nvPr/>
          </p:nvPicPr>
          <p:blipFill rotWithShape="1">
            <a:blip r:embed="rId10">
              <a:extLst>
                <a:ext uri="{28A0092B-C50C-407E-A947-70E740481C1C}">
                  <a14:useLocalDpi xmlns:a14="http://schemas.microsoft.com/office/drawing/2010/main" val="0"/>
                </a:ext>
              </a:extLst>
            </a:blip>
            <a:srcRect l="3419" t="5865" r="9786"/>
            <a:stretch/>
          </p:blipFill>
          <p:spPr>
            <a:xfrm>
              <a:off x="10500023" y="1262678"/>
              <a:ext cx="1066104" cy="1284745"/>
            </a:xfrm>
            <a:prstGeom prst="rect">
              <a:avLst/>
            </a:prstGeom>
          </p:spPr>
        </p:pic>
        <p:sp>
          <p:nvSpPr>
            <p:cNvPr id="22" name="object 10"/>
            <p:cNvSpPr txBox="1"/>
            <p:nvPr/>
          </p:nvSpPr>
          <p:spPr>
            <a:xfrm>
              <a:off x="10500024" y="2673702"/>
              <a:ext cx="1612648" cy="748648"/>
            </a:xfrm>
            <a:prstGeom prst="rect">
              <a:avLst/>
            </a:prstGeom>
          </p:spPr>
          <p:txBody>
            <a:bodyPr vert="horz" wrap="square" lIns="0" tIns="0" rIns="0" bIns="144000" rtlCol="0">
              <a:spAutoFit/>
            </a:bodyPr>
            <a:lstStyle/>
            <a:p>
              <a:pPr>
                <a:lnSpc>
                  <a:spcPct val="85000"/>
                </a:lnSpc>
                <a:spcAft>
                  <a:spcPts val="300"/>
                </a:spcAft>
                <a:buClr>
                  <a:srgbClr val="C0504D"/>
                </a:buClr>
                <a:buSzPct val="70000"/>
              </a:pPr>
              <a:r>
                <a:rPr lang="es-PA" sz="1200" b="1" dirty="0" smtClean="0">
                  <a:solidFill>
                    <a:prstClr val="white"/>
                  </a:solidFill>
                  <a:latin typeface="Arial" panose="020B0604020202020204" pitchFamily="34" charset="0"/>
                  <a:cs typeface="Arial" panose="020B0604020202020204" pitchFamily="34" charset="0"/>
                </a:rPr>
                <a:t>José Bellina</a:t>
              </a:r>
              <a:endParaRPr lang="es-PA" sz="1200" b="1"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smtClean="0">
                  <a:solidFill>
                    <a:prstClr val="white"/>
                  </a:solidFill>
                  <a:latin typeface="Arial" panose="020B0604020202020204" pitchFamily="34" charset="0"/>
                  <a:cs typeface="Arial" panose="020B0604020202020204" pitchFamily="34" charset="0"/>
                </a:rPr>
                <a:t>Partner | Perú</a:t>
              </a:r>
              <a:endParaRPr lang="es-PA" sz="1200" dirty="0">
                <a:solidFill>
                  <a:prstClr val="white"/>
                </a:solidFill>
                <a:latin typeface="Arial" panose="020B0604020202020204" pitchFamily="34" charset="0"/>
                <a:cs typeface="Arial" panose="020B0604020202020204" pitchFamily="34" charset="0"/>
              </a:endParaRPr>
            </a:p>
            <a:p>
              <a:pPr marL="12273">
                <a:spcAft>
                  <a:spcPts val="300"/>
                </a:spcAft>
              </a:pPr>
              <a:r>
                <a:rPr lang="es-PA" sz="1200" dirty="0">
                  <a:solidFill>
                    <a:prstClr val="white"/>
                  </a:solidFill>
                  <a:latin typeface="Arial" panose="020B0604020202020204" pitchFamily="34" charset="0"/>
                  <a:cs typeface="Arial" panose="020B0604020202020204" pitchFamily="34" charset="0"/>
                </a:rPr>
                <a:t>EY </a:t>
              </a:r>
              <a:r>
                <a:rPr lang="es-PA" sz="1200" dirty="0" smtClean="0">
                  <a:solidFill>
                    <a:prstClr val="white"/>
                  </a:solidFill>
                  <a:latin typeface="Arial" panose="020B0604020202020204" pitchFamily="34" charset="0"/>
                  <a:cs typeface="Arial" panose="020B0604020202020204" pitchFamily="34" charset="0"/>
                </a:rPr>
                <a:t>FSO Región Norte</a:t>
              </a:r>
              <a:endParaRPr lang="es-PA" sz="1200" dirty="0">
                <a:solidFill>
                  <a:prstClr val="white"/>
                </a:solidFill>
                <a:latin typeface="Arial" panose="020B0604020202020204" pitchFamily="34" charset="0"/>
                <a:cs typeface="Arial" panose="020B0604020202020204" pitchFamily="34" charset="0"/>
              </a:endParaRPr>
            </a:p>
          </p:txBody>
        </p:sp>
      </p:grpSp>
      <p:sp>
        <p:nvSpPr>
          <p:cNvPr id="27" name="TextBox 26"/>
          <p:cNvSpPr txBox="1"/>
          <p:nvPr/>
        </p:nvSpPr>
        <p:spPr>
          <a:xfrm>
            <a:off x="4306316" y="3434629"/>
            <a:ext cx="5155999" cy="455509"/>
          </a:xfrm>
          <a:prstGeom prst="rect">
            <a:avLst/>
          </a:prstGeom>
          <a:noFill/>
        </p:spPr>
        <p:txBody>
          <a:bodyPr wrap="square" lIns="0" tIns="36576" rIns="0" bIns="0" rtlCol="0">
            <a:spAutoFit/>
          </a:bodyPr>
          <a:lstStyle/>
          <a:p>
            <a:pPr marL="356616" indent="-356616">
              <a:lnSpc>
                <a:spcPct val="85000"/>
              </a:lnSpc>
              <a:spcAft>
                <a:spcPts val="600"/>
              </a:spcAft>
              <a:buClr>
                <a:schemeClr val="accent2"/>
              </a:buClr>
              <a:buSzPct val="70000"/>
              <a:buFont typeface="Arial" pitchFamily="34" charset="0"/>
              <a:buChar char="►"/>
            </a:pPr>
            <a:r>
              <a:rPr lang="es-PA" sz="3200" b="1" dirty="0" smtClean="0">
                <a:solidFill>
                  <a:schemeClr val="bg1"/>
                </a:solidFill>
              </a:rPr>
              <a:t>Equipo </a:t>
            </a: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697" y="3886200"/>
            <a:ext cx="2264409" cy="2264409"/>
          </a:xfrm>
          <a:prstGeom prst="rect">
            <a:avLst/>
          </a:prstGeom>
        </p:spPr>
      </p:pic>
    </p:spTree>
    <p:extLst>
      <p:ext uri="{BB962C8B-B14F-4D97-AF65-F5344CB8AC3E}">
        <p14:creationId xmlns:p14="http://schemas.microsoft.com/office/powerpoint/2010/main" val="473392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413"/>
          <p:cNvPicPr>
            <a:picLocks noChangeAspect="1"/>
          </p:cNvPicPr>
          <p:nvPr/>
        </p:nvPicPr>
        <p:blipFill rotWithShape="1">
          <a:blip r:embed="rId3" cstate="print">
            <a:extLst>
              <a:ext uri="{28A0092B-C50C-407E-A947-70E740481C1C}">
                <a14:useLocalDpi xmlns:a14="http://schemas.microsoft.com/office/drawing/2010/main" val="0"/>
              </a:ext>
            </a:extLst>
          </a:blip>
          <a:srcRect l="32160" r="32517"/>
          <a:stretch/>
        </p:blipFill>
        <p:spPr>
          <a:xfrm>
            <a:off x="6174257" y="2500428"/>
            <a:ext cx="2579532" cy="3518359"/>
          </a:xfrm>
          <a:prstGeom prst="rect">
            <a:avLst/>
          </a:prstGeom>
        </p:spPr>
      </p:pic>
      <p:sp>
        <p:nvSpPr>
          <p:cNvPr id="415" name="Rectangle 414"/>
          <p:cNvSpPr/>
          <p:nvPr/>
        </p:nvSpPr>
        <p:spPr>
          <a:xfrm>
            <a:off x="187835" y="1447637"/>
            <a:ext cx="2615244" cy="2600962"/>
          </a:xfrm>
          <a:prstGeom prst="rect">
            <a:avLst/>
          </a:prstGeom>
          <a:solidFill>
            <a:srgbClr val="DBDBDB"/>
          </a:solidFill>
          <a:ln w="25400" cap="flat" cmpd="sng" algn="ctr">
            <a:noFill/>
            <a:prstDash val="solid"/>
          </a:ln>
          <a:effectLst/>
        </p:spPr>
        <p:txBody>
          <a:bodyPr lIns="56395" tIns="56395" rIns="56395" bIns="56395" rtlCol="0" anchor="ctr"/>
          <a:lstStyle/>
          <a:p>
            <a:pPr algn="ctr" defTabSz="716157">
              <a:defRPr/>
            </a:pPr>
            <a:endParaRPr lang="es-PA" sz="1385" kern="0" dirty="0">
              <a:solidFill>
                <a:srgbClr val="000000"/>
              </a:solidFill>
              <a:latin typeface="Arial" panose="020B0604020202020204" pitchFamily="34" charset="0"/>
              <a:ea typeface="EYInterstate" charset="0"/>
              <a:cs typeface="Arial" panose="020B0604020202020204" pitchFamily="34" charset="0"/>
            </a:endParaRPr>
          </a:p>
        </p:txBody>
      </p:sp>
      <p:sp>
        <p:nvSpPr>
          <p:cNvPr id="829" name="Rectangle 828"/>
          <p:cNvSpPr/>
          <p:nvPr/>
        </p:nvSpPr>
        <p:spPr>
          <a:xfrm>
            <a:off x="204156" y="4226387"/>
            <a:ext cx="2615244" cy="1793413"/>
          </a:xfrm>
          <a:prstGeom prst="rect">
            <a:avLst/>
          </a:prstGeom>
          <a:solidFill>
            <a:srgbClr val="646464"/>
          </a:solidFill>
          <a:ln w="25400" cap="flat" cmpd="sng" algn="ctr">
            <a:noFill/>
            <a:prstDash val="solid"/>
          </a:ln>
          <a:effectLst/>
        </p:spPr>
        <p:txBody>
          <a:bodyPr lIns="56395" tIns="56395" rIns="56395" bIns="56395" rtlCol="0" anchor="ctr"/>
          <a:lstStyle/>
          <a:p>
            <a:pPr algn="ctr" defTabSz="716157"/>
            <a:endParaRPr lang="es-PA" sz="1385" kern="0" dirty="0">
              <a:solidFill>
                <a:srgbClr val="000000"/>
              </a:solidFill>
              <a:latin typeface="Arial" panose="020B0604020202020204" pitchFamily="34" charset="0"/>
              <a:ea typeface="EYInterstate" charset="0"/>
              <a:cs typeface="Arial" panose="020B0604020202020204" pitchFamily="34" charset="0"/>
            </a:endParaRPr>
          </a:p>
        </p:txBody>
      </p:sp>
      <p:sp>
        <p:nvSpPr>
          <p:cNvPr id="830" name="Rectangle 829"/>
          <p:cNvSpPr/>
          <p:nvPr/>
        </p:nvSpPr>
        <p:spPr>
          <a:xfrm>
            <a:off x="8924098" y="1447637"/>
            <a:ext cx="2615244" cy="1974517"/>
          </a:xfrm>
          <a:prstGeom prst="rect">
            <a:avLst/>
          </a:prstGeom>
          <a:solidFill>
            <a:srgbClr val="646464"/>
          </a:solidFill>
          <a:ln w="25400" cap="flat" cmpd="sng" algn="ctr">
            <a:noFill/>
            <a:prstDash val="solid"/>
          </a:ln>
          <a:effectLst/>
        </p:spPr>
        <p:txBody>
          <a:bodyPr lIns="56395" tIns="56395" rIns="56395" bIns="56395" rtlCol="0" anchor="ctr"/>
          <a:lstStyle/>
          <a:p>
            <a:pPr algn="ctr" defTabSz="716157">
              <a:defRPr/>
            </a:pPr>
            <a:endParaRPr lang="es-PA" sz="1385" kern="0" dirty="0">
              <a:solidFill>
                <a:srgbClr val="000000"/>
              </a:solidFill>
              <a:latin typeface="Arial" panose="020B0604020202020204" pitchFamily="34" charset="0"/>
              <a:ea typeface="EYInterstate" charset="0"/>
              <a:cs typeface="Arial" panose="020B0604020202020204" pitchFamily="34" charset="0"/>
            </a:endParaRPr>
          </a:p>
        </p:txBody>
      </p:sp>
      <p:sp>
        <p:nvSpPr>
          <p:cNvPr id="832" name="TextBox 831"/>
          <p:cNvSpPr txBox="1"/>
          <p:nvPr/>
        </p:nvSpPr>
        <p:spPr>
          <a:xfrm>
            <a:off x="204156" y="4226387"/>
            <a:ext cx="2615244" cy="1615625"/>
          </a:xfrm>
          <a:prstGeom prst="rect">
            <a:avLst/>
          </a:prstGeom>
          <a:noFill/>
          <a:ln>
            <a:noFill/>
          </a:ln>
        </p:spPr>
        <p:txBody>
          <a:bodyPr wrap="square" lIns="71620" tIns="35808" rIns="71620" bIns="35808" rtlCol="0">
            <a:noAutofit/>
          </a:bodyPr>
          <a:lstStyle/>
          <a:p>
            <a:pPr algn="ctr" defTabSz="716157"/>
            <a:r>
              <a:rPr lang="es-PA" sz="6000" b="1" dirty="0" smtClean="0">
                <a:solidFill>
                  <a:srgbClr val="FFD200"/>
                </a:solidFill>
                <a:latin typeface="Arial" panose="020B0604020202020204" pitchFamily="34" charset="0"/>
                <a:ea typeface="EYInterstate" charset="0"/>
                <a:cs typeface="Arial" panose="020B0604020202020204" pitchFamily="34" charset="0"/>
              </a:rPr>
              <a:t>82%</a:t>
            </a:r>
            <a:r>
              <a:rPr lang="es-PA" sz="6307" b="1" dirty="0" smtClean="0">
                <a:solidFill>
                  <a:srgbClr val="FFFFFF"/>
                </a:solidFill>
                <a:latin typeface="Arial" panose="020B0604020202020204" pitchFamily="34" charset="0"/>
                <a:ea typeface="EYInterstate" charset="0"/>
                <a:cs typeface="Arial" panose="020B0604020202020204" pitchFamily="34" charset="0"/>
              </a:rPr>
              <a:t/>
            </a:r>
            <a:br>
              <a:rPr lang="es-PA" sz="6307" b="1" dirty="0" smtClean="0">
                <a:solidFill>
                  <a:srgbClr val="FFFFFF"/>
                </a:solidFill>
                <a:latin typeface="Arial" panose="020B0604020202020204" pitchFamily="34" charset="0"/>
                <a:ea typeface="EYInterstate" charset="0"/>
                <a:cs typeface="Arial" panose="020B0604020202020204" pitchFamily="34" charset="0"/>
              </a:rPr>
            </a:br>
            <a:r>
              <a:rPr lang="es-PA" sz="1600" dirty="0" smtClean="0">
                <a:solidFill>
                  <a:srgbClr val="FFFFFF"/>
                </a:solidFill>
                <a:latin typeface="Arial" panose="020B0604020202020204" pitchFamily="34" charset="0"/>
                <a:ea typeface="EYInterstate" charset="0"/>
                <a:cs typeface="Arial" panose="020B0604020202020204" pitchFamily="34" charset="0"/>
              </a:rPr>
              <a:t>De los clientes revisan en línea antes de adquirir un producto o servicio</a:t>
            </a:r>
            <a:endParaRPr lang="es-PA" sz="1600" dirty="0">
              <a:solidFill>
                <a:srgbClr val="FFFFFF"/>
              </a:solidFill>
              <a:latin typeface="Arial" panose="020B0604020202020204" pitchFamily="34" charset="0"/>
              <a:ea typeface="EYInterstate" charset="0"/>
              <a:cs typeface="Arial" panose="020B0604020202020204" pitchFamily="34" charset="0"/>
            </a:endParaRPr>
          </a:p>
        </p:txBody>
      </p:sp>
      <p:sp>
        <p:nvSpPr>
          <p:cNvPr id="833" name="TextBox 832"/>
          <p:cNvSpPr txBox="1"/>
          <p:nvPr/>
        </p:nvSpPr>
        <p:spPr>
          <a:xfrm>
            <a:off x="219775" y="1577531"/>
            <a:ext cx="2583303" cy="2559926"/>
          </a:xfrm>
          <a:prstGeom prst="rect">
            <a:avLst/>
          </a:prstGeom>
          <a:noFill/>
          <a:ln>
            <a:noFill/>
          </a:ln>
        </p:spPr>
        <p:txBody>
          <a:bodyPr wrap="square" lIns="0" tIns="0" rIns="71620" bIns="35808" rtlCol="0">
            <a:spAutoFit/>
          </a:bodyPr>
          <a:lstStyle/>
          <a:p>
            <a:pPr algn="ctr" defTabSz="716157"/>
            <a:r>
              <a:rPr lang="es-PA" sz="6600" b="1" dirty="0" smtClean="0">
                <a:solidFill>
                  <a:schemeClr val="accent5"/>
                </a:solidFill>
                <a:latin typeface="Arial" panose="020B0604020202020204" pitchFamily="34" charset="0"/>
                <a:ea typeface="EYInterstate" charset="0"/>
                <a:cs typeface="Arial" panose="020B0604020202020204" pitchFamily="34" charset="0"/>
              </a:rPr>
              <a:t>45%</a:t>
            </a:r>
          </a:p>
          <a:p>
            <a:pPr algn="ctr" defTabSz="716157"/>
            <a:endParaRPr lang="es-PA" sz="1600" dirty="0" smtClean="0">
              <a:solidFill>
                <a:srgbClr val="646464"/>
              </a:solidFill>
              <a:latin typeface="Arial" panose="020B0604020202020204" pitchFamily="34" charset="0"/>
              <a:ea typeface="EYInterstate" charset="0"/>
              <a:cs typeface="Arial" panose="020B0604020202020204" pitchFamily="34" charset="0"/>
            </a:endParaRPr>
          </a:p>
          <a:p>
            <a:pPr algn="ctr" defTabSz="716157"/>
            <a:r>
              <a:rPr lang="es-PA" sz="1600" dirty="0" smtClean="0">
                <a:solidFill>
                  <a:srgbClr val="646464"/>
                </a:solidFill>
                <a:latin typeface="Arial" panose="020B0604020202020204" pitchFamily="34" charset="0"/>
                <a:ea typeface="EYInterstate" charset="0"/>
                <a:cs typeface="Arial" panose="020B0604020202020204" pitchFamily="34" charset="0"/>
              </a:rPr>
              <a:t>De Bancos se han relacionado con soluciones </a:t>
            </a:r>
            <a:r>
              <a:rPr lang="es-PA" sz="1600" dirty="0" smtClean="0">
                <a:solidFill>
                  <a:srgbClr val="646464"/>
                </a:solidFill>
                <a:latin typeface="Arial" panose="020B0604020202020204" pitchFamily="34" charset="0"/>
                <a:ea typeface="EYInterstate" charset="0"/>
                <a:cs typeface="Arial" panose="020B0604020202020204" pitchFamily="34" charset="0"/>
              </a:rPr>
              <a:t> </a:t>
            </a:r>
            <a:r>
              <a:rPr lang="es-PA" sz="1600" dirty="0" smtClean="0">
                <a:solidFill>
                  <a:srgbClr val="646464"/>
                </a:solidFill>
                <a:latin typeface="Arial" panose="020B0604020202020204" pitchFamily="34" charset="0"/>
                <a:ea typeface="EYInterstate" charset="0"/>
                <a:cs typeface="Arial" panose="020B0604020202020204" pitchFamily="34" charset="0"/>
              </a:rPr>
              <a:t>Fintech para potenciar la innovación </a:t>
            </a:r>
          </a:p>
          <a:p>
            <a:pPr algn="ctr" defTabSz="716157"/>
            <a:r>
              <a:rPr lang="es-PA" sz="1200" i="1" dirty="0" smtClean="0">
                <a:solidFill>
                  <a:srgbClr val="646464"/>
                </a:solidFill>
                <a:latin typeface="Arial" panose="020B0604020202020204" pitchFamily="34" charset="0"/>
                <a:ea typeface="EYInterstate" charset="0"/>
                <a:cs typeface="Arial" panose="020B0604020202020204" pitchFamily="34" charset="0"/>
              </a:rPr>
              <a:t>(USA y EMEA)</a:t>
            </a:r>
            <a:endParaRPr lang="es-PA" sz="1200" i="1" dirty="0">
              <a:solidFill>
                <a:srgbClr val="646464"/>
              </a:solidFill>
              <a:latin typeface="Arial" panose="020B0604020202020204" pitchFamily="34" charset="0"/>
              <a:ea typeface="EYInterstate" charset="0"/>
              <a:cs typeface="Arial" panose="020B0604020202020204" pitchFamily="34" charset="0"/>
            </a:endParaRPr>
          </a:p>
        </p:txBody>
      </p:sp>
      <p:sp>
        <p:nvSpPr>
          <p:cNvPr id="835" name="TextBox 834"/>
          <p:cNvSpPr txBox="1"/>
          <p:nvPr/>
        </p:nvSpPr>
        <p:spPr>
          <a:xfrm>
            <a:off x="6178806" y="1490204"/>
            <a:ext cx="2583112" cy="995645"/>
          </a:xfrm>
          <a:prstGeom prst="rect">
            <a:avLst/>
          </a:prstGeom>
          <a:noFill/>
          <a:ln>
            <a:noFill/>
          </a:ln>
        </p:spPr>
        <p:txBody>
          <a:bodyPr wrap="square" lIns="71620" tIns="35808" rIns="71620" bIns="35808" rtlCol="0">
            <a:spAutoFit/>
          </a:bodyPr>
          <a:lstStyle/>
          <a:p>
            <a:pPr algn="ctr" defTabSz="716157"/>
            <a:r>
              <a:rPr lang="es-PA" sz="2000" b="1" dirty="0" smtClean="0">
                <a:solidFill>
                  <a:schemeClr val="tx1">
                    <a:lumMod val="50000"/>
                    <a:lumOff val="50000"/>
                  </a:schemeClr>
                </a:solidFill>
                <a:latin typeface="Arial" panose="020B0604020202020204" pitchFamily="34" charset="0"/>
                <a:ea typeface="EYInterstate" charset="0"/>
                <a:cs typeface="Arial" panose="020B0604020202020204" pitchFamily="34" charset="0"/>
              </a:rPr>
              <a:t>Top de tecnologías utilizadas globalmente (2018)</a:t>
            </a:r>
            <a:endParaRPr lang="es-PA" sz="2000" dirty="0">
              <a:solidFill>
                <a:schemeClr val="tx1">
                  <a:lumMod val="50000"/>
                  <a:lumOff val="50000"/>
                </a:schemeClr>
              </a:solidFill>
              <a:latin typeface="Arial" panose="020B0604020202020204" pitchFamily="34" charset="0"/>
              <a:ea typeface="EYInterstate" charset="0"/>
              <a:cs typeface="Arial" panose="020B0604020202020204" pitchFamily="34" charset="0"/>
            </a:endParaRPr>
          </a:p>
        </p:txBody>
      </p:sp>
      <p:sp>
        <p:nvSpPr>
          <p:cNvPr id="836" name="TextBox 835"/>
          <p:cNvSpPr txBox="1"/>
          <p:nvPr/>
        </p:nvSpPr>
        <p:spPr>
          <a:xfrm>
            <a:off x="9026476" y="1539567"/>
            <a:ext cx="2400295" cy="1876335"/>
          </a:xfrm>
          <a:prstGeom prst="rect">
            <a:avLst/>
          </a:prstGeom>
          <a:noFill/>
          <a:ln>
            <a:noFill/>
          </a:ln>
        </p:spPr>
        <p:txBody>
          <a:bodyPr wrap="square" lIns="71620" tIns="35808" rIns="71620" bIns="35808" rtlCol="0">
            <a:spAutoFit/>
          </a:bodyPr>
          <a:lstStyle/>
          <a:p>
            <a:pPr algn="ctr" defTabSz="716157"/>
            <a:r>
              <a:rPr lang="es-PA" sz="6923" b="1" dirty="0" smtClean="0">
                <a:solidFill>
                  <a:srgbClr val="FFD200"/>
                </a:solidFill>
                <a:latin typeface="Arial" panose="020B0604020202020204" pitchFamily="34" charset="0"/>
                <a:ea typeface="EYInterstate" charset="0"/>
                <a:cs typeface="Arial" panose="020B0604020202020204" pitchFamily="34" charset="0"/>
              </a:rPr>
              <a:t>33</a:t>
            </a:r>
            <a:r>
              <a:rPr lang="es-PA" sz="2231" b="1" dirty="0" smtClean="0">
                <a:solidFill>
                  <a:srgbClr val="FFFFFF"/>
                </a:solidFill>
                <a:latin typeface="Arial" panose="020B0604020202020204" pitchFamily="34" charset="0"/>
                <a:ea typeface="EYInterstate" charset="0"/>
                <a:cs typeface="Arial" panose="020B0604020202020204" pitchFamily="34" charset="0"/>
              </a:rPr>
              <a:t>%</a:t>
            </a:r>
          </a:p>
          <a:p>
            <a:pPr algn="ctr" defTabSz="716157"/>
            <a:r>
              <a:rPr lang="es-PA" sz="1600" dirty="0" smtClean="0">
                <a:solidFill>
                  <a:srgbClr val="FFFFFF"/>
                </a:solidFill>
                <a:latin typeface="Arial" panose="020B0604020202020204" pitchFamily="34" charset="0"/>
                <a:ea typeface="EYInterstate" charset="0"/>
                <a:cs typeface="Arial" panose="020B0604020202020204" pitchFamily="34" charset="0"/>
              </a:rPr>
              <a:t>Promedio </a:t>
            </a:r>
            <a:r>
              <a:rPr lang="es-PA" sz="1600" dirty="0" smtClean="0">
                <a:solidFill>
                  <a:srgbClr val="FFFFFF"/>
                </a:solidFill>
                <a:latin typeface="Arial" panose="020B0604020202020204" pitchFamily="34" charset="0"/>
                <a:ea typeface="EYInterstate" charset="0"/>
                <a:cs typeface="Arial" panose="020B0604020202020204" pitchFamily="34" charset="0"/>
              </a:rPr>
              <a:t>global de adopción fintech (Fintech to consumers)</a:t>
            </a:r>
            <a:endParaRPr lang="es-PA" sz="1600" dirty="0">
              <a:solidFill>
                <a:srgbClr val="FFFFFF"/>
              </a:solidFill>
              <a:latin typeface="Arial" panose="020B0604020202020204" pitchFamily="34" charset="0"/>
              <a:ea typeface="EYInterstate" charset="0"/>
              <a:cs typeface="Arial" panose="020B0604020202020204" pitchFamily="34" charset="0"/>
            </a:endParaRPr>
          </a:p>
        </p:txBody>
      </p:sp>
      <p:sp>
        <p:nvSpPr>
          <p:cNvPr id="837" name="TextBox 836"/>
          <p:cNvSpPr txBox="1"/>
          <p:nvPr/>
        </p:nvSpPr>
        <p:spPr>
          <a:xfrm>
            <a:off x="6209004" y="4038600"/>
            <a:ext cx="2586029" cy="380092"/>
          </a:xfrm>
          <a:prstGeom prst="rect">
            <a:avLst/>
          </a:prstGeom>
          <a:noFill/>
          <a:ln>
            <a:noFill/>
          </a:ln>
        </p:spPr>
        <p:txBody>
          <a:bodyPr wrap="square" lIns="71620" tIns="35808" rIns="71620" bIns="35808" rtlCol="0">
            <a:spAutoFit/>
          </a:bodyPr>
          <a:lstStyle/>
          <a:p>
            <a:pPr algn="ctr" defTabSz="716157"/>
            <a:r>
              <a:rPr lang="es-PA" sz="2000" b="1" dirty="0" smtClean="0">
                <a:solidFill>
                  <a:srgbClr val="FFFFFF"/>
                </a:solidFill>
                <a:latin typeface="Arial" panose="020B0604020202020204" pitchFamily="34" charset="0"/>
                <a:ea typeface="EYInterstate" charset="0"/>
                <a:cs typeface="Arial" panose="020B0604020202020204" pitchFamily="34" charset="0"/>
              </a:rPr>
              <a:t>Blockchain</a:t>
            </a:r>
            <a:endParaRPr lang="es-PA" sz="2000" dirty="0">
              <a:solidFill>
                <a:srgbClr val="FFFFFF"/>
              </a:solidFill>
              <a:latin typeface="Arial" panose="020B0604020202020204" pitchFamily="34" charset="0"/>
              <a:ea typeface="EYInterstate" charset="0"/>
              <a:cs typeface="Arial" panose="020B0604020202020204" pitchFamily="34" charset="0"/>
            </a:endParaRPr>
          </a:p>
        </p:txBody>
      </p:sp>
      <p:sp>
        <p:nvSpPr>
          <p:cNvPr id="838" name="TextBox 837"/>
          <p:cNvSpPr txBox="1"/>
          <p:nvPr/>
        </p:nvSpPr>
        <p:spPr>
          <a:xfrm>
            <a:off x="6209004" y="2877816"/>
            <a:ext cx="2586028" cy="380092"/>
          </a:xfrm>
          <a:prstGeom prst="rect">
            <a:avLst/>
          </a:prstGeom>
          <a:noFill/>
          <a:ln>
            <a:noFill/>
          </a:ln>
        </p:spPr>
        <p:txBody>
          <a:bodyPr wrap="square" lIns="71620" tIns="35808" rIns="71620" bIns="35808" rtlCol="0">
            <a:spAutoFit/>
          </a:bodyPr>
          <a:lstStyle/>
          <a:p>
            <a:pPr algn="ctr" defTabSz="716157"/>
            <a:r>
              <a:rPr lang="es-PA" sz="2000" b="1" dirty="0" smtClean="0">
                <a:solidFill>
                  <a:srgbClr val="FFFFFF"/>
                </a:solidFill>
                <a:latin typeface="Arial" panose="020B0604020202020204" pitchFamily="34" charset="0"/>
                <a:ea typeface="EYInterstate" charset="0"/>
                <a:cs typeface="Arial" panose="020B0604020202020204" pitchFamily="34" charset="0"/>
              </a:rPr>
              <a:t>API’s</a:t>
            </a:r>
            <a:endParaRPr lang="es-PA" sz="2000" dirty="0">
              <a:solidFill>
                <a:srgbClr val="FFFFFF"/>
              </a:solidFill>
              <a:latin typeface="Arial" panose="020B0604020202020204" pitchFamily="34" charset="0"/>
              <a:ea typeface="EYInterstate" charset="0"/>
              <a:cs typeface="Arial" panose="020B0604020202020204" pitchFamily="34" charset="0"/>
            </a:endParaRPr>
          </a:p>
        </p:txBody>
      </p:sp>
      <p:pic>
        <p:nvPicPr>
          <p:cNvPr id="840" name="Picture 839"/>
          <p:cNvPicPr>
            <a:picLocks noChangeAspect="1"/>
          </p:cNvPicPr>
          <p:nvPr/>
        </p:nvPicPr>
        <p:blipFill rotWithShape="1">
          <a:blip r:embed="rId4" cstate="print">
            <a:extLst>
              <a:ext uri="{28A0092B-C50C-407E-A947-70E740481C1C}">
                <a14:useLocalDpi xmlns:a14="http://schemas.microsoft.com/office/drawing/2010/main" val="0"/>
              </a:ext>
            </a:extLst>
          </a:blip>
          <a:srcRect l="12449" r="16986" b="10601"/>
          <a:stretch/>
        </p:blipFill>
        <p:spPr>
          <a:xfrm>
            <a:off x="8920624" y="3588880"/>
            <a:ext cx="2611988" cy="2429913"/>
          </a:xfrm>
          <a:prstGeom prst="rect">
            <a:avLst/>
          </a:prstGeom>
        </p:spPr>
      </p:pic>
      <p:sp>
        <p:nvSpPr>
          <p:cNvPr id="3" name="Rectangle 2"/>
          <p:cNvSpPr/>
          <p:nvPr/>
        </p:nvSpPr>
        <p:spPr>
          <a:xfrm>
            <a:off x="163772" y="6391610"/>
            <a:ext cx="6865854" cy="307777"/>
          </a:xfrm>
          <a:prstGeom prst="rect">
            <a:avLst/>
          </a:prstGeom>
          <a:solidFill>
            <a:srgbClr val="FFFF00"/>
          </a:solidFill>
          <a:ln>
            <a:solidFill>
              <a:srgbClr val="00A3AE"/>
            </a:solidFill>
          </a:ln>
        </p:spPr>
        <p:txBody>
          <a:bodyPr wrap="none">
            <a:spAutoFit/>
          </a:bodyPr>
          <a:lstStyle/>
          <a:p>
            <a:r>
              <a:rPr lang="es-PA" sz="1400" b="1" i="1" dirty="0" smtClean="0">
                <a:solidFill>
                  <a:schemeClr val="tx1">
                    <a:lumMod val="85000"/>
                    <a:lumOff val="15000"/>
                  </a:schemeClr>
                </a:solidFill>
                <a:latin typeface="Arial" panose="020B0604020202020204" pitchFamily="34" charset="0"/>
                <a:ea typeface="EYInterstate" charset="0"/>
                <a:cs typeface="Arial" panose="020B0604020202020204" pitchFamily="34" charset="0"/>
              </a:rPr>
              <a:t>Estudio EY Innovation in Banking July 2018, </a:t>
            </a:r>
            <a:r>
              <a:rPr lang="es-PA" sz="1400" b="1" i="1" dirty="0" smtClean="0">
                <a:solidFill>
                  <a:schemeClr val="tx1">
                    <a:lumMod val="85000"/>
                    <a:lumOff val="15000"/>
                  </a:schemeClr>
                </a:solidFill>
                <a:latin typeface="Arial" panose="020B0604020202020204" pitchFamily="34" charset="0"/>
                <a:ea typeface="EYInterstate" charset="0"/>
                <a:cs typeface="Arial" panose="020B0604020202020204" pitchFamily="34" charset="0"/>
              </a:rPr>
              <a:t> EY Global </a:t>
            </a:r>
            <a:r>
              <a:rPr lang="es-PA" sz="1400" b="1" i="1" dirty="0" smtClean="0">
                <a:solidFill>
                  <a:schemeClr val="tx1">
                    <a:lumMod val="85000"/>
                    <a:lumOff val="15000"/>
                  </a:schemeClr>
                </a:solidFill>
                <a:latin typeface="Arial" panose="020B0604020202020204" pitchFamily="34" charset="0"/>
                <a:ea typeface="EYInterstate" charset="0"/>
                <a:cs typeface="Arial" panose="020B0604020202020204" pitchFamily="34" charset="0"/>
              </a:rPr>
              <a:t>Banking Outlook 2018 </a:t>
            </a:r>
            <a:endParaRPr lang="es-PA" sz="1400" b="1" i="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42" name="TextBox 841"/>
          <p:cNvSpPr txBox="1"/>
          <p:nvPr/>
        </p:nvSpPr>
        <p:spPr>
          <a:xfrm>
            <a:off x="6209004" y="3425180"/>
            <a:ext cx="2586028" cy="380092"/>
          </a:xfrm>
          <a:prstGeom prst="rect">
            <a:avLst/>
          </a:prstGeom>
          <a:noFill/>
          <a:ln>
            <a:noFill/>
          </a:ln>
        </p:spPr>
        <p:txBody>
          <a:bodyPr wrap="square" lIns="71620" tIns="35808" rIns="71620" bIns="35808" rtlCol="0">
            <a:spAutoFit/>
          </a:bodyPr>
          <a:lstStyle/>
          <a:p>
            <a:pPr algn="ctr" defTabSz="716157"/>
            <a:r>
              <a:rPr lang="es-PA" sz="2000" b="1" dirty="0" smtClean="0">
                <a:solidFill>
                  <a:srgbClr val="FFFFFF"/>
                </a:solidFill>
                <a:latin typeface="Arial" panose="020B0604020202020204" pitchFamily="34" charset="0"/>
                <a:ea typeface="EYInterstate" charset="0"/>
                <a:cs typeface="Arial" panose="020B0604020202020204" pitchFamily="34" charset="0"/>
              </a:rPr>
              <a:t>Inteligencia artificial</a:t>
            </a:r>
            <a:endParaRPr lang="es-PA" sz="2000" dirty="0">
              <a:solidFill>
                <a:srgbClr val="FFFFFF"/>
              </a:solidFill>
              <a:latin typeface="Arial" panose="020B0604020202020204" pitchFamily="34" charset="0"/>
              <a:ea typeface="EYInterstate" charset="0"/>
              <a:cs typeface="Arial" panose="020B0604020202020204" pitchFamily="34" charset="0"/>
            </a:endParaRPr>
          </a:p>
        </p:txBody>
      </p:sp>
      <p:sp>
        <p:nvSpPr>
          <p:cNvPr id="843" name="TextBox 842"/>
          <p:cNvSpPr txBox="1"/>
          <p:nvPr/>
        </p:nvSpPr>
        <p:spPr>
          <a:xfrm>
            <a:off x="6209004" y="4827685"/>
            <a:ext cx="2586028" cy="380092"/>
          </a:xfrm>
          <a:prstGeom prst="rect">
            <a:avLst/>
          </a:prstGeom>
          <a:noFill/>
          <a:ln>
            <a:noFill/>
          </a:ln>
        </p:spPr>
        <p:txBody>
          <a:bodyPr wrap="square" lIns="71620" tIns="35808" rIns="71620" bIns="35808" rtlCol="0">
            <a:spAutoFit/>
          </a:bodyPr>
          <a:lstStyle/>
          <a:p>
            <a:pPr algn="ctr" defTabSz="716157"/>
            <a:r>
              <a:rPr lang="es-PA" sz="2000" b="1" dirty="0" smtClean="0">
                <a:solidFill>
                  <a:srgbClr val="FFFFFF"/>
                </a:solidFill>
                <a:latin typeface="Arial" panose="020B0604020202020204" pitchFamily="34" charset="0"/>
                <a:ea typeface="EYInterstate" charset="0"/>
                <a:cs typeface="Arial" panose="020B0604020202020204" pitchFamily="34" charset="0"/>
              </a:rPr>
              <a:t>Data Analytics</a:t>
            </a:r>
            <a:endParaRPr lang="es-PA" sz="2000" dirty="0">
              <a:solidFill>
                <a:srgbClr val="FFFFFF"/>
              </a:solidFill>
              <a:latin typeface="Arial" panose="020B0604020202020204" pitchFamily="34" charset="0"/>
              <a:ea typeface="EYInterstate" charset="0"/>
              <a:cs typeface="Arial" panose="020B0604020202020204" pitchFamily="34" charset="0"/>
            </a:endParaRPr>
          </a:p>
        </p:txBody>
      </p:sp>
      <p:sp>
        <p:nvSpPr>
          <p:cNvPr id="844" name="TextBox 843"/>
          <p:cNvSpPr txBox="1"/>
          <p:nvPr/>
        </p:nvSpPr>
        <p:spPr>
          <a:xfrm>
            <a:off x="6209004" y="5375049"/>
            <a:ext cx="2586028" cy="687869"/>
          </a:xfrm>
          <a:prstGeom prst="rect">
            <a:avLst/>
          </a:prstGeom>
          <a:noFill/>
          <a:ln>
            <a:noFill/>
          </a:ln>
        </p:spPr>
        <p:txBody>
          <a:bodyPr wrap="square" lIns="71620" tIns="35808" rIns="71620" bIns="35808" rtlCol="0">
            <a:spAutoFit/>
          </a:bodyPr>
          <a:lstStyle/>
          <a:p>
            <a:pPr algn="ctr" defTabSz="716157"/>
            <a:r>
              <a:rPr lang="es-PA" sz="2000" b="1" dirty="0" smtClean="0">
                <a:solidFill>
                  <a:srgbClr val="FFFFFF"/>
                </a:solidFill>
                <a:latin typeface="Arial" panose="020B0604020202020204" pitchFamily="34" charset="0"/>
                <a:ea typeface="EYInterstate" charset="0"/>
                <a:cs typeface="Arial" panose="020B0604020202020204" pitchFamily="34" charset="0"/>
              </a:rPr>
              <a:t>Servicios de autenticación</a:t>
            </a:r>
            <a:endParaRPr lang="es-PA" sz="2000" dirty="0">
              <a:solidFill>
                <a:srgbClr val="FFFFFF"/>
              </a:solidFill>
              <a:latin typeface="Arial" panose="020B0604020202020204" pitchFamily="34" charset="0"/>
              <a:ea typeface="EYInterstate" charset="0"/>
              <a:cs typeface="Arial" panose="020B0604020202020204" pitchFamily="34" charset="0"/>
            </a:endParaRPr>
          </a:p>
        </p:txBody>
      </p:sp>
      <p:sp>
        <p:nvSpPr>
          <p:cNvPr id="845" name="Title 1"/>
          <p:cNvSpPr>
            <a:spLocks noGrp="1"/>
          </p:cNvSpPr>
          <p:nvPr>
            <p:ph type="title"/>
          </p:nvPr>
        </p:nvSpPr>
        <p:spPr>
          <a:xfrm>
            <a:off x="535402" y="205514"/>
            <a:ext cx="11003940" cy="430887"/>
          </a:xfrm>
        </p:spPr>
        <p:txBody>
          <a:bodyPr/>
          <a:lstStyle/>
          <a:p>
            <a:r>
              <a:rPr lang="es-PA" dirty="0" smtClean="0">
                <a:solidFill>
                  <a:srgbClr val="F6D31E"/>
                </a:solidFill>
              </a:rPr>
              <a:t>Lo que la industria financiera está atravesando</a:t>
            </a:r>
            <a:endParaRPr lang="es-PA" dirty="0">
              <a:solidFill>
                <a:srgbClr val="F6D31E"/>
              </a:solidFill>
            </a:endParaRPr>
          </a:p>
        </p:txBody>
      </p:sp>
      <p:sp>
        <p:nvSpPr>
          <p:cNvPr id="847" name="Rounded Rectangle 846"/>
          <p:cNvSpPr/>
          <p:nvPr/>
        </p:nvSpPr>
        <p:spPr>
          <a:xfrm>
            <a:off x="3445144" y="5260550"/>
            <a:ext cx="2616421" cy="720000"/>
          </a:xfrm>
          <a:prstGeom prst="roundRect">
            <a:avLst/>
          </a:prstGeom>
          <a:solidFill>
            <a:srgbClr val="FFE600"/>
          </a:solidFill>
          <a:ln w="9525" cap="flat" cmpd="sng" algn="ctr">
            <a:noFill/>
            <a:prstDash val="solid"/>
          </a:ln>
          <a:effectLst/>
        </p:spPr>
        <p:txBody>
          <a:bodyPr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Ecosistema complejo de datos,</a:t>
            </a:r>
            <a:r>
              <a:rPr kumimoji="0" lang="es-PA" sz="16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datos como un activo</a:t>
            </a:r>
            <a:endPar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48" name="Rounded Rectangle 847"/>
          <p:cNvSpPr/>
          <p:nvPr/>
        </p:nvSpPr>
        <p:spPr>
          <a:xfrm>
            <a:off x="3453105" y="1447636"/>
            <a:ext cx="2608460" cy="720000"/>
          </a:xfrm>
          <a:prstGeom prst="roundRect">
            <a:avLst/>
          </a:prstGeom>
          <a:solidFill>
            <a:srgbClr val="FFE600"/>
          </a:solidFill>
          <a:ln w="9525" cap="flat" cmpd="sng" algn="ctr">
            <a:noFill/>
            <a:prstDash val="solid"/>
          </a:ln>
          <a:effectLst/>
        </p:spPr>
        <p:txBody>
          <a:bodyPr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El poder del cliente y su experiencia digital diaria</a:t>
            </a:r>
          </a:p>
        </p:txBody>
      </p:sp>
      <p:sp>
        <p:nvSpPr>
          <p:cNvPr id="849" name="Rounded Rectangle 848"/>
          <p:cNvSpPr/>
          <p:nvPr/>
        </p:nvSpPr>
        <p:spPr>
          <a:xfrm>
            <a:off x="3453105" y="4608796"/>
            <a:ext cx="2608460" cy="581465"/>
          </a:xfrm>
          <a:prstGeom prst="roundRect">
            <a:avLst/>
          </a:prstGeom>
          <a:solidFill>
            <a:srgbClr val="FFE600"/>
          </a:solidFill>
          <a:ln w="9525" cap="flat" cmpd="sng" algn="ctr">
            <a:noFill/>
            <a:prstDash val="solid"/>
          </a:ln>
          <a:effectLst/>
        </p:spPr>
        <p:txBody>
          <a:bodyPr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Conocer </a:t>
            </a:r>
            <a:r>
              <a:rPr kumimoji="0" lang="es-PA" sz="16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mejor al cliente (Predecir)</a:t>
            </a:r>
            <a:endPar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50" name="Rounded Rectangle 849"/>
          <p:cNvSpPr/>
          <p:nvPr/>
        </p:nvSpPr>
        <p:spPr>
          <a:xfrm>
            <a:off x="3480410" y="3028216"/>
            <a:ext cx="2581154" cy="720000"/>
          </a:xfrm>
          <a:prstGeom prst="roundRect">
            <a:avLst/>
          </a:prstGeom>
          <a:solidFill>
            <a:srgbClr val="FFE600"/>
          </a:solidFill>
          <a:ln w="9525" cap="flat" cmpd="sng" algn="ctr">
            <a:noFill/>
            <a:prstDash val="solid"/>
          </a:ln>
          <a:effectLst/>
        </p:spPr>
        <p:txBody>
          <a:bodyPr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Incremento en el uso de identidad</a:t>
            </a:r>
            <a:r>
              <a:rPr kumimoji="0" lang="es-PA" sz="16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digital</a:t>
            </a:r>
            <a:endPar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52" name="Rounded Rectangle 851"/>
          <p:cNvSpPr/>
          <p:nvPr/>
        </p:nvSpPr>
        <p:spPr>
          <a:xfrm>
            <a:off x="3456125" y="2237926"/>
            <a:ext cx="2605440" cy="720000"/>
          </a:xfrm>
          <a:prstGeom prst="roundRect">
            <a:avLst/>
          </a:prstGeom>
          <a:solidFill>
            <a:srgbClr val="FFE600"/>
          </a:solidFill>
          <a:ln w="9525" cap="flat" cmpd="sng" algn="ctr">
            <a:noFill/>
            <a:prstDash val="solid"/>
          </a:ln>
          <a:effectLst/>
        </p:spPr>
        <p:txBody>
          <a:bodyPr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Transformación en el</a:t>
            </a:r>
            <a:r>
              <a:rPr kumimoji="0" lang="es-PA" sz="16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modelo de relación con el cliente</a:t>
            </a:r>
            <a:endPar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53" name="Rounded Rectangle 852"/>
          <p:cNvSpPr/>
          <p:nvPr/>
        </p:nvSpPr>
        <p:spPr>
          <a:xfrm>
            <a:off x="3472241" y="3818506"/>
            <a:ext cx="2589323" cy="720000"/>
          </a:xfrm>
          <a:prstGeom prst="roundRect">
            <a:avLst/>
          </a:prstGeom>
          <a:solidFill>
            <a:srgbClr val="FFE600"/>
          </a:solidFill>
          <a:ln w="9525" cap="flat" cmpd="sng" algn="ctr">
            <a:noFill/>
            <a:prstDash val="solid"/>
          </a:ln>
          <a:effectLst/>
        </p:spPr>
        <p:txBody>
          <a:bodyPr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s-P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Incremento de oferta y competencia</a:t>
            </a:r>
          </a:p>
        </p:txBody>
      </p:sp>
      <p:grpSp>
        <p:nvGrpSpPr>
          <p:cNvPr id="854" name="Group 4"/>
          <p:cNvGrpSpPr>
            <a:grpSpLocks/>
          </p:cNvGrpSpPr>
          <p:nvPr/>
        </p:nvGrpSpPr>
        <p:grpSpPr bwMode="auto">
          <a:xfrm>
            <a:off x="2895600" y="1610237"/>
            <a:ext cx="588213" cy="428629"/>
            <a:chOff x="4679949" y="4856296"/>
            <a:chExt cx="493462" cy="542031"/>
          </a:xfrm>
        </p:grpSpPr>
        <p:sp>
          <p:nvSpPr>
            <p:cNvPr id="855" name="Freeform 1641"/>
            <p:cNvSpPr>
              <a:spLocks/>
            </p:cNvSpPr>
            <p:nvPr/>
          </p:nvSpPr>
          <p:spPr bwMode="auto">
            <a:xfrm>
              <a:off x="4679949" y="5250677"/>
              <a:ext cx="493462" cy="147650"/>
            </a:xfrm>
            <a:custGeom>
              <a:avLst/>
              <a:gdLst>
                <a:gd name="T0" fmla="*/ 2147483647 w 392"/>
                <a:gd name="T1" fmla="*/ 0 h 117"/>
                <a:gd name="T2" fmla="*/ 2147483647 w 392"/>
                <a:gd name="T3" fmla="*/ 2147483647 h 117"/>
                <a:gd name="T4" fmla="*/ 2147483647 w 392"/>
                <a:gd name="T5" fmla="*/ 2147483647 h 117"/>
                <a:gd name="T6" fmla="*/ 2147483647 w 392"/>
                <a:gd name="T7" fmla="*/ 2147483647 h 117"/>
                <a:gd name="T8" fmla="*/ 2147483647 w 392"/>
                <a:gd name="T9" fmla="*/ 2147483647 h 117"/>
                <a:gd name="T10" fmla="*/ 2147483647 w 392"/>
                <a:gd name="T11" fmla="*/ 2147483647 h 117"/>
                <a:gd name="T12" fmla="*/ 2147483647 w 392"/>
                <a:gd name="T13" fmla="*/ 2147483647 h 117"/>
                <a:gd name="T14" fmla="*/ 2147483647 w 392"/>
                <a:gd name="T15" fmla="*/ 2147483647 h 117"/>
                <a:gd name="T16" fmla="*/ 2147483647 w 392"/>
                <a:gd name="T17" fmla="*/ 2147483647 h 117"/>
                <a:gd name="T18" fmla="*/ 2147483647 w 392"/>
                <a:gd name="T19" fmla="*/ 2147483647 h 117"/>
                <a:gd name="T20" fmla="*/ 2147483647 w 392"/>
                <a:gd name="T21" fmla="*/ 2147483647 h 117"/>
                <a:gd name="T22" fmla="*/ 2147483647 w 392"/>
                <a:gd name="T23" fmla="*/ 2147483647 h 117"/>
                <a:gd name="T24" fmla="*/ 2147483647 w 392"/>
                <a:gd name="T25" fmla="*/ 2147483647 h 117"/>
                <a:gd name="T26" fmla="*/ 2147483647 w 392"/>
                <a:gd name="T27" fmla="*/ 2147483647 h 117"/>
                <a:gd name="T28" fmla="*/ 2147483647 w 392"/>
                <a:gd name="T29" fmla="*/ 2147483647 h 117"/>
                <a:gd name="T30" fmla="*/ 2147483647 w 392"/>
                <a:gd name="T31" fmla="*/ 2147483647 h 117"/>
                <a:gd name="T32" fmla="*/ 2147483647 w 392"/>
                <a:gd name="T33" fmla="*/ 2147483647 h 117"/>
                <a:gd name="T34" fmla="*/ 2147483647 w 392"/>
                <a:gd name="T35" fmla="*/ 2147483647 h 117"/>
                <a:gd name="T36" fmla="*/ 2147483647 w 392"/>
                <a:gd name="T37" fmla="*/ 2147483647 h 117"/>
                <a:gd name="T38" fmla="*/ 2147483647 w 392"/>
                <a:gd name="T39" fmla="*/ 2147483647 h 117"/>
                <a:gd name="T40" fmla="*/ 2147483647 w 392"/>
                <a:gd name="T41" fmla="*/ 2147483647 h 117"/>
                <a:gd name="T42" fmla="*/ 2147483647 w 392"/>
                <a:gd name="T43" fmla="*/ 2147483647 h 117"/>
                <a:gd name="T44" fmla="*/ 2147483647 w 392"/>
                <a:gd name="T45" fmla="*/ 2147483647 h 117"/>
                <a:gd name="T46" fmla="*/ 2147483647 w 392"/>
                <a:gd name="T47" fmla="*/ 2147483647 h 117"/>
                <a:gd name="T48" fmla="*/ 2147483647 w 392"/>
                <a:gd name="T49" fmla="*/ 2147483647 h 117"/>
                <a:gd name="T50" fmla="*/ 2147483647 w 392"/>
                <a:gd name="T51" fmla="*/ 2147483647 h 117"/>
                <a:gd name="T52" fmla="*/ 2147483647 w 392"/>
                <a:gd name="T53" fmla="*/ 2147483647 h 117"/>
                <a:gd name="T54" fmla="*/ 2147483647 w 392"/>
                <a:gd name="T55" fmla="*/ 2147483647 h 117"/>
                <a:gd name="T56" fmla="*/ 2147483647 w 392"/>
                <a:gd name="T57" fmla="*/ 0 h 117"/>
                <a:gd name="T58" fmla="*/ 2147483647 w 392"/>
                <a:gd name="T59" fmla="*/ 2147483647 h 117"/>
                <a:gd name="T60" fmla="*/ 2147483647 w 392"/>
                <a:gd name="T61" fmla="*/ 2147483647 h 117"/>
                <a:gd name="T62" fmla="*/ 2147483647 w 392"/>
                <a:gd name="T63" fmla="*/ 2147483647 h 117"/>
                <a:gd name="T64" fmla="*/ 2147483647 w 392"/>
                <a:gd name="T65" fmla="*/ 2147483647 h 117"/>
                <a:gd name="T66" fmla="*/ 2147483647 w 392"/>
                <a:gd name="T67" fmla="*/ 2147483647 h 117"/>
                <a:gd name="T68" fmla="*/ 2147483647 w 392"/>
                <a:gd name="T69" fmla="*/ 2147483647 h 117"/>
                <a:gd name="T70" fmla="*/ 2147483647 w 392"/>
                <a:gd name="T71" fmla="*/ 2147483647 h 117"/>
                <a:gd name="T72" fmla="*/ 2147483647 w 392"/>
                <a:gd name="T73" fmla="*/ 2147483647 h 117"/>
                <a:gd name="T74" fmla="*/ 2147483647 w 392"/>
                <a:gd name="T75" fmla="*/ 2147483647 h 117"/>
                <a:gd name="T76" fmla="*/ 2147483647 w 392"/>
                <a:gd name="T77" fmla="*/ 2147483647 h 117"/>
                <a:gd name="T78" fmla="*/ 2147483647 w 392"/>
                <a:gd name="T79" fmla="*/ 2147483647 h 117"/>
                <a:gd name="T80" fmla="*/ 2147483647 w 392"/>
                <a:gd name="T81" fmla="*/ 2147483647 h 117"/>
                <a:gd name="T82" fmla="*/ 2147483647 w 392"/>
                <a:gd name="T83" fmla="*/ 2147483647 h 117"/>
                <a:gd name="T84" fmla="*/ 2147483647 w 392"/>
                <a:gd name="T85" fmla="*/ 2147483647 h 117"/>
                <a:gd name="T86" fmla="*/ 2147483647 w 392"/>
                <a:gd name="T87" fmla="*/ 2147483647 h 117"/>
                <a:gd name="T88" fmla="*/ 2147483647 w 392"/>
                <a:gd name="T89" fmla="*/ 2147483647 h 117"/>
                <a:gd name="T90" fmla="*/ 2147483647 w 392"/>
                <a:gd name="T91" fmla="*/ 2147483647 h 117"/>
                <a:gd name="T92" fmla="*/ 2147483647 w 392"/>
                <a:gd name="T93" fmla="*/ 2147483647 h 117"/>
                <a:gd name="T94" fmla="*/ 2147483647 w 392"/>
                <a:gd name="T95" fmla="*/ 2147483647 h 117"/>
                <a:gd name="T96" fmla="*/ 2147483647 w 392"/>
                <a:gd name="T97" fmla="*/ 2147483647 h 117"/>
                <a:gd name="T98" fmla="*/ 2147483647 w 392"/>
                <a:gd name="T99" fmla="*/ 2147483647 h 117"/>
                <a:gd name="T100" fmla="*/ 0 w 392"/>
                <a:gd name="T101" fmla="*/ 2147483647 h 117"/>
                <a:gd name="T102" fmla="*/ 2147483647 w 392"/>
                <a:gd name="T103" fmla="*/ 2147483647 h 117"/>
                <a:gd name="T104" fmla="*/ 2147483647 w 392"/>
                <a:gd name="T105" fmla="*/ 2147483647 h 117"/>
                <a:gd name="T106" fmla="*/ 2147483647 w 392"/>
                <a:gd name="T107" fmla="*/ 2147483647 h 117"/>
                <a:gd name="T108" fmla="*/ 2147483647 w 392"/>
                <a:gd name="T109" fmla="*/ 2147483647 h 117"/>
                <a:gd name="T110" fmla="*/ 2147483647 w 392"/>
                <a:gd name="T111" fmla="*/ 2147483647 h 117"/>
                <a:gd name="T112" fmla="*/ 2147483647 w 392"/>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2" h="117">
                  <a:moveTo>
                    <a:pt x="122" y="0"/>
                  </a:moveTo>
                  <a:lnTo>
                    <a:pt x="127" y="8"/>
                  </a:lnTo>
                  <a:lnTo>
                    <a:pt x="133" y="15"/>
                  </a:lnTo>
                  <a:lnTo>
                    <a:pt x="105" y="20"/>
                  </a:lnTo>
                  <a:lnTo>
                    <a:pt x="81" y="27"/>
                  </a:lnTo>
                  <a:lnTo>
                    <a:pt x="63" y="36"/>
                  </a:lnTo>
                  <a:lnTo>
                    <a:pt x="52" y="46"/>
                  </a:lnTo>
                  <a:lnTo>
                    <a:pt x="48" y="56"/>
                  </a:lnTo>
                  <a:lnTo>
                    <a:pt x="52" y="67"/>
                  </a:lnTo>
                  <a:lnTo>
                    <a:pt x="63" y="76"/>
                  </a:lnTo>
                  <a:lnTo>
                    <a:pt x="80" y="84"/>
                  </a:lnTo>
                  <a:lnTo>
                    <a:pt x="102" y="92"/>
                  </a:lnTo>
                  <a:lnTo>
                    <a:pt x="131" y="97"/>
                  </a:lnTo>
                  <a:lnTo>
                    <a:pt x="162" y="100"/>
                  </a:lnTo>
                  <a:lnTo>
                    <a:pt x="195" y="102"/>
                  </a:lnTo>
                  <a:lnTo>
                    <a:pt x="229" y="100"/>
                  </a:lnTo>
                  <a:lnTo>
                    <a:pt x="261" y="97"/>
                  </a:lnTo>
                  <a:lnTo>
                    <a:pt x="288" y="92"/>
                  </a:lnTo>
                  <a:lnTo>
                    <a:pt x="310" y="84"/>
                  </a:lnTo>
                  <a:lnTo>
                    <a:pt x="328" y="76"/>
                  </a:lnTo>
                  <a:lnTo>
                    <a:pt x="339" y="67"/>
                  </a:lnTo>
                  <a:lnTo>
                    <a:pt x="344" y="56"/>
                  </a:lnTo>
                  <a:lnTo>
                    <a:pt x="339" y="46"/>
                  </a:lnTo>
                  <a:lnTo>
                    <a:pt x="328" y="36"/>
                  </a:lnTo>
                  <a:lnTo>
                    <a:pt x="309" y="27"/>
                  </a:lnTo>
                  <a:lnTo>
                    <a:pt x="286" y="20"/>
                  </a:lnTo>
                  <a:lnTo>
                    <a:pt x="257" y="15"/>
                  </a:lnTo>
                  <a:lnTo>
                    <a:pt x="263" y="8"/>
                  </a:lnTo>
                  <a:lnTo>
                    <a:pt x="268" y="0"/>
                  </a:lnTo>
                  <a:lnTo>
                    <a:pt x="303" y="5"/>
                  </a:lnTo>
                  <a:lnTo>
                    <a:pt x="333" y="12"/>
                  </a:lnTo>
                  <a:lnTo>
                    <a:pt x="357" y="21"/>
                  </a:lnTo>
                  <a:lnTo>
                    <a:pt x="376" y="32"/>
                  </a:lnTo>
                  <a:lnTo>
                    <a:pt x="387" y="43"/>
                  </a:lnTo>
                  <a:lnTo>
                    <a:pt x="392" y="56"/>
                  </a:lnTo>
                  <a:lnTo>
                    <a:pt x="387" y="68"/>
                  </a:lnTo>
                  <a:lnTo>
                    <a:pt x="376" y="79"/>
                  </a:lnTo>
                  <a:lnTo>
                    <a:pt x="359" y="91"/>
                  </a:lnTo>
                  <a:lnTo>
                    <a:pt x="334" y="99"/>
                  </a:lnTo>
                  <a:lnTo>
                    <a:pt x="305" y="107"/>
                  </a:lnTo>
                  <a:lnTo>
                    <a:pt x="272" y="112"/>
                  </a:lnTo>
                  <a:lnTo>
                    <a:pt x="235" y="115"/>
                  </a:lnTo>
                  <a:lnTo>
                    <a:pt x="195" y="117"/>
                  </a:lnTo>
                  <a:lnTo>
                    <a:pt x="156" y="115"/>
                  </a:lnTo>
                  <a:lnTo>
                    <a:pt x="118" y="112"/>
                  </a:lnTo>
                  <a:lnTo>
                    <a:pt x="85" y="107"/>
                  </a:lnTo>
                  <a:lnTo>
                    <a:pt x="57" y="99"/>
                  </a:lnTo>
                  <a:lnTo>
                    <a:pt x="33" y="91"/>
                  </a:lnTo>
                  <a:lnTo>
                    <a:pt x="14" y="79"/>
                  </a:lnTo>
                  <a:lnTo>
                    <a:pt x="3" y="68"/>
                  </a:lnTo>
                  <a:lnTo>
                    <a:pt x="0" y="56"/>
                  </a:lnTo>
                  <a:lnTo>
                    <a:pt x="3" y="43"/>
                  </a:lnTo>
                  <a:lnTo>
                    <a:pt x="14" y="32"/>
                  </a:lnTo>
                  <a:lnTo>
                    <a:pt x="33" y="21"/>
                  </a:lnTo>
                  <a:lnTo>
                    <a:pt x="58" y="12"/>
                  </a:lnTo>
                  <a:lnTo>
                    <a:pt x="87" y="5"/>
                  </a:lnTo>
                  <a:lnTo>
                    <a:pt x="122" y="0"/>
                  </a:lnTo>
                  <a:close/>
                </a:path>
              </a:pathLst>
            </a:custGeom>
            <a:solidFill>
              <a:srgbClr val="99999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043056" eaLnBrk="0" fontAlgn="base" latinLnBrk="0" hangingPunct="0">
                <a:lnSpc>
                  <a:spcPct val="100000"/>
                </a:lnSpc>
                <a:spcBef>
                  <a:spcPct val="0"/>
                </a:spcBef>
                <a:spcAft>
                  <a:spcPct val="0"/>
                </a:spcAft>
                <a:buClrTx/>
                <a:buSzTx/>
                <a:buFontTx/>
                <a:buNone/>
                <a:tabLst/>
                <a:defRPr/>
              </a:pPr>
              <a:endParaRPr kumimoji="0" lang="es-PA" sz="1600" b="0" i="0" u="none" strike="noStrike" kern="0" cap="none" spc="0" normalizeH="0" baseline="0" noProof="0" dirty="0" smtClean="0">
                <a:ln>
                  <a:noFill/>
                </a:ln>
                <a:solidFill>
                  <a:srgbClr val="646464"/>
                </a:solidFill>
                <a:effectLst/>
                <a:uLnTx/>
                <a:uFillTx/>
                <a:latin typeface="Arial" panose="020B0604020202020204" pitchFamily="34" charset="0"/>
                <a:cs typeface="Arial" panose="020B0604020202020204" pitchFamily="34" charset="0"/>
              </a:endParaRPr>
            </a:p>
          </p:txBody>
        </p:sp>
        <p:sp>
          <p:nvSpPr>
            <p:cNvPr id="856" name="Freeform 1642"/>
            <p:cNvSpPr>
              <a:spLocks/>
            </p:cNvSpPr>
            <p:nvPr/>
          </p:nvSpPr>
          <p:spPr bwMode="auto">
            <a:xfrm>
              <a:off x="4785829" y="5283704"/>
              <a:ext cx="280729" cy="81596"/>
            </a:xfrm>
            <a:custGeom>
              <a:avLst/>
              <a:gdLst>
                <a:gd name="T0" fmla="*/ 2147483647 w 223"/>
                <a:gd name="T1" fmla="*/ 0 h 65"/>
                <a:gd name="T2" fmla="*/ 2147483647 w 223"/>
                <a:gd name="T3" fmla="*/ 2147483647 h 65"/>
                <a:gd name="T4" fmla="*/ 2147483647 w 223"/>
                <a:gd name="T5" fmla="*/ 2147483647 h 65"/>
                <a:gd name="T6" fmla="*/ 2147483647 w 223"/>
                <a:gd name="T7" fmla="*/ 2147483647 h 65"/>
                <a:gd name="T8" fmla="*/ 2147483647 w 223"/>
                <a:gd name="T9" fmla="*/ 2147483647 h 65"/>
                <a:gd name="T10" fmla="*/ 2147483647 w 223"/>
                <a:gd name="T11" fmla="*/ 2147483647 h 65"/>
                <a:gd name="T12" fmla="*/ 2147483647 w 223"/>
                <a:gd name="T13" fmla="*/ 2147483647 h 65"/>
                <a:gd name="T14" fmla="*/ 2147483647 w 223"/>
                <a:gd name="T15" fmla="*/ 2147483647 h 65"/>
                <a:gd name="T16" fmla="*/ 2147483647 w 223"/>
                <a:gd name="T17" fmla="*/ 2147483647 h 65"/>
                <a:gd name="T18" fmla="*/ 2147483647 w 223"/>
                <a:gd name="T19" fmla="*/ 2147483647 h 65"/>
                <a:gd name="T20" fmla="*/ 2147483647 w 223"/>
                <a:gd name="T21" fmla="*/ 2147483647 h 65"/>
                <a:gd name="T22" fmla="*/ 2147483647 w 223"/>
                <a:gd name="T23" fmla="*/ 2147483647 h 65"/>
                <a:gd name="T24" fmla="*/ 2147483647 w 223"/>
                <a:gd name="T25" fmla="*/ 2147483647 h 65"/>
                <a:gd name="T26" fmla="*/ 2147483647 w 223"/>
                <a:gd name="T27" fmla="*/ 2147483647 h 65"/>
                <a:gd name="T28" fmla="*/ 2147483647 w 223"/>
                <a:gd name="T29" fmla="*/ 2147483647 h 65"/>
                <a:gd name="T30" fmla="*/ 2147483647 w 223"/>
                <a:gd name="T31" fmla="*/ 2147483647 h 65"/>
                <a:gd name="T32" fmla="*/ 2147483647 w 223"/>
                <a:gd name="T33" fmla="*/ 2147483647 h 65"/>
                <a:gd name="T34" fmla="*/ 2147483647 w 223"/>
                <a:gd name="T35" fmla="*/ 2147483647 h 65"/>
                <a:gd name="T36" fmla="*/ 2147483647 w 223"/>
                <a:gd name="T37" fmla="*/ 2147483647 h 65"/>
                <a:gd name="T38" fmla="*/ 2147483647 w 223"/>
                <a:gd name="T39" fmla="*/ 2147483647 h 65"/>
                <a:gd name="T40" fmla="*/ 2147483647 w 223"/>
                <a:gd name="T41" fmla="*/ 2147483647 h 65"/>
                <a:gd name="T42" fmla="*/ 2147483647 w 223"/>
                <a:gd name="T43" fmla="*/ 2147483647 h 65"/>
                <a:gd name="T44" fmla="*/ 2147483647 w 223"/>
                <a:gd name="T45" fmla="*/ 0 h 65"/>
                <a:gd name="T46" fmla="*/ 2147483647 w 223"/>
                <a:gd name="T47" fmla="*/ 2147483647 h 65"/>
                <a:gd name="T48" fmla="*/ 2147483647 w 223"/>
                <a:gd name="T49" fmla="*/ 2147483647 h 65"/>
                <a:gd name="T50" fmla="*/ 2147483647 w 223"/>
                <a:gd name="T51" fmla="*/ 2147483647 h 65"/>
                <a:gd name="T52" fmla="*/ 2147483647 w 223"/>
                <a:gd name="T53" fmla="*/ 2147483647 h 65"/>
                <a:gd name="T54" fmla="*/ 2147483647 w 223"/>
                <a:gd name="T55" fmla="*/ 2147483647 h 65"/>
                <a:gd name="T56" fmla="*/ 2147483647 w 223"/>
                <a:gd name="T57" fmla="*/ 2147483647 h 65"/>
                <a:gd name="T58" fmla="*/ 2147483647 w 223"/>
                <a:gd name="T59" fmla="*/ 2147483647 h 65"/>
                <a:gd name="T60" fmla="*/ 2147483647 w 223"/>
                <a:gd name="T61" fmla="*/ 2147483647 h 65"/>
                <a:gd name="T62" fmla="*/ 2147483647 w 223"/>
                <a:gd name="T63" fmla="*/ 2147483647 h 65"/>
                <a:gd name="T64" fmla="*/ 2147483647 w 223"/>
                <a:gd name="T65" fmla="*/ 2147483647 h 65"/>
                <a:gd name="T66" fmla="*/ 2147483647 w 223"/>
                <a:gd name="T67" fmla="*/ 2147483647 h 65"/>
                <a:gd name="T68" fmla="*/ 2147483647 w 223"/>
                <a:gd name="T69" fmla="*/ 2147483647 h 65"/>
                <a:gd name="T70" fmla="*/ 2147483647 w 223"/>
                <a:gd name="T71" fmla="*/ 2147483647 h 65"/>
                <a:gd name="T72" fmla="*/ 2147483647 w 223"/>
                <a:gd name="T73" fmla="*/ 2147483647 h 65"/>
                <a:gd name="T74" fmla="*/ 2147483647 w 223"/>
                <a:gd name="T75" fmla="*/ 2147483647 h 65"/>
                <a:gd name="T76" fmla="*/ 0 w 223"/>
                <a:gd name="T77" fmla="*/ 2147483647 h 65"/>
                <a:gd name="T78" fmla="*/ 2147483647 w 223"/>
                <a:gd name="T79" fmla="*/ 2147483647 h 65"/>
                <a:gd name="T80" fmla="*/ 2147483647 w 223"/>
                <a:gd name="T81" fmla="*/ 2147483647 h 65"/>
                <a:gd name="T82" fmla="*/ 2147483647 w 223"/>
                <a:gd name="T83" fmla="*/ 2147483647 h 65"/>
                <a:gd name="T84" fmla="*/ 2147483647 w 223"/>
                <a:gd name="T85" fmla="*/ 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3" h="65">
                  <a:moveTo>
                    <a:pt x="59" y="0"/>
                  </a:moveTo>
                  <a:lnTo>
                    <a:pt x="65" y="5"/>
                  </a:lnTo>
                  <a:lnTo>
                    <a:pt x="72" y="10"/>
                  </a:lnTo>
                  <a:lnTo>
                    <a:pt x="57" y="14"/>
                  </a:lnTo>
                  <a:lnTo>
                    <a:pt x="46" y="19"/>
                  </a:lnTo>
                  <a:lnTo>
                    <a:pt x="39" y="24"/>
                  </a:lnTo>
                  <a:lnTo>
                    <a:pt x="36" y="30"/>
                  </a:lnTo>
                  <a:lnTo>
                    <a:pt x="41" y="37"/>
                  </a:lnTo>
                  <a:lnTo>
                    <a:pt x="51" y="43"/>
                  </a:lnTo>
                  <a:lnTo>
                    <a:pt x="67" y="48"/>
                  </a:lnTo>
                  <a:lnTo>
                    <a:pt x="88" y="52"/>
                  </a:lnTo>
                  <a:lnTo>
                    <a:pt x="111" y="53"/>
                  </a:lnTo>
                  <a:lnTo>
                    <a:pt x="135" y="52"/>
                  </a:lnTo>
                  <a:lnTo>
                    <a:pt x="156" y="48"/>
                  </a:lnTo>
                  <a:lnTo>
                    <a:pt x="172" y="43"/>
                  </a:lnTo>
                  <a:lnTo>
                    <a:pt x="183" y="37"/>
                  </a:lnTo>
                  <a:lnTo>
                    <a:pt x="187" y="30"/>
                  </a:lnTo>
                  <a:lnTo>
                    <a:pt x="184" y="24"/>
                  </a:lnTo>
                  <a:lnTo>
                    <a:pt x="177" y="19"/>
                  </a:lnTo>
                  <a:lnTo>
                    <a:pt x="166" y="14"/>
                  </a:lnTo>
                  <a:lnTo>
                    <a:pt x="151" y="10"/>
                  </a:lnTo>
                  <a:lnTo>
                    <a:pt x="157" y="5"/>
                  </a:lnTo>
                  <a:lnTo>
                    <a:pt x="163" y="0"/>
                  </a:lnTo>
                  <a:lnTo>
                    <a:pt x="188" y="5"/>
                  </a:lnTo>
                  <a:lnTo>
                    <a:pt x="207" y="13"/>
                  </a:lnTo>
                  <a:lnTo>
                    <a:pt x="219" y="21"/>
                  </a:lnTo>
                  <a:lnTo>
                    <a:pt x="223" y="30"/>
                  </a:lnTo>
                  <a:lnTo>
                    <a:pt x="219" y="40"/>
                  </a:lnTo>
                  <a:lnTo>
                    <a:pt x="208" y="47"/>
                  </a:lnTo>
                  <a:lnTo>
                    <a:pt x="190" y="55"/>
                  </a:lnTo>
                  <a:lnTo>
                    <a:pt x="168" y="60"/>
                  </a:lnTo>
                  <a:lnTo>
                    <a:pt x="141" y="63"/>
                  </a:lnTo>
                  <a:lnTo>
                    <a:pt x="111" y="65"/>
                  </a:lnTo>
                  <a:lnTo>
                    <a:pt x="81" y="63"/>
                  </a:lnTo>
                  <a:lnTo>
                    <a:pt x="55" y="60"/>
                  </a:lnTo>
                  <a:lnTo>
                    <a:pt x="33" y="55"/>
                  </a:lnTo>
                  <a:lnTo>
                    <a:pt x="15" y="47"/>
                  </a:lnTo>
                  <a:lnTo>
                    <a:pt x="3" y="40"/>
                  </a:lnTo>
                  <a:lnTo>
                    <a:pt x="0" y="30"/>
                  </a:lnTo>
                  <a:lnTo>
                    <a:pt x="5" y="20"/>
                  </a:lnTo>
                  <a:lnTo>
                    <a:pt x="16" y="13"/>
                  </a:lnTo>
                  <a:lnTo>
                    <a:pt x="36" y="5"/>
                  </a:lnTo>
                  <a:lnTo>
                    <a:pt x="59" y="0"/>
                  </a:lnTo>
                  <a:close/>
                </a:path>
              </a:pathLst>
            </a:custGeom>
            <a:solidFill>
              <a:srgbClr val="99999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043056" eaLnBrk="0" fontAlgn="base" latinLnBrk="0" hangingPunct="0">
                <a:lnSpc>
                  <a:spcPct val="100000"/>
                </a:lnSpc>
                <a:spcBef>
                  <a:spcPct val="0"/>
                </a:spcBef>
                <a:spcAft>
                  <a:spcPct val="0"/>
                </a:spcAft>
                <a:buClrTx/>
                <a:buSzTx/>
                <a:buFontTx/>
                <a:buNone/>
                <a:tabLst/>
                <a:defRPr/>
              </a:pPr>
              <a:endParaRPr kumimoji="0" lang="es-PA" sz="1600" b="0" i="0" u="none" strike="noStrike" kern="0" cap="none" spc="0" normalizeH="0" baseline="0" noProof="0" dirty="0" smtClean="0">
                <a:ln>
                  <a:noFill/>
                </a:ln>
                <a:solidFill>
                  <a:srgbClr val="646464"/>
                </a:solidFill>
                <a:effectLst/>
                <a:uLnTx/>
                <a:uFillTx/>
                <a:latin typeface="Arial" panose="020B0604020202020204" pitchFamily="34" charset="0"/>
                <a:cs typeface="Arial" panose="020B0604020202020204" pitchFamily="34" charset="0"/>
              </a:endParaRPr>
            </a:p>
          </p:txBody>
        </p:sp>
        <p:sp>
          <p:nvSpPr>
            <p:cNvPr id="857" name="Freeform 1643"/>
            <p:cNvSpPr>
              <a:spLocks/>
            </p:cNvSpPr>
            <p:nvPr/>
          </p:nvSpPr>
          <p:spPr bwMode="auto">
            <a:xfrm>
              <a:off x="4877139" y="5308960"/>
              <a:ext cx="97138" cy="27199"/>
            </a:xfrm>
            <a:custGeom>
              <a:avLst/>
              <a:gdLst>
                <a:gd name="T0" fmla="*/ 2147483647 w 77"/>
                <a:gd name="T1" fmla="*/ 0 h 22"/>
                <a:gd name="T2" fmla="*/ 2147483647 w 77"/>
                <a:gd name="T3" fmla="*/ 2147483647 h 22"/>
                <a:gd name="T4" fmla="*/ 2147483647 w 77"/>
                <a:gd name="T5" fmla="*/ 2147483647 h 22"/>
                <a:gd name="T6" fmla="*/ 2147483647 w 77"/>
                <a:gd name="T7" fmla="*/ 2147483647 h 22"/>
                <a:gd name="T8" fmla="*/ 2147483647 w 77"/>
                <a:gd name="T9" fmla="*/ 0 h 22"/>
                <a:gd name="T10" fmla="*/ 2147483647 w 77"/>
                <a:gd name="T11" fmla="*/ 2147483647 h 22"/>
                <a:gd name="T12" fmla="*/ 2147483647 w 77"/>
                <a:gd name="T13" fmla="*/ 2147483647 h 22"/>
                <a:gd name="T14" fmla="*/ 2147483647 w 77"/>
                <a:gd name="T15" fmla="*/ 2147483647 h 22"/>
                <a:gd name="T16" fmla="*/ 2147483647 w 77"/>
                <a:gd name="T17" fmla="*/ 2147483647 h 22"/>
                <a:gd name="T18" fmla="*/ 2147483647 w 77"/>
                <a:gd name="T19" fmla="*/ 2147483647 h 22"/>
                <a:gd name="T20" fmla="*/ 2147483647 w 77"/>
                <a:gd name="T21" fmla="*/ 2147483647 h 22"/>
                <a:gd name="T22" fmla="*/ 2147483647 w 77"/>
                <a:gd name="T23" fmla="*/ 2147483647 h 22"/>
                <a:gd name="T24" fmla="*/ 2147483647 w 77"/>
                <a:gd name="T25" fmla="*/ 2147483647 h 22"/>
                <a:gd name="T26" fmla="*/ 2147483647 w 77"/>
                <a:gd name="T27" fmla="*/ 2147483647 h 22"/>
                <a:gd name="T28" fmla="*/ 2147483647 w 77"/>
                <a:gd name="T29" fmla="*/ 2147483647 h 22"/>
                <a:gd name="T30" fmla="*/ 2147483647 w 77"/>
                <a:gd name="T31" fmla="*/ 2147483647 h 22"/>
                <a:gd name="T32" fmla="*/ 2147483647 w 77"/>
                <a:gd name="T33" fmla="*/ 2147483647 h 22"/>
                <a:gd name="T34" fmla="*/ 0 w 77"/>
                <a:gd name="T35" fmla="*/ 2147483647 h 22"/>
                <a:gd name="T36" fmla="*/ 0 w 77"/>
                <a:gd name="T37" fmla="*/ 2147483647 h 22"/>
                <a:gd name="T38" fmla="*/ 2147483647 w 77"/>
                <a:gd name="T39" fmla="*/ 2147483647 h 22"/>
                <a:gd name="T40" fmla="*/ 2147483647 w 77"/>
                <a:gd name="T41" fmla="*/ 2147483647 h 22"/>
                <a:gd name="T42" fmla="*/ 2147483647 w 77"/>
                <a:gd name="T43" fmla="*/ 2147483647 h 22"/>
                <a:gd name="T44" fmla="*/ 2147483647 w 77"/>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 h="22">
                  <a:moveTo>
                    <a:pt x="16" y="0"/>
                  </a:moveTo>
                  <a:lnTo>
                    <a:pt x="27" y="4"/>
                  </a:lnTo>
                  <a:lnTo>
                    <a:pt x="38" y="5"/>
                  </a:lnTo>
                  <a:lnTo>
                    <a:pt x="51" y="4"/>
                  </a:lnTo>
                  <a:lnTo>
                    <a:pt x="62" y="0"/>
                  </a:lnTo>
                  <a:lnTo>
                    <a:pt x="67" y="2"/>
                  </a:lnTo>
                  <a:lnTo>
                    <a:pt x="70" y="4"/>
                  </a:lnTo>
                  <a:lnTo>
                    <a:pt x="74" y="6"/>
                  </a:lnTo>
                  <a:lnTo>
                    <a:pt x="77" y="7"/>
                  </a:lnTo>
                  <a:lnTo>
                    <a:pt x="77" y="10"/>
                  </a:lnTo>
                  <a:lnTo>
                    <a:pt x="74" y="15"/>
                  </a:lnTo>
                  <a:lnTo>
                    <a:pt x="65" y="19"/>
                  </a:lnTo>
                  <a:lnTo>
                    <a:pt x="53" y="21"/>
                  </a:lnTo>
                  <a:lnTo>
                    <a:pt x="38" y="22"/>
                  </a:lnTo>
                  <a:lnTo>
                    <a:pt x="23" y="21"/>
                  </a:lnTo>
                  <a:lnTo>
                    <a:pt x="11" y="19"/>
                  </a:lnTo>
                  <a:lnTo>
                    <a:pt x="2" y="15"/>
                  </a:lnTo>
                  <a:lnTo>
                    <a:pt x="0" y="10"/>
                  </a:lnTo>
                  <a:lnTo>
                    <a:pt x="0" y="7"/>
                  </a:lnTo>
                  <a:lnTo>
                    <a:pt x="2" y="6"/>
                  </a:lnTo>
                  <a:lnTo>
                    <a:pt x="6" y="4"/>
                  </a:lnTo>
                  <a:lnTo>
                    <a:pt x="10" y="2"/>
                  </a:lnTo>
                  <a:lnTo>
                    <a:pt x="16" y="0"/>
                  </a:lnTo>
                  <a:close/>
                </a:path>
              </a:pathLst>
            </a:custGeom>
            <a:solidFill>
              <a:srgbClr val="99999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043056" eaLnBrk="0" fontAlgn="base" latinLnBrk="0" hangingPunct="0">
                <a:lnSpc>
                  <a:spcPct val="100000"/>
                </a:lnSpc>
                <a:spcBef>
                  <a:spcPct val="0"/>
                </a:spcBef>
                <a:spcAft>
                  <a:spcPct val="0"/>
                </a:spcAft>
                <a:buClrTx/>
                <a:buSzTx/>
                <a:buFontTx/>
                <a:buNone/>
                <a:tabLst/>
                <a:defRPr/>
              </a:pPr>
              <a:endParaRPr kumimoji="0" lang="es-PA" sz="1600" b="0" i="0" u="none" strike="noStrike" kern="0" cap="none" spc="0" normalizeH="0" baseline="0" noProof="0" dirty="0" smtClean="0">
                <a:ln>
                  <a:noFill/>
                </a:ln>
                <a:solidFill>
                  <a:srgbClr val="646464"/>
                </a:solidFill>
                <a:effectLst/>
                <a:uLnTx/>
                <a:uFillTx/>
                <a:latin typeface="Arial" panose="020B0604020202020204" pitchFamily="34" charset="0"/>
                <a:cs typeface="Arial" panose="020B0604020202020204" pitchFamily="34" charset="0"/>
              </a:endParaRPr>
            </a:p>
          </p:txBody>
        </p:sp>
        <p:sp>
          <p:nvSpPr>
            <p:cNvPr id="858" name="Freeform 1644"/>
            <p:cNvSpPr>
              <a:spLocks/>
            </p:cNvSpPr>
            <p:nvPr/>
          </p:nvSpPr>
          <p:spPr bwMode="auto">
            <a:xfrm>
              <a:off x="4887825" y="4856296"/>
              <a:ext cx="70911" cy="73825"/>
            </a:xfrm>
            <a:prstGeom prst="ellipse">
              <a:avLst/>
            </a:prstGeom>
            <a:solidFill>
              <a:srgbClr val="999999"/>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lgn="ctr">
                <a:defRPr sz="1600">
                  <a:solidFill>
                    <a:schemeClr val="tx1"/>
                  </a:solidFill>
                  <a:latin typeface="Arial" charset="0"/>
                </a:defRPr>
              </a:lvl1pPr>
              <a:lvl2pPr marL="742950" indent="-285750" algn="ctr">
                <a:defRPr sz="1600">
                  <a:solidFill>
                    <a:schemeClr val="tx1"/>
                  </a:solidFill>
                  <a:latin typeface="Arial" charset="0"/>
                </a:defRPr>
              </a:lvl2pPr>
              <a:lvl3pPr marL="1143000" indent="-228600" algn="ctr">
                <a:defRPr sz="1600">
                  <a:solidFill>
                    <a:schemeClr val="tx1"/>
                  </a:solidFill>
                  <a:latin typeface="Arial" charset="0"/>
                </a:defRPr>
              </a:lvl3pPr>
              <a:lvl4pPr marL="1600200" indent="-228600" algn="ctr">
                <a:defRPr sz="1600">
                  <a:solidFill>
                    <a:schemeClr val="tx1"/>
                  </a:solidFill>
                  <a:latin typeface="Arial" charset="0"/>
                </a:defRPr>
              </a:lvl4pPr>
              <a:lvl5pPr marL="2057400" indent="-228600" algn="ctr">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marL="0" marR="0" lvl="0" indent="0" algn="ctr" defTabSz="1043056" eaLnBrk="1" fontAlgn="base" latinLnBrk="0" hangingPunct="1">
                <a:lnSpc>
                  <a:spcPct val="100000"/>
                </a:lnSpc>
                <a:spcBef>
                  <a:spcPct val="0"/>
                </a:spcBef>
                <a:spcAft>
                  <a:spcPct val="0"/>
                </a:spcAft>
                <a:buClrTx/>
                <a:buSzTx/>
                <a:buFontTx/>
                <a:buNone/>
                <a:tabLst/>
                <a:defRPr/>
              </a:pPr>
              <a:endParaRPr kumimoji="0" lang="es-PA" altLang="de-DE" sz="1600" b="0" i="0" u="none" strike="noStrike" kern="0" cap="none" spc="0" normalizeH="0" baseline="0" noProof="0" dirty="0">
                <a:ln>
                  <a:noFill/>
                </a:ln>
                <a:solidFill>
                  <a:srgbClr val="646464"/>
                </a:solidFill>
                <a:effectLst/>
                <a:uLnTx/>
                <a:uFillTx/>
                <a:latin typeface="Arial" panose="020B0604020202020204" pitchFamily="34" charset="0"/>
                <a:cs typeface="Arial" panose="020B0604020202020204" pitchFamily="34" charset="0"/>
              </a:endParaRPr>
            </a:p>
          </p:txBody>
        </p:sp>
        <p:sp>
          <p:nvSpPr>
            <p:cNvPr id="859" name="Freeform 1645"/>
            <p:cNvSpPr>
              <a:spLocks/>
            </p:cNvSpPr>
            <p:nvPr/>
          </p:nvSpPr>
          <p:spPr bwMode="auto">
            <a:xfrm>
              <a:off x="4824684" y="4942749"/>
              <a:ext cx="203990" cy="353583"/>
            </a:xfrm>
            <a:custGeom>
              <a:avLst/>
              <a:gdLst>
                <a:gd name="T0" fmla="*/ 2147483647 w 162"/>
                <a:gd name="T1" fmla="*/ 2147483647 h 281"/>
                <a:gd name="T2" fmla="*/ 2147483647 w 162"/>
                <a:gd name="T3" fmla="*/ 2147483647 h 281"/>
                <a:gd name="T4" fmla="*/ 2147483647 w 162"/>
                <a:gd name="T5" fmla="*/ 2147483647 h 281"/>
                <a:gd name="T6" fmla="*/ 2147483647 w 162"/>
                <a:gd name="T7" fmla="*/ 2147483647 h 281"/>
                <a:gd name="T8" fmla="*/ 2147483647 w 162"/>
                <a:gd name="T9" fmla="*/ 2147483647 h 281"/>
                <a:gd name="T10" fmla="*/ 2147483647 w 162"/>
                <a:gd name="T11" fmla="*/ 2147483647 h 281"/>
                <a:gd name="T12" fmla="*/ 2147483647 w 162"/>
                <a:gd name="T13" fmla="*/ 2147483647 h 281"/>
                <a:gd name="T14" fmla="*/ 2147483647 w 162"/>
                <a:gd name="T15" fmla="*/ 2147483647 h 281"/>
                <a:gd name="T16" fmla="*/ 2147483647 w 162"/>
                <a:gd name="T17" fmla="*/ 2147483647 h 281"/>
                <a:gd name="T18" fmla="*/ 2147483647 w 162"/>
                <a:gd name="T19" fmla="*/ 2147483647 h 281"/>
                <a:gd name="T20" fmla="*/ 2147483647 w 162"/>
                <a:gd name="T21" fmla="*/ 2147483647 h 281"/>
                <a:gd name="T22" fmla="*/ 2147483647 w 162"/>
                <a:gd name="T23" fmla="*/ 2147483647 h 281"/>
                <a:gd name="T24" fmla="*/ 2147483647 w 162"/>
                <a:gd name="T25" fmla="*/ 2147483647 h 281"/>
                <a:gd name="T26" fmla="*/ 2147483647 w 162"/>
                <a:gd name="T27" fmla="*/ 2147483647 h 281"/>
                <a:gd name="T28" fmla="*/ 2147483647 w 162"/>
                <a:gd name="T29" fmla="*/ 2147483647 h 281"/>
                <a:gd name="T30" fmla="*/ 2147483647 w 162"/>
                <a:gd name="T31" fmla="*/ 2147483647 h 281"/>
                <a:gd name="T32" fmla="*/ 2147483647 w 162"/>
                <a:gd name="T33" fmla="*/ 2147483647 h 281"/>
                <a:gd name="T34" fmla="*/ 2147483647 w 162"/>
                <a:gd name="T35" fmla="*/ 2147483647 h 281"/>
                <a:gd name="T36" fmla="*/ 2147483647 w 162"/>
                <a:gd name="T37" fmla="*/ 2147483647 h 281"/>
                <a:gd name="T38" fmla="*/ 2147483647 w 162"/>
                <a:gd name="T39" fmla="*/ 2147483647 h 281"/>
                <a:gd name="T40" fmla="*/ 2147483647 w 162"/>
                <a:gd name="T41" fmla="*/ 2147483647 h 281"/>
                <a:gd name="T42" fmla="*/ 2147483647 w 162"/>
                <a:gd name="T43" fmla="*/ 2147483647 h 281"/>
                <a:gd name="T44" fmla="*/ 2147483647 w 162"/>
                <a:gd name="T45" fmla="*/ 2147483647 h 281"/>
                <a:gd name="T46" fmla="*/ 2147483647 w 162"/>
                <a:gd name="T47" fmla="*/ 2147483647 h 281"/>
                <a:gd name="T48" fmla="*/ 2147483647 w 162"/>
                <a:gd name="T49" fmla="*/ 2147483647 h 281"/>
                <a:gd name="T50" fmla="*/ 2147483647 w 162"/>
                <a:gd name="T51" fmla="*/ 2147483647 h 281"/>
                <a:gd name="T52" fmla="*/ 2147483647 w 162"/>
                <a:gd name="T53" fmla="*/ 2147483647 h 281"/>
                <a:gd name="T54" fmla="*/ 0 w 162"/>
                <a:gd name="T55" fmla="*/ 2147483647 h 281"/>
                <a:gd name="T56" fmla="*/ 0 w 162"/>
                <a:gd name="T57" fmla="*/ 2147483647 h 281"/>
                <a:gd name="T58" fmla="*/ 2147483647 w 162"/>
                <a:gd name="T59" fmla="*/ 2147483647 h 281"/>
                <a:gd name="T60" fmla="*/ 2147483647 w 162"/>
                <a:gd name="T61" fmla="*/ 2147483647 h 281"/>
                <a:gd name="T62" fmla="*/ 2147483647 w 162"/>
                <a:gd name="T63" fmla="*/ 2147483647 h 281"/>
                <a:gd name="T64" fmla="*/ 2147483647 w 162"/>
                <a:gd name="T65" fmla="*/ 2147483647 h 281"/>
                <a:gd name="T66" fmla="*/ 2147483647 w 162"/>
                <a:gd name="T67" fmla="*/ 2147483647 h 281"/>
                <a:gd name="T68" fmla="*/ 2147483647 w 162"/>
                <a:gd name="T69" fmla="*/ 2147483647 h 281"/>
                <a:gd name="T70" fmla="*/ 2147483647 w 162"/>
                <a:gd name="T71" fmla="*/ 2147483647 h 281"/>
                <a:gd name="T72" fmla="*/ 2147483647 w 162"/>
                <a:gd name="T73" fmla="*/ 2147483647 h 281"/>
                <a:gd name="T74" fmla="*/ 2147483647 w 162"/>
                <a:gd name="T75" fmla="*/ 2147483647 h 281"/>
                <a:gd name="T76" fmla="*/ 2147483647 w 162"/>
                <a:gd name="T77" fmla="*/ 2147483647 h 281"/>
                <a:gd name="T78" fmla="*/ 2147483647 w 162"/>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2" h="281">
                  <a:moveTo>
                    <a:pt x="109" y="0"/>
                  </a:moveTo>
                  <a:lnTo>
                    <a:pt x="111" y="1"/>
                  </a:lnTo>
                  <a:lnTo>
                    <a:pt x="116" y="5"/>
                  </a:lnTo>
                  <a:lnTo>
                    <a:pt x="122" y="9"/>
                  </a:lnTo>
                  <a:lnTo>
                    <a:pt x="129" y="14"/>
                  </a:lnTo>
                  <a:lnTo>
                    <a:pt x="131" y="17"/>
                  </a:lnTo>
                  <a:lnTo>
                    <a:pt x="161" y="108"/>
                  </a:lnTo>
                  <a:lnTo>
                    <a:pt x="162" y="111"/>
                  </a:lnTo>
                  <a:lnTo>
                    <a:pt x="161" y="116"/>
                  </a:lnTo>
                  <a:lnTo>
                    <a:pt x="159" y="120"/>
                  </a:lnTo>
                  <a:lnTo>
                    <a:pt x="156" y="123"/>
                  </a:lnTo>
                  <a:lnTo>
                    <a:pt x="152" y="125"/>
                  </a:lnTo>
                  <a:lnTo>
                    <a:pt x="148" y="125"/>
                  </a:lnTo>
                  <a:lnTo>
                    <a:pt x="143" y="125"/>
                  </a:lnTo>
                  <a:lnTo>
                    <a:pt x="140" y="123"/>
                  </a:lnTo>
                  <a:lnTo>
                    <a:pt x="137" y="120"/>
                  </a:lnTo>
                  <a:lnTo>
                    <a:pt x="135" y="116"/>
                  </a:lnTo>
                  <a:lnTo>
                    <a:pt x="122" y="77"/>
                  </a:lnTo>
                  <a:lnTo>
                    <a:pt x="122" y="262"/>
                  </a:lnTo>
                  <a:lnTo>
                    <a:pt x="121" y="267"/>
                  </a:lnTo>
                  <a:lnTo>
                    <a:pt x="120" y="271"/>
                  </a:lnTo>
                  <a:lnTo>
                    <a:pt x="116" y="276"/>
                  </a:lnTo>
                  <a:lnTo>
                    <a:pt x="112" y="279"/>
                  </a:lnTo>
                  <a:lnTo>
                    <a:pt x="109" y="281"/>
                  </a:lnTo>
                  <a:lnTo>
                    <a:pt x="104" y="281"/>
                  </a:lnTo>
                  <a:lnTo>
                    <a:pt x="99" y="281"/>
                  </a:lnTo>
                  <a:lnTo>
                    <a:pt x="95" y="279"/>
                  </a:lnTo>
                  <a:lnTo>
                    <a:pt x="91" y="276"/>
                  </a:lnTo>
                  <a:lnTo>
                    <a:pt x="89" y="271"/>
                  </a:lnTo>
                  <a:lnTo>
                    <a:pt x="86" y="267"/>
                  </a:lnTo>
                  <a:lnTo>
                    <a:pt x="86" y="262"/>
                  </a:lnTo>
                  <a:lnTo>
                    <a:pt x="86" y="157"/>
                  </a:lnTo>
                  <a:lnTo>
                    <a:pt x="74" y="157"/>
                  </a:lnTo>
                  <a:lnTo>
                    <a:pt x="74" y="262"/>
                  </a:lnTo>
                  <a:lnTo>
                    <a:pt x="74" y="267"/>
                  </a:lnTo>
                  <a:lnTo>
                    <a:pt x="72" y="272"/>
                  </a:lnTo>
                  <a:lnTo>
                    <a:pt x="69" y="276"/>
                  </a:lnTo>
                  <a:lnTo>
                    <a:pt x="65" y="279"/>
                  </a:lnTo>
                  <a:lnTo>
                    <a:pt x="62" y="281"/>
                  </a:lnTo>
                  <a:lnTo>
                    <a:pt x="57" y="281"/>
                  </a:lnTo>
                  <a:lnTo>
                    <a:pt x="52" y="281"/>
                  </a:lnTo>
                  <a:lnTo>
                    <a:pt x="48" y="279"/>
                  </a:lnTo>
                  <a:lnTo>
                    <a:pt x="44" y="276"/>
                  </a:lnTo>
                  <a:lnTo>
                    <a:pt x="42" y="272"/>
                  </a:lnTo>
                  <a:lnTo>
                    <a:pt x="39" y="267"/>
                  </a:lnTo>
                  <a:lnTo>
                    <a:pt x="39" y="262"/>
                  </a:lnTo>
                  <a:lnTo>
                    <a:pt x="39" y="75"/>
                  </a:lnTo>
                  <a:lnTo>
                    <a:pt x="26" y="115"/>
                  </a:lnTo>
                  <a:lnTo>
                    <a:pt x="24" y="119"/>
                  </a:lnTo>
                  <a:lnTo>
                    <a:pt x="21" y="121"/>
                  </a:lnTo>
                  <a:lnTo>
                    <a:pt x="17" y="124"/>
                  </a:lnTo>
                  <a:lnTo>
                    <a:pt x="13" y="124"/>
                  </a:lnTo>
                  <a:lnTo>
                    <a:pt x="8" y="124"/>
                  </a:lnTo>
                  <a:lnTo>
                    <a:pt x="5" y="121"/>
                  </a:lnTo>
                  <a:lnTo>
                    <a:pt x="2" y="119"/>
                  </a:lnTo>
                  <a:lnTo>
                    <a:pt x="0" y="115"/>
                  </a:lnTo>
                  <a:lnTo>
                    <a:pt x="0" y="110"/>
                  </a:lnTo>
                  <a:lnTo>
                    <a:pt x="0" y="106"/>
                  </a:lnTo>
                  <a:lnTo>
                    <a:pt x="29" y="16"/>
                  </a:lnTo>
                  <a:lnTo>
                    <a:pt x="33" y="12"/>
                  </a:lnTo>
                  <a:lnTo>
                    <a:pt x="38" y="9"/>
                  </a:lnTo>
                  <a:lnTo>
                    <a:pt x="44" y="5"/>
                  </a:lnTo>
                  <a:lnTo>
                    <a:pt x="49" y="2"/>
                  </a:lnTo>
                  <a:lnTo>
                    <a:pt x="52" y="1"/>
                  </a:lnTo>
                  <a:lnTo>
                    <a:pt x="72" y="41"/>
                  </a:lnTo>
                  <a:lnTo>
                    <a:pt x="77" y="25"/>
                  </a:lnTo>
                  <a:lnTo>
                    <a:pt x="74" y="23"/>
                  </a:lnTo>
                  <a:lnTo>
                    <a:pt x="73" y="21"/>
                  </a:lnTo>
                  <a:lnTo>
                    <a:pt x="73" y="19"/>
                  </a:lnTo>
                  <a:lnTo>
                    <a:pt x="74" y="16"/>
                  </a:lnTo>
                  <a:lnTo>
                    <a:pt x="77" y="14"/>
                  </a:lnTo>
                  <a:lnTo>
                    <a:pt x="80" y="12"/>
                  </a:lnTo>
                  <a:lnTo>
                    <a:pt x="83" y="14"/>
                  </a:lnTo>
                  <a:lnTo>
                    <a:pt x="85" y="16"/>
                  </a:lnTo>
                  <a:lnTo>
                    <a:pt x="86" y="19"/>
                  </a:lnTo>
                  <a:lnTo>
                    <a:pt x="86" y="21"/>
                  </a:lnTo>
                  <a:lnTo>
                    <a:pt x="84" y="23"/>
                  </a:lnTo>
                  <a:lnTo>
                    <a:pt x="83" y="25"/>
                  </a:lnTo>
                  <a:lnTo>
                    <a:pt x="89" y="42"/>
                  </a:lnTo>
                  <a:lnTo>
                    <a:pt x="109" y="0"/>
                  </a:lnTo>
                  <a:close/>
                </a:path>
              </a:pathLst>
            </a:custGeom>
            <a:solidFill>
              <a:srgbClr val="99999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043056" eaLnBrk="0" fontAlgn="base" latinLnBrk="0" hangingPunct="0">
                <a:lnSpc>
                  <a:spcPct val="100000"/>
                </a:lnSpc>
                <a:spcBef>
                  <a:spcPct val="0"/>
                </a:spcBef>
                <a:spcAft>
                  <a:spcPct val="0"/>
                </a:spcAft>
                <a:buClrTx/>
                <a:buSzTx/>
                <a:buFontTx/>
                <a:buNone/>
                <a:tabLst/>
                <a:defRPr/>
              </a:pPr>
              <a:endParaRPr kumimoji="0" lang="es-PA" sz="1600" b="0" i="0" u="none" strike="noStrike" kern="0" cap="none" spc="0" normalizeH="0" baseline="0" noProof="0" dirty="0" smtClean="0">
                <a:ln>
                  <a:noFill/>
                </a:ln>
                <a:solidFill>
                  <a:srgbClr val="646464"/>
                </a:solidFill>
                <a:effectLst/>
                <a:uLnTx/>
                <a:uFillTx/>
                <a:latin typeface="Arial" panose="020B0604020202020204" pitchFamily="34" charset="0"/>
                <a:cs typeface="Arial" panose="020B0604020202020204" pitchFamily="34" charset="0"/>
              </a:endParaRPr>
            </a:p>
          </p:txBody>
        </p:sp>
      </p:grpSp>
      <p:grpSp>
        <p:nvGrpSpPr>
          <p:cNvPr id="860" name="Gruppieren 1"/>
          <p:cNvGrpSpPr>
            <a:grpSpLocks/>
          </p:cNvGrpSpPr>
          <p:nvPr/>
        </p:nvGrpSpPr>
        <p:grpSpPr bwMode="auto">
          <a:xfrm>
            <a:off x="2945641" y="2444709"/>
            <a:ext cx="488131" cy="396299"/>
            <a:chOff x="6673850" y="3405188"/>
            <a:chExt cx="1035050" cy="903287"/>
          </a:xfrm>
          <a:solidFill>
            <a:srgbClr val="A5A4A7"/>
          </a:solidFill>
        </p:grpSpPr>
        <p:sp>
          <p:nvSpPr>
            <p:cNvPr id="861" name="Freeform 19"/>
            <p:cNvSpPr>
              <a:spLocks noChangeArrowheads="1"/>
            </p:cNvSpPr>
            <p:nvPr/>
          </p:nvSpPr>
          <p:spPr bwMode="auto">
            <a:xfrm>
              <a:off x="7310438" y="3405188"/>
              <a:ext cx="398462" cy="401637"/>
            </a:xfrm>
            <a:custGeom>
              <a:avLst/>
              <a:gdLst>
                <a:gd name="T0" fmla="*/ 2147483647 w 1105"/>
                <a:gd name="T1" fmla="*/ 2147483647 h 1115"/>
                <a:gd name="T2" fmla="*/ 2147483647 w 1105"/>
                <a:gd name="T3" fmla="*/ 2147483647 h 1115"/>
                <a:gd name="T4" fmla="*/ 2147483647 w 1105"/>
                <a:gd name="T5" fmla="*/ 2147483647 h 1115"/>
                <a:gd name="T6" fmla="*/ 2147483647 w 1105"/>
                <a:gd name="T7" fmla="*/ 2147483647 h 1115"/>
                <a:gd name="T8" fmla="*/ 2147483647 w 1105"/>
                <a:gd name="T9" fmla="*/ 2147483647 h 1115"/>
                <a:gd name="T10" fmla="*/ 2147483647 w 1105"/>
                <a:gd name="T11" fmla="*/ 2147483647 h 1115"/>
                <a:gd name="T12" fmla="*/ 2147483647 w 1105"/>
                <a:gd name="T13" fmla="*/ 2147483647 h 1115"/>
                <a:gd name="T14" fmla="*/ 2147483647 w 1105"/>
                <a:gd name="T15" fmla="*/ 2147483647 h 1115"/>
                <a:gd name="T16" fmla="*/ 2147483647 w 1105"/>
                <a:gd name="T17" fmla="*/ 2147483647 h 1115"/>
                <a:gd name="T18" fmla="*/ 2147483647 w 1105"/>
                <a:gd name="T19" fmla="*/ 2147483647 h 1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5" h="1115">
                  <a:moveTo>
                    <a:pt x="896" y="1083"/>
                  </a:moveTo>
                  <a:lnTo>
                    <a:pt x="896" y="1083"/>
                  </a:lnTo>
                  <a:cubicBezTo>
                    <a:pt x="875" y="1114"/>
                    <a:pt x="834" y="1114"/>
                    <a:pt x="802" y="1083"/>
                  </a:cubicBezTo>
                  <a:cubicBezTo>
                    <a:pt x="32" y="302"/>
                    <a:pt x="32" y="302"/>
                    <a:pt x="32" y="302"/>
                  </a:cubicBezTo>
                  <a:cubicBezTo>
                    <a:pt x="0" y="281"/>
                    <a:pt x="0" y="239"/>
                    <a:pt x="32" y="218"/>
                  </a:cubicBezTo>
                  <a:cubicBezTo>
                    <a:pt x="219" y="31"/>
                    <a:pt x="219" y="31"/>
                    <a:pt x="219" y="31"/>
                  </a:cubicBezTo>
                  <a:cubicBezTo>
                    <a:pt x="240" y="0"/>
                    <a:pt x="282" y="0"/>
                    <a:pt x="302" y="31"/>
                  </a:cubicBezTo>
                  <a:cubicBezTo>
                    <a:pt x="1084" y="812"/>
                    <a:pt x="1084" y="812"/>
                    <a:pt x="1084" y="812"/>
                  </a:cubicBezTo>
                  <a:cubicBezTo>
                    <a:pt x="1104" y="833"/>
                    <a:pt x="1104" y="875"/>
                    <a:pt x="1084" y="895"/>
                  </a:cubicBezTo>
                  <a:lnTo>
                    <a:pt x="896" y="10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043056" eaLnBrk="1" fontAlgn="base" latinLnBrk="0" hangingPunct="1">
                <a:lnSpc>
                  <a:spcPct val="100000"/>
                </a:lnSpc>
                <a:spcBef>
                  <a:spcPct val="0"/>
                </a:spcBef>
                <a:spcAft>
                  <a:spcPct val="0"/>
                </a:spcAft>
                <a:buClrTx/>
                <a:buSzTx/>
                <a:buFontTx/>
                <a:buNone/>
                <a:tabLst/>
                <a:defRPr/>
              </a:pPr>
              <a:endParaRPr kumimoji="0" lang="es-PA" sz="1600" b="0" i="0" u="none" strike="noStrike" kern="0" cap="none" spc="0" normalizeH="0" baseline="0" noProof="0" dirty="0">
                <a:ln>
                  <a:noFill/>
                </a:ln>
                <a:solidFill>
                  <a:srgbClr val="646464"/>
                </a:solidFill>
                <a:effectLst/>
                <a:uLnTx/>
                <a:uFillTx/>
                <a:latin typeface="Arial" panose="020B0604020202020204" pitchFamily="34" charset="0"/>
                <a:cs typeface="Arial" panose="020B0604020202020204" pitchFamily="34" charset="0"/>
              </a:endParaRPr>
            </a:p>
          </p:txBody>
        </p:sp>
        <p:sp>
          <p:nvSpPr>
            <p:cNvPr id="862" name="Freeform 20"/>
            <p:cNvSpPr>
              <a:spLocks noChangeArrowheads="1"/>
            </p:cNvSpPr>
            <p:nvPr/>
          </p:nvSpPr>
          <p:spPr bwMode="auto">
            <a:xfrm>
              <a:off x="6673850" y="3408363"/>
              <a:ext cx="398463" cy="398462"/>
            </a:xfrm>
            <a:custGeom>
              <a:avLst/>
              <a:gdLst>
                <a:gd name="T0" fmla="*/ 2147483647 w 1105"/>
                <a:gd name="T1" fmla="*/ 2147483647 h 1105"/>
                <a:gd name="T2" fmla="*/ 2147483647 w 1105"/>
                <a:gd name="T3" fmla="*/ 2147483647 h 1105"/>
                <a:gd name="T4" fmla="*/ 2147483647 w 1105"/>
                <a:gd name="T5" fmla="*/ 2147483647 h 1105"/>
                <a:gd name="T6" fmla="*/ 2147483647 w 1105"/>
                <a:gd name="T7" fmla="*/ 2147483647 h 1105"/>
                <a:gd name="T8" fmla="*/ 2147483647 w 1105"/>
                <a:gd name="T9" fmla="*/ 2147483647 h 1105"/>
                <a:gd name="T10" fmla="*/ 2147483647 w 1105"/>
                <a:gd name="T11" fmla="*/ 2147483647 h 1105"/>
                <a:gd name="T12" fmla="*/ 2147483647 w 1105"/>
                <a:gd name="T13" fmla="*/ 2147483647 h 1105"/>
                <a:gd name="T14" fmla="*/ 2147483647 w 1105"/>
                <a:gd name="T15" fmla="*/ 2147483647 h 1105"/>
                <a:gd name="T16" fmla="*/ 2147483647 w 1105"/>
                <a:gd name="T17" fmla="*/ 2147483647 h 1105"/>
                <a:gd name="T18" fmla="*/ 2147483647 w 1105"/>
                <a:gd name="T19" fmla="*/ 2147483647 h 1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5" h="1105">
                  <a:moveTo>
                    <a:pt x="1083" y="208"/>
                  </a:moveTo>
                  <a:lnTo>
                    <a:pt x="1083" y="208"/>
                  </a:lnTo>
                  <a:cubicBezTo>
                    <a:pt x="1104" y="229"/>
                    <a:pt x="1104" y="271"/>
                    <a:pt x="1083" y="302"/>
                  </a:cubicBezTo>
                  <a:cubicBezTo>
                    <a:pt x="302" y="1073"/>
                    <a:pt x="302" y="1073"/>
                    <a:pt x="302" y="1073"/>
                  </a:cubicBezTo>
                  <a:cubicBezTo>
                    <a:pt x="281" y="1104"/>
                    <a:pt x="239" y="1104"/>
                    <a:pt x="208" y="1073"/>
                  </a:cubicBezTo>
                  <a:cubicBezTo>
                    <a:pt x="20" y="885"/>
                    <a:pt x="20" y="885"/>
                    <a:pt x="20" y="885"/>
                  </a:cubicBezTo>
                  <a:cubicBezTo>
                    <a:pt x="0" y="865"/>
                    <a:pt x="0" y="823"/>
                    <a:pt x="20" y="802"/>
                  </a:cubicBezTo>
                  <a:cubicBezTo>
                    <a:pt x="802" y="21"/>
                    <a:pt x="802" y="21"/>
                    <a:pt x="802" y="21"/>
                  </a:cubicBezTo>
                  <a:cubicBezTo>
                    <a:pt x="833" y="0"/>
                    <a:pt x="864" y="0"/>
                    <a:pt x="895" y="21"/>
                  </a:cubicBezTo>
                  <a:lnTo>
                    <a:pt x="1083" y="20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043056" eaLnBrk="1" fontAlgn="base" latinLnBrk="0" hangingPunct="1">
                <a:lnSpc>
                  <a:spcPct val="100000"/>
                </a:lnSpc>
                <a:spcBef>
                  <a:spcPct val="0"/>
                </a:spcBef>
                <a:spcAft>
                  <a:spcPct val="0"/>
                </a:spcAft>
                <a:buClrTx/>
                <a:buSzTx/>
                <a:buFontTx/>
                <a:buNone/>
                <a:tabLst/>
                <a:defRPr/>
              </a:pPr>
              <a:endParaRPr kumimoji="0" lang="es-PA" sz="1600" b="0" i="0" u="none" strike="noStrike" kern="0" cap="none" spc="0" normalizeH="0" baseline="0" noProof="0" dirty="0">
                <a:ln>
                  <a:noFill/>
                </a:ln>
                <a:solidFill>
                  <a:srgbClr val="646464"/>
                </a:solidFill>
                <a:effectLst/>
                <a:uLnTx/>
                <a:uFillTx/>
                <a:latin typeface="Arial" panose="020B0604020202020204" pitchFamily="34" charset="0"/>
                <a:cs typeface="Arial" panose="020B0604020202020204" pitchFamily="34" charset="0"/>
              </a:endParaRPr>
            </a:p>
          </p:txBody>
        </p:sp>
        <p:sp>
          <p:nvSpPr>
            <p:cNvPr id="863" name="Freeform 21"/>
            <p:cNvSpPr>
              <a:spLocks noChangeArrowheads="1"/>
            </p:cNvSpPr>
            <p:nvPr/>
          </p:nvSpPr>
          <p:spPr bwMode="auto">
            <a:xfrm>
              <a:off x="6808788" y="3532188"/>
              <a:ext cx="768350" cy="776287"/>
            </a:xfrm>
            <a:custGeom>
              <a:avLst/>
              <a:gdLst>
                <a:gd name="T0" fmla="*/ 2147483647 w 2136"/>
                <a:gd name="T1" fmla="*/ 2147483647 h 2157"/>
                <a:gd name="T2" fmla="*/ 2147483647 w 2136"/>
                <a:gd name="T3" fmla="*/ 2147483647 h 2157"/>
                <a:gd name="T4" fmla="*/ 2147483647 w 2136"/>
                <a:gd name="T5" fmla="*/ 2147483647 h 2157"/>
                <a:gd name="T6" fmla="*/ 2147483647 w 2136"/>
                <a:gd name="T7" fmla="*/ 2147483647 h 2157"/>
                <a:gd name="T8" fmla="*/ 2147483647 w 2136"/>
                <a:gd name="T9" fmla="*/ 2147483647 h 2157"/>
                <a:gd name="T10" fmla="*/ 2147483647 w 2136"/>
                <a:gd name="T11" fmla="*/ 2147483647 h 2157"/>
                <a:gd name="T12" fmla="*/ 2147483647 w 2136"/>
                <a:gd name="T13" fmla="*/ 2147483647 h 2157"/>
                <a:gd name="T14" fmla="*/ 2147483647 w 2136"/>
                <a:gd name="T15" fmla="*/ 2147483647 h 2157"/>
                <a:gd name="T16" fmla="*/ 2147483647 w 2136"/>
                <a:gd name="T17" fmla="*/ 2147483647 h 2157"/>
                <a:gd name="T18" fmla="*/ 2147483647 w 2136"/>
                <a:gd name="T19" fmla="*/ 2147483647 h 2157"/>
                <a:gd name="T20" fmla="*/ 2147483647 w 2136"/>
                <a:gd name="T21" fmla="*/ 2147483647 h 2157"/>
                <a:gd name="T22" fmla="*/ 2147483647 w 2136"/>
                <a:gd name="T23" fmla="*/ 2147483647 h 2157"/>
                <a:gd name="T24" fmla="*/ 2147483647 w 2136"/>
                <a:gd name="T25" fmla="*/ 2147483647 h 2157"/>
                <a:gd name="T26" fmla="*/ 2147483647 w 2136"/>
                <a:gd name="T27" fmla="*/ 2147483647 h 2157"/>
                <a:gd name="T28" fmla="*/ 2147483647 w 2136"/>
                <a:gd name="T29" fmla="*/ 2147483647 h 2157"/>
                <a:gd name="T30" fmla="*/ 2147483647 w 2136"/>
                <a:gd name="T31" fmla="*/ 2147483647 h 2157"/>
                <a:gd name="T32" fmla="*/ 2147483647 w 2136"/>
                <a:gd name="T33" fmla="*/ 2147483647 h 2157"/>
                <a:gd name="T34" fmla="*/ 2147483647 w 2136"/>
                <a:gd name="T35" fmla="*/ 2147483647 h 2157"/>
                <a:gd name="T36" fmla="*/ 2147483647 w 2136"/>
                <a:gd name="T37" fmla="*/ 2147483647 h 2157"/>
                <a:gd name="T38" fmla="*/ 2147483647 w 2136"/>
                <a:gd name="T39" fmla="*/ 2147483647 h 2157"/>
                <a:gd name="T40" fmla="*/ 2147483647 w 2136"/>
                <a:gd name="T41" fmla="*/ 2147483647 h 2157"/>
                <a:gd name="T42" fmla="*/ 2147483647 w 2136"/>
                <a:gd name="T43" fmla="*/ 2147483647 h 2157"/>
                <a:gd name="T44" fmla="*/ 2147483647 w 2136"/>
                <a:gd name="T45" fmla="*/ 2147483647 h 2157"/>
                <a:gd name="T46" fmla="*/ 2147483647 w 2136"/>
                <a:gd name="T47" fmla="*/ 2147483647 h 2157"/>
                <a:gd name="T48" fmla="*/ 2147483647 w 2136"/>
                <a:gd name="T49" fmla="*/ 2147483647 h 2157"/>
                <a:gd name="T50" fmla="*/ 2147483647 w 2136"/>
                <a:gd name="T51" fmla="*/ 2147483647 h 2157"/>
                <a:gd name="T52" fmla="*/ 2147483647 w 2136"/>
                <a:gd name="T53" fmla="*/ 2147483647 h 2157"/>
                <a:gd name="T54" fmla="*/ 2147483647 w 2136"/>
                <a:gd name="T55" fmla="*/ 2147483647 h 2157"/>
                <a:gd name="T56" fmla="*/ 2147483647 w 2136"/>
                <a:gd name="T57" fmla="*/ 2147483647 h 2157"/>
                <a:gd name="T58" fmla="*/ 2147483647 w 2136"/>
                <a:gd name="T59" fmla="*/ 2147483647 h 2157"/>
                <a:gd name="T60" fmla="*/ 2147483647 w 2136"/>
                <a:gd name="T61" fmla="*/ 2147483647 h 2157"/>
                <a:gd name="T62" fmla="*/ 2147483647 w 2136"/>
                <a:gd name="T63" fmla="*/ 2147483647 h 2157"/>
                <a:gd name="T64" fmla="*/ 2147483647 w 2136"/>
                <a:gd name="T65" fmla="*/ 2147483647 h 2157"/>
                <a:gd name="T66" fmla="*/ 2147483647 w 2136"/>
                <a:gd name="T67" fmla="*/ 2147483647 h 2157"/>
                <a:gd name="T68" fmla="*/ 2147483647 w 2136"/>
                <a:gd name="T69" fmla="*/ 2147483647 h 2157"/>
                <a:gd name="T70" fmla="*/ 2147483647 w 2136"/>
                <a:gd name="T71" fmla="*/ 2147483647 h 2157"/>
                <a:gd name="T72" fmla="*/ 2147483647 w 2136"/>
                <a:gd name="T73" fmla="*/ 2147483647 h 2157"/>
                <a:gd name="T74" fmla="*/ 2147483647 w 2136"/>
                <a:gd name="T75" fmla="*/ 2147483647 h 2157"/>
                <a:gd name="T76" fmla="*/ 2147483647 w 2136"/>
                <a:gd name="T77" fmla="*/ 2147483647 h 2157"/>
                <a:gd name="T78" fmla="*/ 2147483647 w 2136"/>
                <a:gd name="T79" fmla="*/ 2147483647 h 2157"/>
                <a:gd name="T80" fmla="*/ 2147483647 w 2136"/>
                <a:gd name="T81" fmla="*/ 2147483647 h 2157"/>
                <a:gd name="T82" fmla="*/ 2147483647 w 2136"/>
                <a:gd name="T83" fmla="*/ 2147483647 h 2157"/>
                <a:gd name="T84" fmla="*/ 2147483647 w 2136"/>
                <a:gd name="T85" fmla="*/ 2147483647 h 2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36" h="2157">
                  <a:moveTo>
                    <a:pt x="2083" y="1208"/>
                  </a:moveTo>
                  <a:lnTo>
                    <a:pt x="2083" y="1208"/>
                  </a:lnTo>
                  <a:cubicBezTo>
                    <a:pt x="1958" y="1094"/>
                    <a:pt x="1958" y="1094"/>
                    <a:pt x="1958" y="1094"/>
                  </a:cubicBezTo>
                  <a:cubicBezTo>
                    <a:pt x="2041" y="1000"/>
                    <a:pt x="2041" y="1000"/>
                    <a:pt x="2041" y="1000"/>
                  </a:cubicBezTo>
                  <a:cubicBezTo>
                    <a:pt x="2083" y="969"/>
                    <a:pt x="2093" y="916"/>
                    <a:pt x="2093" y="875"/>
                  </a:cubicBezTo>
                  <a:cubicBezTo>
                    <a:pt x="2093" y="833"/>
                    <a:pt x="2083" y="781"/>
                    <a:pt x="2052" y="750"/>
                  </a:cubicBezTo>
                  <a:cubicBezTo>
                    <a:pt x="1333" y="41"/>
                    <a:pt x="1333" y="41"/>
                    <a:pt x="1333" y="41"/>
                  </a:cubicBezTo>
                  <a:cubicBezTo>
                    <a:pt x="1302" y="10"/>
                    <a:pt x="1250" y="0"/>
                    <a:pt x="1208" y="0"/>
                  </a:cubicBezTo>
                  <a:cubicBezTo>
                    <a:pt x="1156" y="0"/>
                    <a:pt x="1104" y="21"/>
                    <a:pt x="1062" y="62"/>
                  </a:cubicBezTo>
                  <a:cubicBezTo>
                    <a:pt x="1062" y="62"/>
                    <a:pt x="1031" y="83"/>
                    <a:pt x="1000" y="125"/>
                  </a:cubicBezTo>
                  <a:cubicBezTo>
                    <a:pt x="979" y="114"/>
                    <a:pt x="979" y="114"/>
                    <a:pt x="979" y="114"/>
                  </a:cubicBezTo>
                  <a:cubicBezTo>
                    <a:pt x="947" y="73"/>
                    <a:pt x="895" y="52"/>
                    <a:pt x="854" y="52"/>
                  </a:cubicBezTo>
                  <a:cubicBezTo>
                    <a:pt x="802" y="52"/>
                    <a:pt x="760" y="73"/>
                    <a:pt x="729" y="104"/>
                  </a:cubicBezTo>
                  <a:cubicBezTo>
                    <a:pt x="83" y="750"/>
                    <a:pt x="83" y="750"/>
                    <a:pt x="83" y="750"/>
                  </a:cubicBezTo>
                  <a:cubicBezTo>
                    <a:pt x="52" y="781"/>
                    <a:pt x="31" y="833"/>
                    <a:pt x="31" y="875"/>
                  </a:cubicBezTo>
                  <a:cubicBezTo>
                    <a:pt x="31" y="916"/>
                    <a:pt x="52" y="969"/>
                    <a:pt x="83" y="1000"/>
                  </a:cubicBezTo>
                  <a:cubicBezTo>
                    <a:pt x="177" y="1094"/>
                    <a:pt x="177" y="1094"/>
                    <a:pt x="177" y="1094"/>
                  </a:cubicBezTo>
                  <a:cubicBezTo>
                    <a:pt x="52" y="1208"/>
                    <a:pt x="52" y="1208"/>
                    <a:pt x="52" y="1208"/>
                  </a:cubicBezTo>
                  <a:cubicBezTo>
                    <a:pt x="20" y="1250"/>
                    <a:pt x="0" y="1291"/>
                    <a:pt x="0" y="1344"/>
                  </a:cubicBezTo>
                  <a:cubicBezTo>
                    <a:pt x="0" y="1385"/>
                    <a:pt x="20" y="1427"/>
                    <a:pt x="52" y="1469"/>
                  </a:cubicBezTo>
                  <a:cubicBezTo>
                    <a:pt x="93" y="1500"/>
                    <a:pt x="93" y="1500"/>
                    <a:pt x="93" y="1500"/>
                  </a:cubicBezTo>
                  <a:cubicBezTo>
                    <a:pt x="125" y="1531"/>
                    <a:pt x="166" y="1552"/>
                    <a:pt x="197" y="1552"/>
                  </a:cubicBezTo>
                  <a:cubicBezTo>
                    <a:pt x="208" y="1594"/>
                    <a:pt x="218" y="1635"/>
                    <a:pt x="250" y="1666"/>
                  </a:cubicBezTo>
                  <a:cubicBezTo>
                    <a:pt x="291" y="1698"/>
                    <a:pt x="291" y="1698"/>
                    <a:pt x="291" y="1698"/>
                  </a:cubicBezTo>
                  <a:cubicBezTo>
                    <a:pt x="322" y="1729"/>
                    <a:pt x="364" y="1750"/>
                    <a:pt x="406" y="1750"/>
                  </a:cubicBezTo>
                  <a:cubicBezTo>
                    <a:pt x="406" y="1791"/>
                    <a:pt x="427" y="1833"/>
                    <a:pt x="458" y="1864"/>
                  </a:cubicBezTo>
                  <a:cubicBezTo>
                    <a:pt x="489" y="1906"/>
                    <a:pt x="489" y="1906"/>
                    <a:pt x="489" y="1906"/>
                  </a:cubicBezTo>
                  <a:cubicBezTo>
                    <a:pt x="520" y="1937"/>
                    <a:pt x="562" y="1948"/>
                    <a:pt x="604" y="1958"/>
                  </a:cubicBezTo>
                  <a:cubicBezTo>
                    <a:pt x="604" y="2000"/>
                    <a:pt x="625" y="2031"/>
                    <a:pt x="656" y="2062"/>
                  </a:cubicBezTo>
                  <a:cubicBezTo>
                    <a:pt x="687" y="2104"/>
                    <a:pt x="687" y="2104"/>
                    <a:pt x="687" y="2104"/>
                  </a:cubicBezTo>
                  <a:cubicBezTo>
                    <a:pt x="729" y="2135"/>
                    <a:pt x="770" y="2156"/>
                    <a:pt x="822" y="2156"/>
                  </a:cubicBezTo>
                  <a:cubicBezTo>
                    <a:pt x="864" y="2156"/>
                    <a:pt x="906" y="2135"/>
                    <a:pt x="947" y="2104"/>
                  </a:cubicBezTo>
                  <a:cubicBezTo>
                    <a:pt x="1062" y="1979"/>
                    <a:pt x="1062" y="1979"/>
                    <a:pt x="1062" y="1979"/>
                  </a:cubicBezTo>
                  <a:cubicBezTo>
                    <a:pt x="1187" y="2104"/>
                    <a:pt x="1187" y="2104"/>
                    <a:pt x="1187" y="2104"/>
                  </a:cubicBezTo>
                  <a:cubicBezTo>
                    <a:pt x="1218" y="2135"/>
                    <a:pt x="1270" y="2156"/>
                    <a:pt x="1312" y="2156"/>
                  </a:cubicBezTo>
                  <a:cubicBezTo>
                    <a:pt x="1364" y="2156"/>
                    <a:pt x="1406" y="2135"/>
                    <a:pt x="1437" y="2104"/>
                  </a:cubicBezTo>
                  <a:cubicBezTo>
                    <a:pt x="1479" y="2062"/>
                    <a:pt x="1479" y="2062"/>
                    <a:pt x="1479" y="2062"/>
                  </a:cubicBezTo>
                  <a:cubicBezTo>
                    <a:pt x="1510" y="2031"/>
                    <a:pt x="1520" y="1989"/>
                    <a:pt x="1531" y="1948"/>
                  </a:cubicBezTo>
                  <a:cubicBezTo>
                    <a:pt x="1572" y="1948"/>
                    <a:pt x="1614" y="1937"/>
                    <a:pt x="1645" y="1906"/>
                  </a:cubicBezTo>
                  <a:cubicBezTo>
                    <a:pt x="1677" y="1864"/>
                    <a:pt x="1677" y="1864"/>
                    <a:pt x="1677" y="1864"/>
                  </a:cubicBezTo>
                  <a:cubicBezTo>
                    <a:pt x="1708" y="1833"/>
                    <a:pt x="1729" y="1791"/>
                    <a:pt x="1729" y="1750"/>
                  </a:cubicBezTo>
                  <a:cubicBezTo>
                    <a:pt x="1770" y="1750"/>
                    <a:pt x="1812" y="1729"/>
                    <a:pt x="1843" y="1698"/>
                  </a:cubicBezTo>
                  <a:cubicBezTo>
                    <a:pt x="1875" y="1666"/>
                    <a:pt x="1875" y="1666"/>
                    <a:pt x="1875" y="1666"/>
                  </a:cubicBezTo>
                  <a:cubicBezTo>
                    <a:pt x="1906" y="1635"/>
                    <a:pt x="1927" y="1594"/>
                    <a:pt x="1927" y="1552"/>
                  </a:cubicBezTo>
                  <a:cubicBezTo>
                    <a:pt x="1968" y="1552"/>
                    <a:pt x="2010" y="1531"/>
                    <a:pt x="2041" y="1500"/>
                  </a:cubicBezTo>
                  <a:cubicBezTo>
                    <a:pt x="2083" y="1458"/>
                    <a:pt x="2083" y="1458"/>
                    <a:pt x="2083" y="1458"/>
                  </a:cubicBezTo>
                  <a:cubicBezTo>
                    <a:pt x="2114" y="1427"/>
                    <a:pt x="2135" y="1385"/>
                    <a:pt x="2135" y="1333"/>
                  </a:cubicBezTo>
                  <a:cubicBezTo>
                    <a:pt x="2135" y="1291"/>
                    <a:pt x="2114" y="1250"/>
                    <a:pt x="2083" y="1208"/>
                  </a:cubicBezTo>
                  <a:close/>
                  <a:moveTo>
                    <a:pt x="1989" y="1375"/>
                  </a:moveTo>
                  <a:lnTo>
                    <a:pt x="1989" y="1375"/>
                  </a:lnTo>
                  <a:cubicBezTo>
                    <a:pt x="1958" y="1416"/>
                    <a:pt x="1958" y="1416"/>
                    <a:pt x="1958" y="1416"/>
                  </a:cubicBezTo>
                  <a:cubicBezTo>
                    <a:pt x="1947" y="1427"/>
                    <a:pt x="1927" y="1427"/>
                    <a:pt x="1916" y="1427"/>
                  </a:cubicBezTo>
                  <a:cubicBezTo>
                    <a:pt x="1906" y="1427"/>
                    <a:pt x="1885" y="1427"/>
                    <a:pt x="1875" y="1416"/>
                  </a:cubicBezTo>
                  <a:cubicBezTo>
                    <a:pt x="1656" y="1198"/>
                    <a:pt x="1656" y="1198"/>
                    <a:pt x="1656" y="1198"/>
                  </a:cubicBezTo>
                  <a:cubicBezTo>
                    <a:pt x="1656" y="1187"/>
                    <a:pt x="1656" y="1187"/>
                    <a:pt x="1645" y="1187"/>
                  </a:cubicBezTo>
                  <a:cubicBezTo>
                    <a:pt x="1635" y="1177"/>
                    <a:pt x="1625" y="1177"/>
                    <a:pt x="1614" y="1177"/>
                  </a:cubicBezTo>
                  <a:cubicBezTo>
                    <a:pt x="1593" y="1177"/>
                    <a:pt x="1583" y="1187"/>
                    <a:pt x="1572" y="1198"/>
                  </a:cubicBezTo>
                  <a:cubicBezTo>
                    <a:pt x="1552" y="1208"/>
                    <a:pt x="1552" y="1239"/>
                    <a:pt x="1562" y="1260"/>
                  </a:cubicBezTo>
                  <a:cubicBezTo>
                    <a:pt x="1562" y="1271"/>
                    <a:pt x="1562" y="1281"/>
                    <a:pt x="1572" y="1281"/>
                  </a:cubicBezTo>
                  <a:cubicBezTo>
                    <a:pt x="1677" y="1396"/>
                    <a:pt x="1677" y="1396"/>
                    <a:pt x="1677" y="1396"/>
                  </a:cubicBezTo>
                  <a:cubicBezTo>
                    <a:pt x="1791" y="1500"/>
                    <a:pt x="1791" y="1500"/>
                    <a:pt x="1791" y="1500"/>
                  </a:cubicBezTo>
                  <a:cubicBezTo>
                    <a:pt x="1802" y="1510"/>
                    <a:pt x="1802" y="1521"/>
                    <a:pt x="1802" y="1541"/>
                  </a:cubicBezTo>
                  <a:cubicBezTo>
                    <a:pt x="1802" y="1552"/>
                    <a:pt x="1802" y="1562"/>
                    <a:pt x="1791" y="1573"/>
                  </a:cubicBezTo>
                  <a:cubicBezTo>
                    <a:pt x="1750" y="1614"/>
                    <a:pt x="1750" y="1614"/>
                    <a:pt x="1750" y="1614"/>
                  </a:cubicBezTo>
                  <a:cubicBezTo>
                    <a:pt x="1739" y="1625"/>
                    <a:pt x="1729" y="1625"/>
                    <a:pt x="1718" y="1625"/>
                  </a:cubicBezTo>
                  <a:cubicBezTo>
                    <a:pt x="1697" y="1625"/>
                    <a:pt x="1687" y="1625"/>
                    <a:pt x="1677" y="1614"/>
                  </a:cubicBezTo>
                  <a:cubicBezTo>
                    <a:pt x="1458" y="1396"/>
                    <a:pt x="1458" y="1396"/>
                    <a:pt x="1458" y="1396"/>
                  </a:cubicBezTo>
                  <a:cubicBezTo>
                    <a:pt x="1437" y="1375"/>
                    <a:pt x="1395" y="1375"/>
                    <a:pt x="1374" y="1396"/>
                  </a:cubicBezTo>
                  <a:cubicBezTo>
                    <a:pt x="1364" y="1396"/>
                    <a:pt x="1364" y="1406"/>
                    <a:pt x="1364" y="1406"/>
                  </a:cubicBezTo>
                  <a:cubicBezTo>
                    <a:pt x="1354" y="1416"/>
                    <a:pt x="1354" y="1427"/>
                    <a:pt x="1354" y="1437"/>
                  </a:cubicBezTo>
                  <a:cubicBezTo>
                    <a:pt x="1354" y="1458"/>
                    <a:pt x="1364" y="1469"/>
                    <a:pt x="1374" y="1479"/>
                  </a:cubicBezTo>
                  <a:cubicBezTo>
                    <a:pt x="1593" y="1698"/>
                    <a:pt x="1593" y="1698"/>
                    <a:pt x="1593" y="1698"/>
                  </a:cubicBezTo>
                  <a:cubicBezTo>
                    <a:pt x="1604" y="1708"/>
                    <a:pt x="1604" y="1729"/>
                    <a:pt x="1604" y="1739"/>
                  </a:cubicBezTo>
                  <a:cubicBezTo>
                    <a:pt x="1604" y="1750"/>
                    <a:pt x="1604" y="1771"/>
                    <a:pt x="1593" y="1781"/>
                  </a:cubicBezTo>
                  <a:cubicBezTo>
                    <a:pt x="1552" y="1812"/>
                    <a:pt x="1552" y="1812"/>
                    <a:pt x="1552" y="1812"/>
                  </a:cubicBezTo>
                  <a:cubicBezTo>
                    <a:pt x="1541" y="1823"/>
                    <a:pt x="1531" y="1833"/>
                    <a:pt x="1510" y="1833"/>
                  </a:cubicBezTo>
                  <a:cubicBezTo>
                    <a:pt x="1500" y="1833"/>
                    <a:pt x="1489" y="1823"/>
                    <a:pt x="1479" y="1812"/>
                  </a:cubicBezTo>
                  <a:cubicBezTo>
                    <a:pt x="1260" y="1594"/>
                    <a:pt x="1260" y="1594"/>
                    <a:pt x="1260" y="1594"/>
                  </a:cubicBezTo>
                  <a:cubicBezTo>
                    <a:pt x="1250" y="1594"/>
                    <a:pt x="1250" y="1583"/>
                    <a:pt x="1239" y="1583"/>
                  </a:cubicBezTo>
                  <a:cubicBezTo>
                    <a:pt x="1218" y="1573"/>
                    <a:pt x="1187" y="1573"/>
                    <a:pt x="1166" y="1594"/>
                  </a:cubicBezTo>
                  <a:cubicBezTo>
                    <a:pt x="1156" y="1604"/>
                    <a:pt x="1156" y="1625"/>
                    <a:pt x="1156" y="1635"/>
                  </a:cubicBezTo>
                  <a:cubicBezTo>
                    <a:pt x="1156" y="1656"/>
                    <a:pt x="1156" y="1666"/>
                    <a:pt x="1166" y="1687"/>
                  </a:cubicBezTo>
                  <a:cubicBezTo>
                    <a:pt x="1385" y="1906"/>
                    <a:pt x="1385" y="1906"/>
                    <a:pt x="1385" y="1906"/>
                  </a:cubicBezTo>
                  <a:cubicBezTo>
                    <a:pt x="1395" y="1916"/>
                    <a:pt x="1406" y="1927"/>
                    <a:pt x="1406" y="1937"/>
                  </a:cubicBezTo>
                  <a:cubicBezTo>
                    <a:pt x="1406" y="1948"/>
                    <a:pt x="1395" y="1969"/>
                    <a:pt x="1385" y="1979"/>
                  </a:cubicBezTo>
                  <a:cubicBezTo>
                    <a:pt x="1354" y="2010"/>
                    <a:pt x="1354" y="2010"/>
                    <a:pt x="1354" y="2010"/>
                  </a:cubicBezTo>
                  <a:cubicBezTo>
                    <a:pt x="1343" y="2021"/>
                    <a:pt x="1333" y="2031"/>
                    <a:pt x="1312" y="2031"/>
                  </a:cubicBezTo>
                  <a:cubicBezTo>
                    <a:pt x="1302" y="2031"/>
                    <a:pt x="1291" y="2021"/>
                    <a:pt x="1281" y="2010"/>
                  </a:cubicBezTo>
                  <a:cubicBezTo>
                    <a:pt x="1145" y="1875"/>
                    <a:pt x="1145" y="1875"/>
                    <a:pt x="1145" y="1875"/>
                  </a:cubicBezTo>
                  <a:cubicBezTo>
                    <a:pt x="1145" y="1864"/>
                    <a:pt x="1156" y="1844"/>
                    <a:pt x="1156" y="1823"/>
                  </a:cubicBezTo>
                  <a:cubicBezTo>
                    <a:pt x="1156" y="1781"/>
                    <a:pt x="1135" y="1729"/>
                    <a:pt x="1104" y="1698"/>
                  </a:cubicBezTo>
                  <a:cubicBezTo>
                    <a:pt x="1062" y="1656"/>
                    <a:pt x="1062" y="1656"/>
                    <a:pt x="1062" y="1656"/>
                  </a:cubicBezTo>
                  <a:cubicBezTo>
                    <a:pt x="1031" y="1625"/>
                    <a:pt x="989" y="1614"/>
                    <a:pt x="947" y="1604"/>
                  </a:cubicBezTo>
                  <a:cubicBezTo>
                    <a:pt x="947" y="1562"/>
                    <a:pt x="927" y="1521"/>
                    <a:pt x="895" y="1500"/>
                  </a:cubicBezTo>
                  <a:cubicBezTo>
                    <a:pt x="864" y="1458"/>
                    <a:pt x="864" y="1458"/>
                    <a:pt x="864" y="1458"/>
                  </a:cubicBezTo>
                  <a:cubicBezTo>
                    <a:pt x="833" y="1427"/>
                    <a:pt x="791" y="1406"/>
                    <a:pt x="750" y="1406"/>
                  </a:cubicBezTo>
                  <a:cubicBezTo>
                    <a:pt x="750" y="1364"/>
                    <a:pt x="729" y="1323"/>
                    <a:pt x="697" y="1291"/>
                  </a:cubicBezTo>
                  <a:cubicBezTo>
                    <a:pt x="666" y="1260"/>
                    <a:pt x="666" y="1260"/>
                    <a:pt x="666" y="1260"/>
                  </a:cubicBezTo>
                  <a:cubicBezTo>
                    <a:pt x="635" y="1229"/>
                    <a:pt x="593" y="1208"/>
                    <a:pt x="552" y="1208"/>
                  </a:cubicBezTo>
                  <a:cubicBezTo>
                    <a:pt x="552" y="1166"/>
                    <a:pt x="531" y="1125"/>
                    <a:pt x="500" y="1094"/>
                  </a:cubicBezTo>
                  <a:cubicBezTo>
                    <a:pt x="458" y="1052"/>
                    <a:pt x="458" y="1052"/>
                    <a:pt x="458" y="1052"/>
                  </a:cubicBezTo>
                  <a:cubicBezTo>
                    <a:pt x="427" y="1021"/>
                    <a:pt x="385" y="1000"/>
                    <a:pt x="333" y="1000"/>
                  </a:cubicBezTo>
                  <a:cubicBezTo>
                    <a:pt x="312" y="1000"/>
                    <a:pt x="291" y="1010"/>
                    <a:pt x="281" y="1010"/>
                  </a:cubicBezTo>
                  <a:cubicBezTo>
                    <a:pt x="177" y="916"/>
                    <a:pt x="177" y="916"/>
                    <a:pt x="177" y="916"/>
                  </a:cubicBezTo>
                  <a:cubicBezTo>
                    <a:pt x="166" y="896"/>
                    <a:pt x="156" y="885"/>
                    <a:pt x="156" y="875"/>
                  </a:cubicBezTo>
                  <a:cubicBezTo>
                    <a:pt x="156" y="864"/>
                    <a:pt x="166" y="844"/>
                    <a:pt x="177" y="833"/>
                  </a:cubicBezTo>
                  <a:cubicBezTo>
                    <a:pt x="812" y="198"/>
                    <a:pt x="812" y="198"/>
                    <a:pt x="812" y="198"/>
                  </a:cubicBezTo>
                  <a:cubicBezTo>
                    <a:pt x="822" y="187"/>
                    <a:pt x="833" y="177"/>
                    <a:pt x="854" y="177"/>
                  </a:cubicBezTo>
                  <a:cubicBezTo>
                    <a:pt x="864" y="177"/>
                    <a:pt x="875" y="187"/>
                    <a:pt x="885" y="198"/>
                  </a:cubicBezTo>
                  <a:cubicBezTo>
                    <a:pt x="906" y="219"/>
                    <a:pt x="906" y="219"/>
                    <a:pt x="906" y="219"/>
                  </a:cubicBezTo>
                  <a:cubicBezTo>
                    <a:pt x="822" y="302"/>
                    <a:pt x="739" y="385"/>
                    <a:pt x="739" y="385"/>
                  </a:cubicBezTo>
                  <a:cubicBezTo>
                    <a:pt x="697" y="427"/>
                    <a:pt x="677" y="469"/>
                    <a:pt x="677" y="531"/>
                  </a:cubicBezTo>
                  <a:cubicBezTo>
                    <a:pt x="677" y="541"/>
                    <a:pt x="677" y="552"/>
                    <a:pt x="677" y="562"/>
                  </a:cubicBezTo>
                  <a:cubicBezTo>
                    <a:pt x="739" y="906"/>
                    <a:pt x="739" y="906"/>
                    <a:pt x="739" y="906"/>
                  </a:cubicBezTo>
                  <a:cubicBezTo>
                    <a:pt x="760" y="1000"/>
                    <a:pt x="833" y="1052"/>
                    <a:pt x="916" y="1052"/>
                  </a:cubicBezTo>
                  <a:cubicBezTo>
                    <a:pt x="927" y="1052"/>
                    <a:pt x="937" y="1052"/>
                    <a:pt x="947" y="1052"/>
                  </a:cubicBezTo>
                  <a:cubicBezTo>
                    <a:pt x="1000" y="1041"/>
                    <a:pt x="1000" y="1041"/>
                    <a:pt x="1000" y="1041"/>
                  </a:cubicBezTo>
                  <a:cubicBezTo>
                    <a:pt x="1083" y="1031"/>
                    <a:pt x="1145" y="958"/>
                    <a:pt x="1145" y="864"/>
                  </a:cubicBezTo>
                  <a:cubicBezTo>
                    <a:pt x="1145" y="854"/>
                    <a:pt x="1145" y="844"/>
                    <a:pt x="1145" y="833"/>
                  </a:cubicBezTo>
                  <a:cubicBezTo>
                    <a:pt x="1104" y="604"/>
                    <a:pt x="1104" y="604"/>
                    <a:pt x="1104" y="604"/>
                  </a:cubicBezTo>
                  <a:cubicBezTo>
                    <a:pt x="1197" y="500"/>
                    <a:pt x="1197" y="500"/>
                    <a:pt x="1197" y="500"/>
                  </a:cubicBezTo>
                  <a:cubicBezTo>
                    <a:pt x="1989" y="1302"/>
                    <a:pt x="1989" y="1302"/>
                    <a:pt x="1989" y="1302"/>
                  </a:cubicBezTo>
                  <a:cubicBezTo>
                    <a:pt x="2000" y="1312"/>
                    <a:pt x="2010" y="1323"/>
                    <a:pt x="2010" y="1333"/>
                  </a:cubicBezTo>
                  <a:cubicBezTo>
                    <a:pt x="2010" y="1354"/>
                    <a:pt x="2000" y="1364"/>
                    <a:pt x="1989" y="137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043056" eaLnBrk="1" fontAlgn="base" latinLnBrk="0" hangingPunct="1">
                <a:lnSpc>
                  <a:spcPct val="100000"/>
                </a:lnSpc>
                <a:spcBef>
                  <a:spcPct val="0"/>
                </a:spcBef>
                <a:spcAft>
                  <a:spcPct val="0"/>
                </a:spcAft>
                <a:buClrTx/>
                <a:buSzTx/>
                <a:buFontTx/>
                <a:buNone/>
                <a:tabLst/>
                <a:defRPr/>
              </a:pPr>
              <a:endParaRPr kumimoji="0" lang="es-PA" sz="1600" b="0" i="0" u="none" strike="noStrike" kern="0" cap="none" spc="0" normalizeH="0" baseline="0" noProof="0" dirty="0">
                <a:ln>
                  <a:noFill/>
                </a:ln>
                <a:solidFill>
                  <a:srgbClr val="646464"/>
                </a:solidFill>
                <a:effectLst/>
                <a:uLnTx/>
                <a:uFillTx/>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5"/>
          <a:stretch>
            <a:fillRect/>
          </a:stretch>
        </p:blipFill>
        <p:spPr>
          <a:xfrm>
            <a:off x="2955647" y="3141347"/>
            <a:ext cx="468118" cy="461661"/>
          </a:xfrm>
          <a:prstGeom prst="rect">
            <a:avLst/>
          </a:prstGeom>
        </p:spPr>
      </p:pic>
      <p:pic>
        <p:nvPicPr>
          <p:cNvPr id="7" name="Picture 6"/>
          <p:cNvPicPr>
            <a:picLocks noChangeAspect="1"/>
          </p:cNvPicPr>
          <p:nvPr/>
        </p:nvPicPr>
        <p:blipFill>
          <a:blip r:embed="rId6"/>
          <a:stretch>
            <a:fillRect/>
          </a:stretch>
        </p:blipFill>
        <p:spPr>
          <a:xfrm>
            <a:off x="2922505" y="3971646"/>
            <a:ext cx="534402" cy="561367"/>
          </a:xfrm>
          <a:prstGeom prst="rect">
            <a:avLst/>
          </a:prstGeom>
        </p:spPr>
      </p:pic>
      <p:pic>
        <p:nvPicPr>
          <p:cNvPr id="8" name="Picture 7"/>
          <p:cNvPicPr>
            <a:picLocks noChangeAspect="1"/>
          </p:cNvPicPr>
          <p:nvPr/>
        </p:nvPicPr>
        <p:blipFill>
          <a:blip r:embed="rId7"/>
          <a:stretch>
            <a:fillRect/>
          </a:stretch>
        </p:blipFill>
        <p:spPr>
          <a:xfrm>
            <a:off x="2970163" y="4724400"/>
            <a:ext cx="439087" cy="463974"/>
          </a:xfrm>
          <a:prstGeom prst="rect">
            <a:avLst/>
          </a:prstGeom>
        </p:spPr>
      </p:pic>
      <p:pic>
        <p:nvPicPr>
          <p:cNvPr id="9" name="Picture 8"/>
          <p:cNvPicPr>
            <a:picLocks noChangeAspect="1"/>
          </p:cNvPicPr>
          <p:nvPr/>
        </p:nvPicPr>
        <p:blipFill>
          <a:blip r:embed="rId8"/>
          <a:stretch>
            <a:fillRect/>
          </a:stretch>
        </p:blipFill>
        <p:spPr>
          <a:xfrm>
            <a:off x="2917484" y="5445125"/>
            <a:ext cx="544444" cy="478164"/>
          </a:xfrm>
          <a:prstGeom prst="rect">
            <a:avLst/>
          </a:prstGeom>
        </p:spPr>
      </p:pic>
      <p:sp>
        <p:nvSpPr>
          <p:cNvPr id="10" name="Rectangle 9"/>
          <p:cNvSpPr/>
          <p:nvPr/>
        </p:nvSpPr>
        <p:spPr>
          <a:xfrm>
            <a:off x="6174257" y="1490204"/>
            <a:ext cx="2579532" cy="45285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latin typeface="Arial" panose="020B0604020202020204" pitchFamily="34" charset="0"/>
              <a:cs typeface="Arial" panose="020B0604020202020204" pitchFamily="34" charset="0"/>
            </a:endParaRPr>
          </a:p>
        </p:txBody>
      </p:sp>
      <p:sp>
        <p:nvSpPr>
          <p:cNvPr id="11" name="Rectangle 10"/>
          <p:cNvSpPr/>
          <p:nvPr/>
        </p:nvSpPr>
        <p:spPr>
          <a:xfrm>
            <a:off x="3480410" y="1026689"/>
            <a:ext cx="2518638" cy="369332"/>
          </a:xfrm>
          <a:prstGeom prst="rect">
            <a:avLst/>
          </a:prstGeom>
        </p:spPr>
        <p:txBody>
          <a:bodyPr wrap="none">
            <a:spAutoFit/>
          </a:bodyPr>
          <a:lstStyle/>
          <a:p>
            <a:pPr algn="ctr"/>
            <a:r>
              <a:rPr lang="es-PA" b="1" dirty="0" smtClean="0">
                <a:solidFill>
                  <a:schemeClr val="tx1">
                    <a:lumMod val="50000"/>
                    <a:lumOff val="50000"/>
                  </a:schemeClr>
                </a:solidFill>
                <a:latin typeface="Arial" panose="020B0604020202020204" pitchFamily="34" charset="0"/>
                <a:ea typeface="EYInterstate" charset="0"/>
                <a:cs typeface="Arial" panose="020B0604020202020204" pitchFamily="34" charset="0"/>
              </a:rPr>
              <a:t>Retos de la industria</a:t>
            </a:r>
            <a:endParaRPr lang="es-PA" dirty="0"/>
          </a:p>
        </p:txBody>
      </p:sp>
    </p:spTree>
    <p:extLst>
      <p:ext uri="{BB962C8B-B14F-4D97-AF65-F5344CB8AC3E}">
        <p14:creationId xmlns:p14="http://schemas.microsoft.com/office/powerpoint/2010/main" val="168073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8672332" cy="5293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graphicFrame>
        <p:nvGraphicFramePr>
          <p:cNvPr id="14" name="Chart 13">
            <a:extLst>
              <a:ext uri="{FF2B5EF4-FFF2-40B4-BE49-F238E27FC236}">
                <a16:creationId xmlns:a16="http://schemas.microsoft.com/office/drawing/2014/main" xmlns="" id="{076C612C-59FD-4257-8B4A-0B3195B181C3}"/>
              </a:ext>
            </a:extLst>
          </p:cNvPr>
          <p:cNvGraphicFramePr>
            <a:graphicFrameLocks/>
          </p:cNvGraphicFramePr>
          <p:nvPr>
            <p:extLst>
              <p:ext uri="{D42A27DB-BD31-4B8C-83A1-F6EECF244321}">
                <p14:modId xmlns:p14="http://schemas.microsoft.com/office/powerpoint/2010/main" val="297152244"/>
              </p:ext>
            </p:extLst>
          </p:nvPr>
        </p:nvGraphicFramePr>
        <p:xfrm>
          <a:off x="-185937" y="1884015"/>
          <a:ext cx="8443732" cy="4562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3189575"/>
              </p:ext>
            </p:extLst>
          </p:nvPr>
        </p:nvGraphicFramePr>
        <p:xfrm>
          <a:off x="-784724" y="1837712"/>
          <a:ext cx="9384996" cy="4562835"/>
        </p:xfrm>
        <a:graphic>
          <a:graphicData uri="http://schemas.openxmlformats.org/drawingml/2006/table">
            <a:tbl>
              <a:tblPr>
                <a:tableStyleId>{5C22544A-7EE6-4342-B048-85BDC9FD1C3A}</a:tableStyleId>
              </a:tblPr>
              <a:tblGrid>
                <a:gridCol w="4462469"/>
                <a:gridCol w="4922527"/>
              </a:tblGrid>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Omni-channel customer experience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12700" cmpd="sng">
                      <a:noFill/>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Robo-assistants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Data and analytics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Cloud technology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Blockchain</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Machine learning</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Smart contracts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Mobile technology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Cryptography and cybersecurity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Biometrics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Internet of things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Artificial intelligence</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Open platforms/API architectures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Robotic process automation</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Augmented and virtual reality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597204" y="115950"/>
            <a:ext cx="11003940" cy="738664"/>
          </a:xfrm>
        </p:spPr>
        <p:txBody>
          <a:bodyPr/>
          <a:lstStyle/>
          <a:p>
            <a:r>
              <a:rPr lang="es-PA" sz="2400" dirty="0">
                <a:solidFill>
                  <a:srgbClr val="F6D31E"/>
                </a:solidFill>
              </a:rPr>
              <a:t>Hoy más que nunca la industria financiera depende de la tecnología para generar valor…</a:t>
            </a:r>
          </a:p>
        </p:txBody>
      </p:sp>
      <p:sp>
        <p:nvSpPr>
          <p:cNvPr id="17" name="TextBox 16"/>
          <p:cNvSpPr txBox="1"/>
          <p:nvPr/>
        </p:nvSpPr>
        <p:spPr>
          <a:xfrm>
            <a:off x="0" y="1170419"/>
            <a:ext cx="8672331" cy="492443"/>
          </a:xfrm>
          <a:prstGeom prst="rect">
            <a:avLst/>
          </a:prstGeom>
          <a:noFill/>
        </p:spPr>
        <p:txBody>
          <a:bodyPr wrap="square" lIns="0" tIns="0" rIns="0" bIns="0" rtlCol="0" anchor="ctr">
            <a:spAutoFit/>
          </a:bodyPr>
          <a:lstStyle/>
          <a:p>
            <a:pPr algn="ctr"/>
            <a:r>
              <a:rPr lang="es-PA" sz="2400" baseline="30000" dirty="0" smtClean="0">
                <a:solidFill>
                  <a:schemeClr val="bg1"/>
                </a:solidFill>
                <a:latin typeface="Arial" panose="020B0604020202020204" pitchFamily="34" charset="0"/>
                <a:cs typeface="Arial" panose="020B0604020202020204" pitchFamily="34" charset="0"/>
              </a:rPr>
              <a:t>Focos de inversión de tecnología en los próximos tres años </a:t>
            </a:r>
          </a:p>
          <a:p>
            <a:pPr algn="ctr"/>
            <a:r>
              <a:rPr lang="es-PA" sz="2400" baseline="30000" dirty="0" smtClean="0">
                <a:solidFill>
                  <a:schemeClr val="bg1"/>
                </a:solidFill>
                <a:latin typeface="Arial" panose="020B0604020202020204" pitchFamily="34" charset="0"/>
                <a:cs typeface="Arial" panose="020B0604020202020204" pitchFamily="34" charset="0"/>
              </a:rPr>
              <a:t>(resumen Global)</a:t>
            </a:r>
            <a:endParaRPr lang="es-PA" sz="2400" baseline="30000"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7094473" y="4422679"/>
            <a:ext cx="228600" cy="228600"/>
          </a:xfrm>
          <a:prstGeom prst="ellipse">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2" name="Oval 21"/>
          <p:cNvSpPr/>
          <p:nvPr/>
        </p:nvSpPr>
        <p:spPr>
          <a:xfrm>
            <a:off x="7094473" y="5035717"/>
            <a:ext cx="228600" cy="228600"/>
          </a:xfrm>
          <a:prstGeom prst="ellipse">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5" name="Rectangle 4"/>
          <p:cNvSpPr/>
          <p:nvPr/>
        </p:nvSpPr>
        <p:spPr>
          <a:xfrm>
            <a:off x="7323073" y="4066098"/>
            <a:ext cx="1456108" cy="810478"/>
          </a:xfrm>
          <a:prstGeom prst="rect">
            <a:avLst/>
          </a:prstGeom>
        </p:spPr>
        <p:txBody>
          <a:bodyPr wrap="square">
            <a:spAutoFit/>
          </a:bodyPr>
          <a:lstStyle/>
          <a:p>
            <a:r>
              <a:rPr lang="es-PA" sz="2000" baseline="30000" dirty="0" smtClean="0">
                <a:solidFill>
                  <a:srgbClr val="646464"/>
                </a:solidFill>
                <a:latin typeface="Arial" panose="020B0604020202020204" pitchFamily="34" charset="0"/>
                <a:cs typeface="Arial" panose="020B0604020202020204" pitchFamily="34" charset="0"/>
              </a:rPr>
              <a:t>No invertirá o reducirá inversión</a:t>
            </a:r>
            <a:endParaRPr lang="es-PA" sz="2000" dirty="0">
              <a:latin typeface="Arial" panose="020B0604020202020204" pitchFamily="34" charset="0"/>
              <a:cs typeface="Arial" panose="020B0604020202020204" pitchFamily="34" charset="0"/>
            </a:endParaRPr>
          </a:p>
        </p:txBody>
      </p:sp>
      <p:sp>
        <p:nvSpPr>
          <p:cNvPr id="24" name="Rectangle 23"/>
          <p:cNvSpPr/>
          <p:nvPr/>
        </p:nvSpPr>
        <p:spPr>
          <a:xfrm>
            <a:off x="7315416" y="4965350"/>
            <a:ext cx="1356916" cy="810478"/>
          </a:xfrm>
          <a:prstGeom prst="rect">
            <a:avLst/>
          </a:prstGeom>
        </p:spPr>
        <p:txBody>
          <a:bodyPr wrap="square">
            <a:spAutoFit/>
          </a:bodyPr>
          <a:lstStyle/>
          <a:p>
            <a:r>
              <a:rPr lang="es-PA" sz="2000" baseline="30000" dirty="0" smtClean="0">
                <a:solidFill>
                  <a:srgbClr val="646464"/>
                </a:solidFill>
                <a:latin typeface="Arial" panose="020B0604020202020204" pitchFamily="34" charset="0"/>
                <a:cs typeface="Arial" panose="020B0604020202020204" pitchFamily="34" charset="0"/>
              </a:rPr>
              <a:t>Iniciará o incrementará inversión</a:t>
            </a:r>
            <a:endParaRPr lang="es-PA" sz="2000" dirty="0">
              <a:latin typeface="Arial" panose="020B0604020202020204" pitchFamily="34" charset="0"/>
              <a:cs typeface="Arial" panose="020B0604020202020204" pitchFamily="34" charset="0"/>
            </a:endParaRPr>
          </a:p>
        </p:txBody>
      </p:sp>
      <p:sp>
        <p:nvSpPr>
          <p:cNvPr id="7" name="Rounded Rectangle 6"/>
          <p:cNvSpPr/>
          <p:nvPr/>
        </p:nvSpPr>
        <p:spPr>
          <a:xfrm>
            <a:off x="8779181" y="1130786"/>
            <a:ext cx="3260419" cy="5616000"/>
          </a:xfrm>
          <a:prstGeom prst="roundRect">
            <a:avLst>
              <a:gd name="adj" fmla="val 5842"/>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A" dirty="0" smtClean="0">
                <a:solidFill>
                  <a:schemeClr val="tx1">
                    <a:lumMod val="75000"/>
                    <a:lumOff val="25000"/>
                  </a:schemeClr>
                </a:solidFill>
                <a:latin typeface="Arial" panose="020B0604020202020204" pitchFamily="34" charset="0"/>
                <a:cs typeface="Arial" panose="020B0604020202020204" pitchFamily="34" charset="0"/>
              </a:rPr>
              <a:t>La industria financiera está viendo necesario asimilar nuevas tendencias en tecnología para:</a:t>
            </a:r>
          </a:p>
          <a:p>
            <a:endParaRPr lang="es-PA" dirty="0">
              <a:solidFill>
                <a:schemeClr val="tx1">
                  <a:lumMod val="75000"/>
                  <a:lumOff val="25000"/>
                </a:schemeClr>
              </a:solidFill>
              <a:latin typeface="Arial" panose="020B0604020202020204" pitchFamily="34" charset="0"/>
              <a:cs typeface="Arial" panose="020B0604020202020204" pitchFamily="34" charset="0"/>
            </a:endParaRPr>
          </a:p>
          <a:p>
            <a:pPr marL="179388" indent="-179388">
              <a:spcBef>
                <a:spcPct val="20000"/>
              </a:spcBef>
              <a:buClr>
                <a:srgbClr val="FFE600"/>
              </a:buClr>
              <a:buSzPct val="70000"/>
              <a:buFont typeface="Arial" pitchFamily="34" charset="0"/>
              <a:buChar char="►"/>
            </a:pPr>
            <a:r>
              <a:rPr lang="es-PA" sz="1700" kern="0" spc="-30" dirty="0">
                <a:solidFill>
                  <a:schemeClr val="tx1">
                    <a:lumMod val="75000"/>
                    <a:lumOff val="25000"/>
                  </a:schemeClr>
                </a:solidFill>
                <a:latin typeface="Arial" panose="020B0604020202020204" pitchFamily="34" charset="0"/>
                <a:cs typeface="Arial" panose="020B0604020202020204" pitchFamily="34" charset="0"/>
              </a:rPr>
              <a:t>Incrementar </a:t>
            </a:r>
            <a:r>
              <a:rPr lang="es-PA" sz="1700" b="1" kern="0" spc="-30" dirty="0">
                <a:solidFill>
                  <a:schemeClr val="tx1">
                    <a:lumMod val="75000"/>
                    <a:lumOff val="25000"/>
                  </a:schemeClr>
                </a:solidFill>
                <a:latin typeface="Arial" panose="020B0604020202020204" pitchFamily="34" charset="0"/>
                <a:cs typeface="Arial" panose="020B0604020202020204" pitchFamily="34" charset="0"/>
              </a:rPr>
              <a:t>eficiencia</a:t>
            </a:r>
          </a:p>
          <a:p>
            <a:pPr marL="179388" indent="-179388">
              <a:spcBef>
                <a:spcPct val="20000"/>
              </a:spcBef>
              <a:buClr>
                <a:srgbClr val="FFE600"/>
              </a:buClr>
              <a:buSzPct val="70000"/>
              <a:buFont typeface="Arial" pitchFamily="34" charset="0"/>
              <a:buChar char="►"/>
            </a:pPr>
            <a:r>
              <a:rPr lang="es-PA" sz="1700" kern="0" spc="-30" dirty="0" smtClean="0">
                <a:solidFill>
                  <a:schemeClr val="tx1">
                    <a:lumMod val="75000"/>
                    <a:lumOff val="25000"/>
                  </a:schemeClr>
                </a:solidFill>
                <a:latin typeface="Arial" panose="020B0604020202020204" pitchFamily="34" charset="0"/>
                <a:cs typeface="Arial" panose="020B0604020202020204" pitchFamily="34" charset="0"/>
              </a:rPr>
              <a:t>Mantenerse </a:t>
            </a:r>
            <a:r>
              <a:rPr lang="es-PA" sz="1700" b="1" kern="0" spc="-30" dirty="0">
                <a:solidFill>
                  <a:schemeClr val="tx1">
                    <a:lumMod val="75000"/>
                    <a:lumOff val="25000"/>
                  </a:schemeClr>
                </a:solidFill>
                <a:latin typeface="Arial" panose="020B0604020202020204" pitchFamily="34" charset="0"/>
                <a:cs typeface="Arial" panose="020B0604020202020204" pitchFamily="34" charset="0"/>
              </a:rPr>
              <a:t>competitivos</a:t>
            </a:r>
          </a:p>
          <a:p>
            <a:pPr marL="179388" indent="-179388">
              <a:spcBef>
                <a:spcPct val="20000"/>
              </a:spcBef>
              <a:buClr>
                <a:srgbClr val="FFE600"/>
              </a:buClr>
              <a:buSzPct val="70000"/>
              <a:buFont typeface="Arial" pitchFamily="34" charset="0"/>
              <a:buChar char="►"/>
            </a:pPr>
            <a:r>
              <a:rPr lang="es-PA" sz="1700" kern="0" spc="-30" dirty="0" smtClean="0">
                <a:solidFill>
                  <a:schemeClr val="tx1">
                    <a:lumMod val="75000"/>
                    <a:lumOff val="25000"/>
                  </a:schemeClr>
                </a:solidFill>
                <a:latin typeface="Arial" panose="020B0604020202020204" pitchFamily="34" charset="0"/>
                <a:cs typeface="Arial" panose="020B0604020202020204" pitchFamily="34" charset="0"/>
              </a:rPr>
              <a:t>Aumentar </a:t>
            </a:r>
            <a:r>
              <a:rPr lang="es-PA" sz="1700" kern="0" spc="-30" dirty="0">
                <a:solidFill>
                  <a:schemeClr val="tx1">
                    <a:lumMod val="75000"/>
                    <a:lumOff val="25000"/>
                  </a:schemeClr>
                </a:solidFill>
                <a:latin typeface="Arial" panose="020B0604020202020204" pitchFamily="34" charset="0"/>
                <a:cs typeface="Arial" panose="020B0604020202020204" pitchFamily="34" charset="0"/>
              </a:rPr>
              <a:t>la </a:t>
            </a:r>
            <a:r>
              <a:rPr lang="es-PA" sz="1700" b="1" kern="0" spc="-30" dirty="0">
                <a:solidFill>
                  <a:schemeClr val="tx1">
                    <a:lumMod val="75000"/>
                    <a:lumOff val="25000"/>
                  </a:schemeClr>
                </a:solidFill>
                <a:latin typeface="Arial" panose="020B0604020202020204" pitchFamily="34" charset="0"/>
                <a:cs typeface="Arial" panose="020B0604020202020204" pitchFamily="34" charset="0"/>
              </a:rPr>
              <a:t>lealtad</a:t>
            </a:r>
            <a:r>
              <a:rPr lang="es-PA" sz="1700" kern="0" spc="-30" dirty="0">
                <a:solidFill>
                  <a:schemeClr val="tx1">
                    <a:lumMod val="75000"/>
                    <a:lumOff val="25000"/>
                  </a:schemeClr>
                </a:solidFill>
                <a:latin typeface="Arial" panose="020B0604020202020204" pitchFamily="34" charset="0"/>
                <a:cs typeface="Arial" panose="020B0604020202020204" pitchFamily="34" charset="0"/>
              </a:rPr>
              <a:t> del cliente</a:t>
            </a:r>
          </a:p>
          <a:p>
            <a:pPr marL="179388" indent="-179388">
              <a:spcBef>
                <a:spcPct val="20000"/>
              </a:spcBef>
              <a:buClr>
                <a:srgbClr val="FFE600"/>
              </a:buClr>
              <a:buSzPct val="70000"/>
              <a:buFont typeface="Arial" pitchFamily="34" charset="0"/>
              <a:buChar char="►"/>
            </a:pPr>
            <a:r>
              <a:rPr lang="es-PA" sz="1700" b="1" kern="0" spc="-30" dirty="0">
                <a:solidFill>
                  <a:schemeClr val="tx1">
                    <a:lumMod val="75000"/>
                    <a:lumOff val="25000"/>
                  </a:schemeClr>
                </a:solidFill>
                <a:latin typeface="Arial" panose="020B0604020202020204" pitchFamily="34" charset="0"/>
                <a:cs typeface="Arial" panose="020B0604020202020204" pitchFamily="34" charset="0"/>
              </a:rPr>
              <a:t>Mantenerse relevante digitalmente </a:t>
            </a:r>
            <a:r>
              <a:rPr lang="es-PA" sz="1700" kern="0" spc="-30" dirty="0">
                <a:solidFill>
                  <a:schemeClr val="tx1">
                    <a:lumMod val="75000"/>
                    <a:lumOff val="25000"/>
                  </a:schemeClr>
                </a:solidFill>
                <a:latin typeface="Arial" panose="020B0604020202020204" pitchFamily="34" charset="0"/>
                <a:cs typeface="Arial" panose="020B0604020202020204" pitchFamily="34" charset="0"/>
              </a:rPr>
              <a:t>así como ocurre industria de consumo y comunicación</a:t>
            </a:r>
          </a:p>
          <a:p>
            <a:pPr marL="179388" indent="-179388">
              <a:spcBef>
                <a:spcPct val="20000"/>
              </a:spcBef>
              <a:buClr>
                <a:srgbClr val="FFE600"/>
              </a:buClr>
              <a:buSzPct val="70000"/>
              <a:buFont typeface="Arial" pitchFamily="34" charset="0"/>
              <a:buChar char="►"/>
            </a:pPr>
            <a:endParaRPr lang="es-PA" sz="1700" kern="0" spc="-3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Rectangle 7"/>
          <p:cNvSpPr/>
          <p:nvPr/>
        </p:nvSpPr>
        <p:spPr>
          <a:xfrm>
            <a:off x="3894194" y="6548714"/>
            <a:ext cx="3012299" cy="307777"/>
          </a:xfrm>
          <a:prstGeom prst="rect">
            <a:avLst/>
          </a:prstGeom>
        </p:spPr>
        <p:txBody>
          <a:bodyPr wrap="none">
            <a:spAutoFit/>
          </a:bodyPr>
          <a:lstStyle/>
          <a:p>
            <a:r>
              <a:rPr lang="es-PA" sz="1400" b="1" dirty="0" smtClean="0">
                <a:latin typeface="Arial" panose="020B0604020202020204" pitchFamily="34" charset="0"/>
                <a:cs typeface="Arial" panose="020B0604020202020204" pitchFamily="34" charset="0"/>
              </a:rPr>
              <a:t>EY - Global </a:t>
            </a:r>
            <a:r>
              <a:rPr lang="es-PA" sz="1400" b="1" dirty="0">
                <a:latin typeface="Arial" panose="020B0604020202020204" pitchFamily="34" charset="0"/>
                <a:cs typeface="Arial" panose="020B0604020202020204" pitchFamily="34" charset="0"/>
              </a:rPr>
              <a:t>banking outlook 2018</a:t>
            </a:r>
          </a:p>
        </p:txBody>
      </p:sp>
    </p:spTree>
    <p:extLst>
      <p:ext uri="{BB962C8B-B14F-4D97-AF65-F5344CB8AC3E}">
        <p14:creationId xmlns:p14="http://schemas.microsoft.com/office/powerpoint/2010/main" val="400053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076C612C-59FD-4257-8B4A-0B3195B181C3}"/>
              </a:ext>
            </a:extLst>
          </p:cNvPr>
          <p:cNvGraphicFramePr>
            <a:graphicFrameLocks/>
          </p:cNvGraphicFramePr>
          <p:nvPr>
            <p:extLst>
              <p:ext uri="{D42A27DB-BD31-4B8C-83A1-F6EECF244321}">
                <p14:modId xmlns:p14="http://schemas.microsoft.com/office/powerpoint/2010/main" val="297152244"/>
              </p:ext>
            </p:extLst>
          </p:nvPr>
        </p:nvGraphicFramePr>
        <p:xfrm>
          <a:off x="-185937" y="1884015"/>
          <a:ext cx="8443732" cy="4562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3918963"/>
              </p:ext>
            </p:extLst>
          </p:nvPr>
        </p:nvGraphicFramePr>
        <p:xfrm>
          <a:off x="-784724" y="1837712"/>
          <a:ext cx="9384996" cy="4562835"/>
        </p:xfrm>
        <a:graphic>
          <a:graphicData uri="http://schemas.openxmlformats.org/drawingml/2006/table">
            <a:tbl>
              <a:tblPr>
                <a:tableStyleId>{5C22544A-7EE6-4342-B048-85BDC9FD1C3A}</a:tableStyleId>
              </a:tblPr>
              <a:tblGrid>
                <a:gridCol w="4462469"/>
                <a:gridCol w="4922527"/>
              </a:tblGrid>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Omni-channel customer experience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12700" cmpd="sng">
                      <a:noFill/>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Robo-assistants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Data and analytics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Cloud technology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Blockchain</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Machine learning</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Smart contracts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Mobile technology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Cryptography and cybersecurity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Biometrics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Internet of things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Artificial intelligence</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Open platforms/API architectures</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Robotic process automation</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304189">
                <a:tc>
                  <a:txBody>
                    <a:bodyPr/>
                    <a:lstStyle/>
                    <a:p>
                      <a:pPr algn="r" fontAlgn="b"/>
                      <a:r>
                        <a:rPr lang="en-US" sz="1400" b="0" u="none" strike="noStrike" dirty="0">
                          <a:solidFill>
                            <a:schemeClr val="tx1"/>
                          </a:solidFill>
                          <a:effectLst/>
                          <a:latin typeface="Arial" panose="020B0604020202020204" pitchFamily="34" charset="0"/>
                          <a:cs typeface="Arial" panose="020B0604020202020204" pitchFamily="34" charset="0"/>
                        </a:rPr>
                        <a:t>Augmented and virtual reality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200" b="1" i="0" u="none" strike="noStrike" dirty="0">
                        <a:solidFill>
                          <a:schemeClr val="bg1"/>
                        </a:solidFill>
                        <a:effectLst/>
                        <a:latin typeface="+mj-lt"/>
                      </a:endParaRPr>
                    </a:p>
                  </a:txBody>
                  <a:tcPr marL="7620" marR="7620" marT="7620" marB="0" anchor="b">
                    <a:lnL w="12700" cmpd="sng">
                      <a:noFill/>
                    </a:lnL>
                    <a:lnR w="12700" cmpd="sng">
                      <a:noFill/>
                    </a:lnR>
                    <a:lnT w="3175" cap="flat" cmpd="sng" algn="ctr">
                      <a:solidFill>
                        <a:schemeClr val="bg1">
                          <a:lumMod val="40000"/>
                          <a:lumOff val="60000"/>
                        </a:schemeClr>
                      </a:solidFill>
                      <a:prstDash val="solid"/>
                      <a:round/>
                      <a:headEnd type="none" w="med" len="med"/>
                      <a:tailEnd type="none" w="med" len="med"/>
                    </a:lnT>
                    <a:lnB w="3175"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597204" y="115950"/>
            <a:ext cx="11003940" cy="738664"/>
          </a:xfrm>
        </p:spPr>
        <p:txBody>
          <a:bodyPr/>
          <a:lstStyle/>
          <a:p>
            <a:r>
              <a:rPr lang="es-PA" sz="2400" dirty="0">
                <a:solidFill>
                  <a:srgbClr val="F6D31E"/>
                </a:solidFill>
              </a:rPr>
              <a:t>Hoy más que nunca la industria financiera depende de la tecnología para generar valor…</a:t>
            </a:r>
          </a:p>
        </p:txBody>
      </p:sp>
      <p:sp>
        <p:nvSpPr>
          <p:cNvPr id="17" name="TextBox 16"/>
          <p:cNvSpPr txBox="1"/>
          <p:nvPr/>
        </p:nvSpPr>
        <p:spPr>
          <a:xfrm>
            <a:off x="880863" y="1130787"/>
            <a:ext cx="6444922" cy="529376"/>
          </a:xfrm>
          <a:prstGeom prst="rect">
            <a:avLst/>
          </a:prstGeom>
          <a:noFill/>
        </p:spPr>
        <p:txBody>
          <a:bodyPr wrap="square" lIns="0" tIns="36576" rIns="0" bIns="0" rtlCol="0" anchor="ctr">
            <a:spAutoFit/>
          </a:bodyPr>
          <a:lstStyle/>
          <a:p>
            <a:pPr algn="ctr"/>
            <a:r>
              <a:rPr lang="es-PA" sz="2400" baseline="30000" dirty="0">
                <a:solidFill>
                  <a:schemeClr val="bg1"/>
                </a:solidFill>
                <a:latin typeface="Arial" panose="020B0604020202020204" pitchFamily="34" charset="0"/>
                <a:cs typeface="Arial" panose="020B0604020202020204" pitchFamily="34" charset="0"/>
              </a:rPr>
              <a:t>Focos de inversión de tecnología en los próximos tres años </a:t>
            </a:r>
          </a:p>
          <a:p>
            <a:pPr algn="ctr"/>
            <a:r>
              <a:rPr lang="es-PA" sz="2400" baseline="30000" dirty="0">
                <a:solidFill>
                  <a:schemeClr val="bg1"/>
                </a:solidFill>
                <a:latin typeface="Arial" panose="020B0604020202020204" pitchFamily="34" charset="0"/>
                <a:cs typeface="Arial" panose="020B0604020202020204" pitchFamily="34" charset="0"/>
              </a:rPr>
              <a:t>(resumen Global)</a:t>
            </a:r>
            <a:endParaRPr lang="es-PA" sz="2400" baseline="30000"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7094473" y="4422679"/>
            <a:ext cx="228600" cy="228600"/>
          </a:xfrm>
          <a:prstGeom prst="ellipse">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2" name="Oval 21"/>
          <p:cNvSpPr/>
          <p:nvPr/>
        </p:nvSpPr>
        <p:spPr>
          <a:xfrm>
            <a:off x="7094473" y="5035717"/>
            <a:ext cx="228600" cy="228600"/>
          </a:xfrm>
          <a:prstGeom prst="ellipse">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5" name="Rectangle 4"/>
          <p:cNvSpPr/>
          <p:nvPr/>
        </p:nvSpPr>
        <p:spPr>
          <a:xfrm>
            <a:off x="7323073" y="4104471"/>
            <a:ext cx="1456108" cy="810478"/>
          </a:xfrm>
          <a:prstGeom prst="rect">
            <a:avLst/>
          </a:prstGeom>
        </p:spPr>
        <p:txBody>
          <a:bodyPr wrap="square">
            <a:spAutoFit/>
          </a:bodyPr>
          <a:lstStyle/>
          <a:p>
            <a:r>
              <a:rPr lang="es-PA" sz="2000" baseline="30000" dirty="0" smtClean="0">
                <a:solidFill>
                  <a:srgbClr val="646464"/>
                </a:solidFill>
                <a:latin typeface="Arial" panose="020B0604020202020204" pitchFamily="34" charset="0"/>
                <a:cs typeface="Arial" panose="020B0604020202020204" pitchFamily="34" charset="0"/>
              </a:rPr>
              <a:t>No invertirá o reducirá inversión</a:t>
            </a:r>
            <a:endParaRPr lang="es-PA" sz="2000" dirty="0">
              <a:latin typeface="Arial" panose="020B0604020202020204" pitchFamily="34" charset="0"/>
              <a:cs typeface="Arial" panose="020B0604020202020204" pitchFamily="34" charset="0"/>
            </a:endParaRPr>
          </a:p>
        </p:txBody>
      </p:sp>
      <p:sp>
        <p:nvSpPr>
          <p:cNvPr id="24" name="Rectangle 23"/>
          <p:cNvSpPr/>
          <p:nvPr/>
        </p:nvSpPr>
        <p:spPr>
          <a:xfrm>
            <a:off x="7315416" y="4965350"/>
            <a:ext cx="1356916" cy="810478"/>
          </a:xfrm>
          <a:prstGeom prst="rect">
            <a:avLst/>
          </a:prstGeom>
        </p:spPr>
        <p:txBody>
          <a:bodyPr wrap="square">
            <a:spAutoFit/>
          </a:bodyPr>
          <a:lstStyle/>
          <a:p>
            <a:r>
              <a:rPr lang="es-PA" sz="2000" baseline="30000" dirty="0" smtClean="0">
                <a:solidFill>
                  <a:srgbClr val="646464"/>
                </a:solidFill>
                <a:latin typeface="Arial" panose="020B0604020202020204" pitchFamily="34" charset="0"/>
                <a:cs typeface="Arial" panose="020B0604020202020204" pitchFamily="34" charset="0"/>
              </a:rPr>
              <a:t>Iniciará o incrementará inversión</a:t>
            </a:r>
            <a:endParaRPr lang="es-PA" sz="2000" dirty="0">
              <a:latin typeface="Arial" panose="020B0604020202020204" pitchFamily="34" charset="0"/>
              <a:cs typeface="Arial" panose="020B0604020202020204" pitchFamily="34" charset="0"/>
            </a:endParaRPr>
          </a:p>
        </p:txBody>
      </p:sp>
      <p:sp>
        <p:nvSpPr>
          <p:cNvPr id="7" name="Rounded Rectangle 6"/>
          <p:cNvSpPr/>
          <p:nvPr/>
        </p:nvSpPr>
        <p:spPr>
          <a:xfrm>
            <a:off x="8779181" y="1130787"/>
            <a:ext cx="3260419" cy="5616000"/>
          </a:xfrm>
          <a:prstGeom prst="roundRect">
            <a:avLst>
              <a:gd name="adj" fmla="val 5842"/>
            </a:avLst>
          </a:prstGeom>
          <a:solidFill>
            <a:srgbClr val="FFE6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A" dirty="0" smtClean="0">
                <a:solidFill>
                  <a:schemeClr val="tx1">
                    <a:lumMod val="75000"/>
                    <a:lumOff val="25000"/>
                  </a:schemeClr>
                </a:solidFill>
                <a:latin typeface="Arial" panose="020B0604020202020204" pitchFamily="34" charset="0"/>
                <a:cs typeface="Arial" panose="020B0604020202020204" pitchFamily="34" charset="0"/>
              </a:rPr>
              <a:t>Para los Bancos ha sido complejo llevar a cabo iniciativas digitales mientras mantienen su operatividad por lo cual hemos visto desde EY diferentes elementos clave que han ido aplicando o debe aplicar la industria financiera:</a:t>
            </a:r>
          </a:p>
          <a:p>
            <a:endParaRPr lang="es-PA" dirty="0">
              <a:solidFill>
                <a:schemeClr val="tx1">
                  <a:lumMod val="75000"/>
                  <a:lumOff val="25000"/>
                </a:schemeClr>
              </a:solidFill>
              <a:latin typeface="Arial" panose="020B0604020202020204" pitchFamily="34" charset="0"/>
              <a:cs typeface="Arial" panose="020B0604020202020204" pitchFamily="34" charset="0"/>
            </a:endParaRPr>
          </a:p>
          <a:p>
            <a:pPr marL="179388" indent="-179388">
              <a:spcBef>
                <a:spcPct val="20000"/>
              </a:spcBef>
              <a:buClr>
                <a:schemeClr val="bg1"/>
              </a:buClr>
              <a:buSzPct val="70000"/>
              <a:buFont typeface="Arial" pitchFamily="34" charset="0"/>
              <a:buChar char="►"/>
            </a:pPr>
            <a:r>
              <a:rPr lang="es-PA" sz="1700" kern="0" spc="-30" dirty="0" smtClean="0">
                <a:solidFill>
                  <a:schemeClr val="tx1">
                    <a:lumMod val="75000"/>
                    <a:lumOff val="25000"/>
                  </a:schemeClr>
                </a:solidFill>
                <a:latin typeface="Arial" panose="020B0604020202020204" pitchFamily="34" charset="0"/>
                <a:cs typeface="Arial" panose="020B0604020202020204" pitchFamily="34" charset="0"/>
              </a:rPr>
              <a:t>Implementación de una </a:t>
            </a:r>
            <a:r>
              <a:rPr lang="es-PA" sz="1700" kern="0" spc="-30" dirty="0">
                <a:solidFill>
                  <a:schemeClr val="tx1">
                    <a:lumMod val="75000"/>
                    <a:lumOff val="25000"/>
                  </a:schemeClr>
                </a:solidFill>
                <a:latin typeface="Arial" panose="020B0604020202020204" pitchFamily="34" charset="0"/>
                <a:cs typeface="Arial" panose="020B0604020202020204" pitchFamily="34" charset="0"/>
              </a:rPr>
              <a:t>e</a:t>
            </a:r>
            <a:r>
              <a:rPr lang="es-PA" sz="1700" kern="0" spc="-30" dirty="0" smtClean="0">
                <a:solidFill>
                  <a:schemeClr val="tx1">
                    <a:lumMod val="75000"/>
                    <a:lumOff val="25000"/>
                  </a:schemeClr>
                </a:solidFill>
                <a:latin typeface="Arial" panose="020B0604020202020204" pitchFamily="34" charset="0"/>
                <a:cs typeface="Arial" panose="020B0604020202020204" pitchFamily="34" charset="0"/>
              </a:rPr>
              <a:t>strategia digital </a:t>
            </a:r>
            <a:r>
              <a:rPr lang="es-PA" sz="1700" b="1" kern="0" spc="-30" dirty="0" smtClean="0">
                <a:solidFill>
                  <a:schemeClr val="tx1">
                    <a:lumMod val="75000"/>
                    <a:lumOff val="25000"/>
                  </a:schemeClr>
                </a:solidFill>
                <a:latin typeface="Arial" panose="020B0604020202020204" pitchFamily="34" charset="0"/>
                <a:cs typeface="Arial" panose="020B0604020202020204" pitchFamily="34" charset="0"/>
              </a:rPr>
              <a:t>real</a:t>
            </a:r>
          </a:p>
          <a:p>
            <a:pPr marL="179388" indent="-179388">
              <a:spcBef>
                <a:spcPct val="20000"/>
              </a:spcBef>
              <a:buClr>
                <a:schemeClr val="bg1"/>
              </a:buClr>
              <a:buSzPct val="70000"/>
              <a:buFont typeface="Arial" pitchFamily="34" charset="0"/>
              <a:buChar char="►"/>
            </a:pPr>
            <a:r>
              <a:rPr lang="es-PA" sz="1700" kern="0" spc="-30" dirty="0" smtClean="0">
                <a:solidFill>
                  <a:schemeClr val="tx1">
                    <a:lumMod val="75000"/>
                    <a:lumOff val="25000"/>
                  </a:schemeClr>
                </a:solidFill>
                <a:latin typeface="Arial" panose="020B0604020202020204" pitchFamily="34" charset="0"/>
                <a:cs typeface="Arial" panose="020B0604020202020204" pitchFamily="34" charset="0"/>
              </a:rPr>
              <a:t>Modelos </a:t>
            </a:r>
            <a:r>
              <a:rPr lang="es-PA" sz="1700" kern="0" spc="-30" dirty="0">
                <a:solidFill>
                  <a:schemeClr val="tx1">
                    <a:lumMod val="75000"/>
                    <a:lumOff val="25000"/>
                  </a:schemeClr>
                </a:solidFill>
                <a:latin typeface="Arial" panose="020B0604020202020204" pitchFamily="34" charset="0"/>
                <a:cs typeface="Arial" panose="020B0604020202020204" pitchFamily="34" charset="0"/>
              </a:rPr>
              <a:t>de trabajo y </a:t>
            </a:r>
            <a:r>
              <a:rPr lang="es-PA" sz="1700" b="1" kern="0" spc="-30" dirty="0">
                <a:solidFill>
                  <a:schemeClr val="tx1">
                    <a:lumMod val="75000"/>
                    <a:lumOff val="25000"/>
                  </a:schemeClr>
                </a:solidFill>
                <a:latin typeface="Arial" panose="020B0604020202020204" pitchFamily="34" charset="0"/>
                <a:cs typeface="Arial" panose="020B0604020202020204" pitchFamily="34" charset="0"/>
              </a:rPr>
              <a:t>arquitecturas </a:t>
            </a:r>
            <a:r>
              <a:rPr lang="es-PA" sz="1700" b="1" kern="0" spc="-30" dirty="0" smtClean="0">
                <a:solidFill>
                  <a:schemeClr val="tx1">
                    <a:lumMod val="75000"/>
                    <a:lumOff val="25000"/>
                  </a:schemeClr>
                </a:solidFill>
                <a:latin typeface="Arial" panose="020B0604020202020204" pitchFamily="34" charset="0"/>
                <a:cs typeface="Arial" panose="020B0604020202020204" pitchFamily="34" charset="0"/>
              </a:rPr>
              <a:t>bimodales</a:t>
            </a:r>
            <a:endParaRPr lang="es-PA" sz="1700" b="1" kern="0" spc="-30" dirty="0">
              <a:solidFill>
                <a:schemeClr val="tx1">
                  <a:lumMod val="75000"/>
                  <a:lumOff val="25000"/>
                </a:schemeClr>
              </a:solidFill>
              <a:latin typeface="Arial" panose="020B0604020202020204" pitchFamily="34" charset="0"/>
              <a:cs typeface="Arial" panose="020B0604020202020204" pitchFamily="34" charset="0"/>
            </a:endParaRPr>
          </a:p>
          <a:p>
            <a:pPr marL="179388" indent="-179388">
              <a:spcBef>
                <a:spcPct val="20000"/>
              </a:spcBef>
              <a:buClr>
                <a:schemeClr val="bg1"/>
              </a:buClr>
              <a:buSzPct val="70000"/>
              <a:buFont typeface="Arial" pitchFamily="34" charset="0"/>
              <a:buChar char="►"/>
            </a:pPr>
            <a:r>
              <a:rPr lang="es-PA" sz="1700" b="1" kern="0" spc="-30" dirty="0">
                <a:solidFill>
                  <a:schemeClr val="tx1">
                    <a:lumMod val="75000"/>
                    <a:lumOff val="25000"/>
                  </a:schemeClr>
                </a:solidFill>
                <a:latin typeface="Arial" panose="020B0604020202020204" pitchFamily="34" charset="0"/>
                <a:cs typeface="Arial" panose="020B0604020202020204" pitchFamily="34" charset="0"/>
              </a:rPr>
              <a:t>Integración con fintech’s </a:t>
            </a:r>
            <a:r>
              <a:rPr lang="es-PA" sz="1700" kern="0" spc="-30" dirty="0">
                <a:solidFill>
                  <a:schemeClr val="tx1">
                    <a:lumMod val="75000"/>
                    <a:lumOff val="25000"/>
                  </a:schemeClr>
                </a:solidFill>
                <a:latin typeface="Arial" panose="020B0604020202020204" pitchFamily="34" charset="0"/>
                <a:cs typeface="Arial" panose="020B0604020202020204" pitchFamily="34" charset="0"/>
              </a:rPr>
              <a:t>para complementar y acelerar capacidades digitales</a:t>
            </a:r>
          </a:p>
          <a:p>
            <a:pPr marL="179388" indent="-179388">
              <a:spcBef>
                <a:spcPct val="20000"/>
              </a:spcBef>
              <a:buClr>
                <a:schemeClr val="bg1"/>
              </a:buClr>
              <a:buSzPct val="70000"/>
              <a:buFont typeface="Arial" pitchFamily="34" charset="0"/>
              <a:buChar char="►"/>
            </a:pPr>
            <a:r>
              <a:rPr lang="es-PA" sz="1700" kern="0" spc="-30" dirty="0">
                <a:solidFill>
                  <a:schemeClr val="tx1">
                    <a:lumMod val="75000"/>
                    <a:lumOff val="25000"/>
                  </a:schemeClr>
                </a:solidFill>
                <a:latin typeface="Arial" panose="020B0604020202020204" pitchFamily="34" charset="0"/>
                <a:cs typeface="Arial" panose="020B0604020202020204" pitchFamily="34" charset="0"/>
              </a:rPr>
              <a:t>Desarrollo de </a:t>
            </a:r>
            <a:r>
              <a:rPr lang="es-PA" sz="1700" b="1" kern="0" spc="-30" dirty="0">
                <a:solidFill>
                  <a:schemeClr val="tx1">
                    <a:lumMod val="75000"/>
                    <a:lumOff val="25000"/>
                  </a:schemeClr>
                </a:solidFill>
                <a:latin typeface="Arial" panose="020B0604020202020204" pitchFamily="34" charset="0"/>
                <a:cs typeface="Arial" panose="020B0604020202020204" pitchFamily="34" charset="0"/>
              </a:rPr>
              <a:t>nuevos modelos de negocio</a:t>
            </a:r>
          </a:p>
        </p:txBody>
      </p:sp>
      <p:sp>
        <p:nvSpPr>
          <p:cNvPr id="15" name="Rectangle 14"/>
          <p:cNvSpPr/>
          <p:nvPr/>
        </p:nvSpPr>
        <p:spPr>
          <a:xfrm>
            <a:off x="0" y="1066800"/>
            <a:ext cx="8672332" cy="5293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16" name="TextBox 15"/>
          <p:cNvSpPr txBox="1"/>
          <p:nvPr/>
        </p:nvSpPr>
        <p:spPr>
          <a:xfrm>
            <a:off x="0" y="1170419"/>
            <a:ext cx="8672331" cy="492443"/>
          </a:xfrm>
          <a:prstGeom prst="rect">
            <a:avLst/>
          </a:prstGeom>
          <a:noFill/>
        </p:spPr>
        <p:txBody>
          <a:bodyPr wrap="square" lIns="0" tIns="0" rIns="0" bIns="0" rtlCol="0" anchor="ctr">
            <a:spAutoFit/>
          </a:bodyPr>
          <a:lstStyle/>
          <a:p>
            <a:pPr algn="ctr"/>
            <a:r>
              <a:rPr lang="es-PA" sz="2400" baseline="30000" dirty="0" smtClean="0">
                <a:solidFill>
                  <a:schemeClr val="bg1"/>
                </a:solidFill>
                <a:latin typeface="Arial" panose="020B0604020202020204" pitchFamily="34" charset="0"/>
                <a:cs typeface="Arial" panose="020B0604020202020204" pitchFamily="34" charset="0"/>
              </a:rPr>
              <a:t>Focos de inversión de tecnología en los próximos tres años </a:t>
            </a:r>
          </a:p>
          <a:p>
            <a:pPr algn="ctr"/>
            <a:r>
              <a:rPr lang="es-PA" sz="2400" baseline="30000" dirty="0" smtClean="0">
                <a:solidFill>
                  <a:schemeClr val="bg1"/>
                </a:solidFill>
                <a:latin typeface="Arial" panose="020B0604020202020204" pitchFamily="34" charset="0"/>
                <a:cs typeface="Arial" panose="020B0604020202020204" pitchFamily="34" charset="0"/>
              </a:rPr>
              <a:t>(resumen Global)</a:t>
            </a:r>
            <a:endParaRPr lang="es-PA" sz="2400" baseline="300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894194" y="6548714"/>
            <a:ext cx="3012299" cy="307777"/>
          </a:xfrm>
          <a:prstGeom prst="rect">
            <a:avLst/>
          </a:prstGeom>
        </p:spPr>
        <p:txBody>
          <a:bodyPr wrap="none">
            <a:spAutoFit/>
          </a:bodyPr>
          <a:lstStyle/>
          <a:p>
            <a:r>
              <a:rPr lang="es-PA" sz="1400" b="1" dirty="0" smtClean="0">
                <a:latin typeface="Arial" panose="020B0604020202020204" pitchFamily="34" charset="0"/>
                <a:cs typeface="Arial" panose="020B0604020202020204" pitchFamily="34" charset="0"/>
              </a:rPr>
              <a:t>EY - Global </a:t>
            </a:r>
            <a:r>
              <a:rPr lang="es-PA" sz="1400" b="1" dirty="0">
                <a:latin typeface="Arial" panose="020B0604020202020204" pitchFamily="34" charset="0"/>
                <a:cs typeface="Arial" panose="020B0604020202020204" pitchFamily="34" charset="0"/>
              </a:rPr>
              <a:t>banking outlook 2018</a:t>
            </a:r>
          </a:p>
        </p:txBody>
      </p:sp>
    </p:spTree>
    <p:extLst>
      <p:ext uri="{BB962C8B-B14F-4D97-AF65-F5344CB8AC3E}">
        <p14:creationId xmlns:p14="http://schemas.microsoft.com/office/powerpoint/2010/main" val="53620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24095" y="2557738"/>
            <a:ext cx="2774211" cy="2758186"/>
          </a:xfrm>
          <a:prstGeom prst="ellipse">
            <a:avLst/>
          </a:prstGeom>
        </p:spPr>
      </p:pic>
      <p:sp>
        <p:nvSpPr>
          <p:cNvPr id="39" name="Title 1"/>
          <p:cNvSpPr>
            <a:spLocks noGrp="1"/>
          </p:cNvSpPr>
          <p:nvPr>
            <p:ph type="title"/>
          </p:nvPr>
        </p:nvSpPr>
        <p:spPr>
          <a:xfrm>
            <a:off x="597204" y="254913"/>
            <a:ext cx="11003940" cy="430887"/>
          </a:xfrm>
        </p:spPr>
        <p:txBody>
          <a:bodyPr/>
          <a:lstStyle/>
          <a:p>
            <a:r>
              <a:rPr lang="es-PA" dirty="0" smtClean="0">
                <a:solidFill>
                  <a:srgbClr val="F6D31E"/>
                </a:solidFill>
              </a:rPr>
              <a:t>Lo que debemos aprender de las plataformas…</a:t>
            </a:r>
            <a:endParaRPr lang="es-PA" dirty="0">
              <a:solidFill>
                <a:srgbClr val="F6D31E"/>
              </a:solidFill>
            </a:endParaRPr>
          </a:p>
        </p:txBody>
      </p:sp>
      <p:sp>
        <p:nvSpPr>
          <p:cNvPr id="8" name="Oval 7"/>
          <p:cNvSpPr/>
          <p:nvPr/>
        </p:nvSpPr>
        <p:spPr>
          <a:xfrm>
            <a:off x="7315200" y="1776831"/>
            <a:ext cx="4392000" cy="4320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9" name="Picture 8"/>
          <p:cNvPicPr>
            <a:picLocks noChangeAspect="1"/>
          </p:cNvPicPr>
          <p:nvPr/>
        </p:nvPicPr>
        <p:blipFill>
          <a:blip r:embed="rId4"/>
          <a:stretch>
            <a:fillRect/>
          </a:stretch>
        </p:blipFill>
        <p:spPr>
          <a:xfrm>
            <a:off x="8646171" y="5882261"/>
            <a:ext cx="1291310" cy="342069"/>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t="23770" b="23771"/>
          <a:stretch/>
        </p:blipFill>
        <p:spPr>
          <a:xfrm>
            <a:off x="7177910" y="5130876"/>
            <a:ext cx="1543050" cy="536713"/>
          </a:xfrm>
          <a:prstGeom prst="rect">
            <a:avLst/>
          </a:prstGeom>
        </p:spPr>
      </p:pic>
      <p:pic>
        <p:nvPicPr>
          <p:cNvPr id="1028" name="Picture 4" descr="ikiwi"/>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13105" y="3169239"/>
            <a:ext cx="1171088" cy="515974"/>
          </a:xfrm>
          <a:prstGeom prst="rect">
            <a:avLst/>
          </a:prstGeom>
          <a:solidFill>
            <a:schemeClr val="bg1"/>
          </a:solidFill>
        </p:spPr>
      </p:pic>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63854" y="1713632"/>
            <a:ext cx="2116542" cy="569839"/>
          </a:xfrm>
          <a:prstGeom prst="rect">
            <a:avLst/>
          </a:prstGeom>
        </p:spPr>
      </p:pic>
      <p:pic>
        <p:nvPicPr>
          <p:cNvPr id="18" name="Picture 17"/>
          <p:cNvPicPr>
            <a:picLocks noChangeAspect="1"/>
          </p:cNvPicPr>
          <p:nvPr/>
        </p:nvPicPr>
        <p:blipFill rotWithShape="1">
          <a:blip r:embed="rId8" cstate="screen">
            <a:extLst>
              <a:ext uri="{28A0092B-C50C-407E-A947-70E740481C1C}">
                <a14:useLocalDpi xmlns:a14="http://schemas.microsoft.com/office/drawing/2010/main"/>
              </a:ext>
            </a:extLst>
          </a:blip>
          <a:srcRect t="33158" b="28948"/>
          <a:stretch/>
        </p:blipFill>
        <p:spPr>
          <a:xfrm>
            <a:off x="9838911" y="1904330"/>
            <a:ext cx="1601590" cy="433514"/>
          </a:xfrm>
          <a:prstGeom prst="rect">
            <a:avLst/>
          </a:prstGeom>
        </p:spPr>
      </p:pic>
      <p:pic>
        <p:nvPicPr>
          <p:cNvPr id="19" name="Picture 18"/>
          <p:cNvPicPr>
            <a:picLocks noChangeAspect="1"/>
          </p:cNvPicPr>
          <p:nvPr/>
        </p:nvPicPr>
        <p:blipFill rotWithShape="1">
          <a:blip r:embed="rId9" cstate="screen">
            <a:extLst>
              <a:ext uri="{28A0092B-C50C-407E-A947-70E740481C1C}">
                <a14:useLocalDpi xmlns:a14="http://schemas.microsoft.com/office/drawing/2010/main"/>
              </a:ext>
            </a:extLst>
          </a:blip>
          <a:srcRect t="-1110"/>
          <a:stretch/>
        </p:blipFill>
        <p:spPr>
          <a:xfrm>
            <a:off x="9291826" y="1187519"/>
            <a:ext cx="605224" cy="786792"/>
          </a:xfrm>
          <a:prstGeom prst="rect">
            <a:avLst/>
          </a:prstGeom>
        </p:spPr>
      </p:pic>
      <p:pic>
        <p:nvPicPr>
          <p:cNvPr id="20" name="Picture 1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042855" y="2516382"/>
            <a:ext cx="795292" cy="656980"/>
          </a:xfrm>
          <a:prstGeom prst="rect">
            <a:avLst/>
          </a:prstGeom>
        </p:spPr>
      </p:pic>
      <p:pic>
        <p:nvPicPr>
          <p:cNvPr id="21" name="Picture 2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042855" y="3408915"/>
            <a:ext cx="1110432" cy="286563"/>
          </a:xfrm>
          <a:prstGeom prst="rect">
            <a:avLst/>
          </a:prstGeom>
        </p:spPr>
      </p:pic>
      <p:sp>
        <p:nvSpPr>
          <p:cNvPr id="6" name="Rectangle 5"/>
          <p:cNvSpPr/>
          <p:nvPr/>
        </p:nvSpPr>
        <p:spPr>
          <a:xfrm>
            <a:off x="-533400" y="1846800"/>
            <a:ext cx="7086600" cy="1295400"/>
          </a:xfrm>
          <a:prstGeom prst="rect">
            <a:avLst/>
          </a:prstGeom>
          <a:solidFill>
            <a:schemeClr val="bg1">
              <a:lumMod val="50000"/>
            </a:schemeClr>
          </a:solidFill>
          <a:ln>
            <a:solidFill>
              <a:srgbClr val="F6D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7" name="TextBox 6"/>
          <p:cNvSpPr txBox="1"/>
          <p:nvPr/>
        </p:nvSpPr>
        <p:spPr>
          <a:xfrm>
            <a:off x="268941" y="1873694"/>
            <a:ext cx="6477000" cy="1200329"/>
          </a:xfrm>
          <a:prstGeom prst="rect">
            <a:avLst/>
          </a:prstGeom>
          <a:noFill/>
        </p:spPr>
        <p:txBody>
          <a:bodyPr wrap="square" rtlCol="0">
            <a:spAutoFit/>
          </a:bodyPr>
          <a:lstStyle/>
          <a:p>
            <a:r>
              <a:rPr lang="es-PA" dirty="0" smtClean="0">
                <a:solidFill>
                  <a:schemeClr val="bg1"/>
                </a:solidFill>
                <a:latin typeface="Arial" panose="020B0604020202020204" pitchFamily="34" charset="0"/>
                <a:cs typeface="Arial" panose="020B0604020202020204" pitchFamily="34" charset="0"/>
              </a:rPr>
              <a:t>El concepto de plataforma ha evolucionado de un término tecnológico a un ecosistema o modelo de negocio que crea valor permitiendo las interacciones entre productores externos y consumidores</a:t>
            </a:r>
            <a:endParaRPr lang="es-PA" dirty="0">
              <a:solidFill>
                <a:schemeClr val="bg1"/>
              </a:solidFill>
              <a:latin typeface="Arial" panose="020B0604020202020204" pitchFamily="34" charset="0"/>
              <a:cs typeface="Arial" panose="020B0604020202020204" pitchFamily="34" charset="0"/>
            </a:endParaRPr>
          </a:p>
        </p:txBody>
      </p:sp>
      <p:sp>
        <p:nvSpPr>
          <p:cNvPr id="42" name="Rectangle 41"/>
          <p:cNvSpPr/>
          <p:nvPr/>
        </p:nvSpPr>
        <p:spPr>
          <a:xfrm>
            <a:off x="-533400" y="3447000"/>
            <a:ext cx="7086600" cy="2268000"/>
          </a:xfrm>
          <a:prstGeom prst="rect">
            <a:avLst/>
          </a:prstGeom>
          <a:solidFill>
            <a:schemeClr val="bg1">
              <a:lumMod val="50000"/>
            </a:schemeClr>
          </a:solidFill>
          <a:ln>
            <a:solidFill>
              <a:srgbClr val="F6D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3" name="TextBox 42"/>
          <p:cNvSpPr txBox="1"/>
          <p:nvPr/>
        </p:nvSpPr>
        <p:spPr>
          <a:xfrm>
            <a:off x="228600" y="3494535"/>
            <a:ext cx="6477000" cy="369332"/>
          </a:xfrm>
          <a:prstGeom prst="rect">
            <a:avLst/>
          </a:prstGeom>
          <a:noFill/>
        </p:spPr>
        <p:txBody>
          <a:bodyPr wrap="square" rtlCol="0">
            <a:spAutoFit/>
          </a:bodyPr>
          <a:lstStyle/>
          <a:p>
            <a:r>
              <a:rPr lang="es-PA" b="1" dirty="0" smtClean="0">
                <a:solidFill>
                  <a:schemeClr val="bg1"/>
                </a:solidFill>
                <a:latin typeface="Arial" panose="020B0604020202020204" pitchFamily="34" charset="0"/>
                <a:cs typeface="Arial" panose="020B0604020202020204" pitchFamily="34" charset="0"/>
              </a:rPr>
              <a:t>¿Pero qué han logrado las plataformas?</a:t>
            </a:r>
            <a:endParaRPr lang="es-PA" b="1"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228600" y="4046391"/>
            <a:ext cx="6477000" cy="1295739"/>
          </a:xfrm>
          <a:prstGeom prst="rect">
            <a:avLst/>
          </a:prstGeom>
          <a:noFill/>
        </p:spPr>
        <p:txBody>
          <a:bodyPr wrap="square" rtlCol="0">
            <a:spAutoFit/>
          </a:bodyPr>
          <a:lstStyle/>
          <a:p>
            <a:pPr marL="179388" indent="-179388">
              <a:spcBef>
                <a:spcPct val="20000"/>
              </a:spcBef>
              <a:buClr>
                <a:srgbClr val="F6D31E"/>
              </a:buClr>
              <a:buSzPct val="70000"/>
              <a:buFont typeface="Arial" pitchFamily="34" charset="0"/>
              <a:buChar char="►"/>
            </a:pPr>
            <a:r>
              <a:rPr lang="es-PA" sz="1700" kern="0" spc="-30" dirty="0" smtClean="0">
                <a:solidFill>
                  <a:schemeClr val="bg1"/>
                </a:solidFill>
                <a:latin typeface="Arial" panose="020B0604020202020204" pitchFamily="34" charset="0"/>
                <a:cs typeface="Arial" panose="020B0604020202020204" pitchFamily="34" charset="0"/>
              </a:rPr>
              <a:t>Reducir la fricción y/o costos para poder acceder a un producto</a:t>
            </a:r>
          </a:p>
          <a:p>
            <a:pPr marL="179388" indent="-179388">
              <a:spcBef>
                <a:spcPct val="20000"/>
              </a:spcBef>
              <a:buClr>
                <a:srgbClr val="F6D31E"/>
              </a:buClr>
              <a:buSzPct val="70000"/>
              <a:buFont typeface="Arial" pitchFamily="34" charset="0"/>
              <a:buChar char="►"/>
            </a:pPr>
            <a:r>
              <a:rPr lang="es-PA" sz="1700" kern="0" spc="-30" dirty="0" smtClean="0">
                <a:solidFill>
                  <a:schemeClr val="bg1"/>
                </a:solidFill>
                <a:latin typeface="Arial" panose="020B0604020202020204" pitchFamily="34" charset="0"/>
                <a:cs typeface="Arial" panose="020B0604020202020204" pitchFamily="34" charset="0"/>
              </a:rPr>
              <a:t>Despertar nuevas fuentes de valor</a:t>
            </a:r>
          </a:p>
          <a:p>
            <a:pPr marL="179388" indent="-179388">
              <a:spcBef>
                <a:spcPct val="20000"/>
              </a:spcBef>
              <a:buClr>
                <a:srgbClr val="F6D31E"/>
              </a:buClr>
              <a:buSzPct val="70000"/>
              <a:buFont typeface="Arial" pitchFamily="34" charset="0"/>
              <a:buChar char="►"/>
            </a:pPr>
            <a:r>
              <a:rPr lang="es-PA" sz="1700" kern="0" spc="-30" dirty="0" smtClean="0">
                <a:solidFill>
                  <a:schemeClr val="bg1"/>
                </a:solidFill>
                <a:latin typeface="Arial" panose="020B0604020202020204" pitchFamily="34" charset="0"/>
                <a:cs typeface="Arial" panose="020B0604020202020204" pitchFamily="34" charset="0"/>
              </a:rPr>
              <a:t>Desintermediación</a:t>
            </a:r>
          </a:p>
          <a:p>
            <a:pPr marL="179388" indent="-179388">
              <a:spcBef>
                <a:spcPct val="20000"/>
              </a:spcBef>
              <a:buClr>
                <a:srgbClr val="F6D31E"/>
              </a:buClr>
              <a:buSzPct val="70000"/>
              <a:buFont typeface="Arial" pitchFamily="34" charset="0"/>
              <a:buChar char="►"/>
            </a:pPr>
            <a:r>
              <a:rPr lang="es-PA" sz="1700" kern="0" spc="-30" dirty="0" smtClean="0">
                <a:solidFill>
                  <a:schemeClr val="bg1"/>
                </a:solidFill>
                <a:latin typeface="Arial" panose="020B0604020202020204" pitchFamily="34" charset="0"/>
                <a:cs typeface="Arial" panose="020B0604020202020204" pitchFamily="34" charset="0"/>
              </a:rPr>
              <a:t>Escalar de manera rápida</a:t>
            </a:r>
            <a:endParaRPr lang="es-PA" sz="1700" kern="0" spc="-3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12"/>
          <a:srcRect l="22152" t="5000" r="19620"/>
          <a:stretch/>
        </p:blipFill>
        <p:spPr>
          <a:xfrm>
            <a:off x="7010400" y="4127733"/>
            <a:ext cx="914400" cy="755374"/>
          </a:xfrm>
          <a:prstGeom prst="rect">
            <a:avLst/>
          </a:prstGeom>
        </p:spPr>
      </p:pic>
      <p:sp>
        <p:nvSpPr>
          <p:cNvPr id="4" name="AutoShape 2" descr="TuRutaCompan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dirty="0"/>
          </a:p>
        </p:txBody>
      </p:sp>
      <p:pic>
        <p:nvPicPr>
          <p:cNvPr id="5" name="Picture 4"/>
          <p:cNvPicPr>
            <a:picLocks noChangeAspect="1"/>
          </p:cNvPicPr>
          <p:nvPr/>
        </p:nvPicPr>
        <p:blipFill rotWithShape="1">
          <a:blip r:embed="rId13"/>
          <a:srcRect l="10926" t="14921" r="11360" b="15365"/>
          <a:stretch/>
        </p:blipFill>
        <p:spPr>
          <a:xfrm>
            <a:off x="11185693" y="3978885"/>
            <a:ext cx="880998" cy="790307"/>
          </a:xfrm>
          <a:prstGeom prst="roundRect">
            <a:avLst>
              <a:gd name="adj" fmla="val 10239"/>
            </a:avLst>
          </a:prstGeom>
        </p:spPr>
      </p:pic>
      <p:pic>
        <p:nvPicPr>
          <p:cNvPr id="13" name="Picture 12"/>
          <p:cNvPicPr>
            <a:picLocks noChangeAspect="1"/>
          </p:cNvPicPr>
          <p:nvPr/>
        </p:nvPicPr>
        <p:blipFill>
          <a:blip r:embed="rId14"/>
          <a:stretch>
            <a:fillRect/>
          </a:stretch>
        </p:blipFill>
        <p:spPr>
          <a:xfrm>
            <a:off x="6965880" y="2360434"/>
            <a:ext cx="1444598" cy="626981"/>
          </a:xfrm>
          <a:prstGeom prst="rect">
            <a:avLst/>
          </a:prstGeom>
        </p:spPr>
      </p:pic>
      <p:pic>
        <p:nvPicPr>
          <p:cNvPr id="15" name="Picture 14"/>
          <p:cNvPicPr>
            <a:picLocks noChangeAspect="1"/>
          </p:cNvPicPr>
          <p:nvPr/>
        </p:nvPicPr>
        <p:blipFill>
          <a:blip r:embed="rId15"/>
          <a:stretch>
            <a:fillRect/>
          </a:stretch>
        </p:blipFill>
        <p:spPr>
          <a:xfrm>
            <a:off x="11054477" y="4964259"/>
            <a:ext cx="695848" cy="703330"/>
          </a:xfrm>
          <a:prstGeom prst="rect">
            <a:avLst/>
          </a:prstGeom>
        </p:spPr>
      </p:pic>
      <p:pic>
        <p:nvPicPr>
          <p:cNvPr id="17" name="Picture 16"/>
          <p:cNvPicPr>
            <a:picLocks noChangeAspect="1"/>
          </p:cNvPicPr>
          <p:nvPr/>
        </p:nvPicPr>
        <p:blipFill rotWithShape="1">
          <a:blip r:embed="rId16"/>
          <a:srcRect l="18749" t="10937" r="18751" b="17188"/>
          <a:stretch/>
        </p:blipFill>
        <p:spPr>
          <a:xfrm>
            <a:off x="10247861" y="5388541"/>
            <a:ext cx="721058" cy="829217"/>
          </a:xfrm>
          <a:prstGeom prst="roundRect">
            <a:avLst>
              <a:gd name="adj" fmla="val 7273"/>
            </a:avLst>
          </a:prstGeom>
        </p:spPr>
      </p:pic>
    </p:spTree>
    <p:extLst>
      <p:ext uri="{BB962C8B-B14F-4D97-AF65-F5344CB8AC3E}">
        <p14:creationId xmlns:p14="http://schemas.microsoft.com/office/powerpoint/2010/main" val="36157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rot="5400000">
            <a:off x="-901373" y="2363095"/>
            <a:ext cx="5571946" cy="3312000"/>
          </a:xfrm>
          <a:prstGeom prst="homePlate">
            <a:avLst>
              <a:gd name="adj" fmla="val 18032"/>
            </a:avLst>
          </a:prstGeom>
          <a:solidFill>
            <a:schemeClr val="bg1">
              <a:lumMod val="50000"/>
            </a:schemeClr>
          </a:solidFill>
          <a:ln>
            <a:solidFill>
              <a:srgbClr val="F6D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Title 1"/>
          <p:cNvSpPr>
            <a:spLocks noGrp="1"/>
          </p:cNvSpPr>
          <p:nvPr>
            <p:ph type="title"/>
          </p:nvPr>
        </p:nvSpPr>
        <p:spPr>
          <a:xfrm>
            <a:off x="597204" y="228600"/>
            <a:ext cx="11003940" cy="430887"/>
          </a:xfrm>
        </p:spPr>
        <p:txBody>
          <a:bodyPr/>
          <a:lstStyle/>
          <a:p>
            <a:r>
              <a:rPr lang="es-PA" dirty="0" smtClean="0">
                <a:solidFill>
                  <a:srgbClr val="F6D31E"/>
                </a:solidFill>
              </a:rPr>
              <a:t>El Banco como una plataforma</a:t>
            </a:r>
            <a:endParaRPr lang="es-PA" dirty="0">
              <a:solidFill>
                <a:srgbClr val="F6D31E"/>
              </a:solidFill>
            </a:endParaRPr>
          </a:p>
        </p:txBody>
      </p:sp>
      <p:grpSp>
        <p:nvGrpSpPr>
          <p:cNvPr id="4" name="Group 3"/>
          <p:cNvGrpSpPr/>
          <p:nvPr/>
        </p:nvGrpSpPr>
        <p:grpSpPr>
          <a:xfrm>
            <a:off x="3733800" y="1233122"/>
            <a:ext cx="8020335" cy="4945298"/>
            <a:chOff x="322732" y="1455502"/>
            <a:chExt cx="8020335" cy="4945298"/>
          </a:xfrm>
        </p:grpSpPr>
        <p:grpSp>
          <p:nvGrpSpPr>
            <p:cNvPr id="200" name="Group 199"/>
            <p:cNvGrpSpPr/>
            <p:nvPr/>
          </p:nvGrpSpPr>
          <p:grpSpPr>
            <a:xfrm>
              <a:off x="946800" y="1952961"/>
              <a:ext cx="3168000" cy="4168588"/>
              <a:chOff x="585619" y="1147149"/>
              <a:chExt cx="3115827" cy="4845929"/>
            </a:xfrm>
          </p:grpSpPr>
          <p:sp>
            <p:nvSpPr>
              <p:cNvPr id="201" name="AutoShape 16"/>
              <p:cNvSpPr>
                <a:spLocks noChangeArrowheads="1"/>
              </p:cNvSpPr>
              <p:nvPr/>
            </p:nvSpPr>
            <p:spPr bwMode="auto">
              <a:xfrm>
                <a:off x="603253" y="2419285"/>
                <a:ext cx="2707730" cy="350845"/>
              </a:xfrm>
              <a:prstGeom prst="roundRect">
                <a:avLst>
                  <a:gd name="adj" fmla="val 0"/>
                </a:avLst>
              </a:prstGeom>
              <a:solidFill>
                <a:srgbClr val="FFE600">
                  <a:lumMod val="40000"/>
                  <a:lumOff val="60000"/>
                </a:srgbClr>
              </a:solidFill>
              <a:ln w="9525" algn="ctr">
                <a:solidFill>
                  <a:srgbClr val="FFE600"/>
                </a:solidFill>
                <a:round/>
                <a:headEnd/>
                <a:tailEnd/>
              </a:ln>
            </p:spPr>
            <p:txBody>
              <a:bodyPr lIns="84299" tIns="42150" rIns="84299" bIns="4215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2" name="AutoShape 16"/>
              <p:cNvSpPr>
                <a:spLocks noChangeArrowheads="1"/>
              </p:cNvSpPr>
              <p:nvPr/>
            </p:nvSpPr>
            <p:spPr bwMode="auto">
              <a:xfrm>
                <a:off x="1814774" y="1537486"/>
                <a:ext cx="1455102" cy="607088"/>
              </a:xfrm>
              <a:prstGeom prst="roundRect">
                <a:avLst>
                  <a:gd name="adj" fmla="val 6080"/>
                </a:avLst>
              </a:prstGeom>
              <a:solidFill>
                <a:srgbClr val="FFFFFF">
                  <a:lumMod val="95000"/>
                </a:srgbClr>
              </a:solidFill>
              <a:ln w="9525" algn="ctr">
                <a:solidFill>
                  <a:srgbClr val="C0C0C0"/>
                </a:solidFill>
                <a:round/>
                <a:headEnd/>
                <a:tailEnd/>
              </a:ln>
            </p:spPr>
            <p:txBody>
              <a:bodyPr lIns="84299" tIns="42150" rIns="84299" bIns="4215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3" name="Isosceles Triangle 202"/>
              <p:cNvSpPr/>
              <p:nvPr/>
            </p:nvSpPr>
            <p:spPr>
              <a:xfrm>
                <a:off x="613523" y="1147149"/>
                <a:ext cx="2656355" cy="272236"/>
              </a:xfrm>
              <a:prstGeom prst="triangle">
                <a:avLst/>
              </a:prstGeom>
              <a:solidFill>
                <a:srgbClr val="FFFFFF">
                  <a:lumMod val="95000"/>
                </a:srgbClr>
              </a:solidFill>
              <a:ln w="9525" algn="ctr">
                <a:solidFill>
                  <a:srgbClr val="C0C0C0"/>
                </a:solidFill>
                <a:round/>
                <a:headEnd/>
                <a:tailEnd/>
              </a:ln>
            </p:spPr>
            <p:txBody>
              <a:bodyPr lIns="84299" tIns="42150" rIns="84299" bIns="4215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4" name="Rectangle 203"/>
              <p:cNvSpPr/>
              <p:nvPr/>
            </p:nvSpPr>
            <p:spPr>
              <a:xfrm>
                <a:off x="585619" y="1473331"/>
                <a:ext cx="3115827" cy="4519747"/>
              </a:xfrm>
              <a:prstGeom prst="rect">
                <a:avLst/>
              </a:prstGeom>
              <a:noFill/>
              <a:ln w="19050" cap="flat" cmpd="sng" algn="ctr">
                <a:solidFill>
                  <a:srgbClr val="00A3AE"/>
                </a:solidFill>
                <a:prstDash val="dash"/>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1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5" name="AutoShape 16"/>
              <p:cNvSpPr>
                <a:spLocks noChangeArrowheads="1"/>
              </p:cNvSpPr>
              <p:nvPr/>
            </p:nvSpPr>
            <p:spPr bwMode="auto">
              <a:xfrm>
                <a:off x="613522" y="1537487"/>
                <a:ext cx="1148912" cy="607088"/>
              </a:xfrm>
              <a:prstGeom prst="roundRect">
                <a:avLst>
                  <a:gd name="adj" fmla="val 6080"/>
                </a:avLst>
              </a:prstGeom>
              <a:solidFill>
                <a:srgbClr val="FFFFFF">
                  <a:lumMod val="95000"/>
                </a:srgbClr>
              </a:solidFill>
              <a:ln w="9525" algn="ctr">
                <a:solidFill>
                  <a:srgbClr val="C0C0C0"/>
                </a:solidFill>
                <a:round/>
                <a:headEnd/>
                <a:tailEnd/>
              </a:ln>
            </p:spPr>
            <p:txBody>
              <a:bodyPr lIns="84299" tIns="42150" rIns="84299" bIns="4215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6" name="AutoShape 16"/>
              <p:cNvSpPr>
                <a:spLocks noChangeArrowheads="1"/>
              </p:cNvSpPr>
              <p:nvPr/>
            </p:nvSpPr>
            <p:spPr bwMode="auto">
              <a:xfrm rot="16200000">
                <a:off x="1321785" y="3564452"/>
                <a:ext cx="4368254" cy="314323"/>
              </a:xfrm>
              <a:prstGeom prst="roundRect">
                <a:avLst>
                  <a:gd name="adj" fmla="val 6080"/>
                </a:avLst>
              </a:prstGeom>
              <a:solidFill>
                <a:srgbClr val="FFFFFF">
                  <a:lumMod val="95000"/>
                </a:srgbClr>
              </a:solidFill>
              <a:ln w="9525" algn="ctr">
                <a:solidFill>
                  <a:srgbClr val="C0C0C0"/>
                </a:solidFill>
                <a:round/>
                <a:headEnd/>
                <a:tailEnd/>
              </a:ln>
            </p:spPr>
            <p:txBody>
              <a:bodyPr lIns="84299" tIns="42150" rIns="84299" bIns="4215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7" name="Rounded Rectangle 206"/>
              <p:cNvSpPr/>
              <p:nvPr/>
            </p:nvSpPr>
            <p:spPr>
              <a:xfrm>
                <a:off x="1361106" y="4196161"/>
                <a:ext cx="359954" cy="1755060"/>
              </a:xfrm>
              <a:prstGeom prst="roundRect">
                <a:avLst/>
              </a:prstGeom>
              <a:solidFill>
                <a:srgbClr val="FFE600"/>
              </a:solidFill>
              <a:ln w="3175" algn="ctr">
                <a:solidFill>
                  <a:srgbClr val="FFFFFF">
                    <a:lumMod val="75000"/>
                  </a:srgbClr>
                </a:solidFill>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8" name="Rounded Rectangle 207"/>
              <p:cNvSpPr/>
              <p:nvPr/>
            </p:nvSpPr>
            <p:spPr>
              <a:xfrm>
                <a:off x="1762434" y="4196161"/>
                <a:ext cx="562951" cy="1755060"/>
              </a:xfrm>
              <a:prstGeom prst="roundRect">
                <a:avLst/>
              </a:prstGeom>
              <a:solidFill>
                <a:srgbClr val="FFE600"/>
              </a:solidFill>
              <a:ln w="3175" algn="ctr">
                <a:solidFill>
                  <a:srgbClr val="FFFFFF">
                    <a:lumMod val="75000"/>
                  </a:srgbClr>
                </a:solidFill>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09" name="Rounded Rectangle 208"/>
              <p:cNvSpPr/>
              <p:nvPr/>
            </p:nvSpPr>
            <p:spPr>
              <a:xfrm>
                <a:off x="2367191" y="4196161"/>
                <a:ext cx="479698" cy="1755060"/>
              </a:xfrm>
              <a:prstGeom prst="roundRect">
                <a:avLst/>
              </a:prstGeom>
              <a:solidFill>
                <a:srgbClr val="FFE600"/>
              </a:solidFill>
              <a:ln w="3175" algn="ctr">
                <a:solidFill>
                  <a:srgbClr val="FFFFFF">
                    <a:lumMod val="75000"/>
                  </a:srgbClr>
                </a:solidFill>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0" name="Rounded Rectangle 209"/>
              <p:cNvSpPr/>
              <p:nvPr/>
            </p:nvSpPr>
            <p:spPr>
              <a:xfrm>
                <a:off x="2879014" y="4196161"/>
                <a:ext cx="371147" cy="1755060"/>
              </a:xfrm>
              <a:prstGeom prst="roundRect">
                <a:avLst/>
              </a:prstGeom>
              <a:solidFill>
                <a:srgbClr val="FFE600"/>
              </a:solidFill>
              <a:ln w="3175" algn="ctr">
                <a:solidFill>
                  <a:srgbClr val="FFFFFF">
                    <a:lumMod val="75000"/>
                  </a:srgbClr>
                </a:solidFill>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1" name="AutoShape 16"/>
              <p:cNvSpPr>
                <a:spLocks noChangeArrowheads="1"/>
              </p:cNvSpPr>
              <p:nvPr/>
            </p:nvSpPr>
            <p:spPr bwMode="auto">
              <a:xfrm>
                <a:off x="612152" y="5032121"/>
                <a:ext cx="2701991" cy="390838"/>
              </a:xfrm>
              <a:prstGeom prst="roundRect">
                <a:avLst>
                  <a:gd name="adj" fmla="val 0"/>
                </a:avLst>
              </a:prstGeom>
              <a:solidFill>
                <a:srgbClr val="808080">
                  <a:lumMod val="20000"/>
                  <a:lumOff val="80000"/>
                  <a:alpha val="67000"/>
                </a:srgbClr>
              </a:solidFill>
              <a:ln w="9525" cap="flat" cmpd="sng" algn="ctr">
                <a:solidFill>
                  <a:srgbClr val="808080">
                    <a:lumMod val="60000"/>
                    <a:lumOff val="40000"/>
                  </a:srgbClr>
                </a:solidFill>
                <a:prstDash val="solid"/>
              </a:ln>
              <a:effectLst/>
            </p:spPr>
            <p:txBody>
              <a:bodyPr lIns="3600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2" name="AutoShape 16"/>
              <p:cNvSpPr>
                <a:spLocks noChangeArrowheads="1"/>
              </p:cNvSpPr>
              <p:nvPr/>
            </p:nvSpPr>
            <p:spPr bwMode="auto">
              <a:xfrm>
                <a:off x="612152" y="5532121"/>
                <a:ext cx="2701991" cy="363700"/>
              </a:xfrm>
              <a:prstGeom prst="roundRect">
                <a:avLst>
                  <a:gd name="adj" fmla="val 0"/>
                </a:avLst>
              </a:prstGeom>
              <a:solidFill>
                <a:srgbClr val="808080">
                  <a:lumMod val="20000"/>
                  <a:lumOff val="80000"/>
                  <a:alpha val="67000"/>
                </a:srgbClr>
              </a:solidFill>
              <a:ln w="9525" cap="flat" cmpd="sng" algn="ctr">
                <a:solidFill>
                  <a:srgbClr val="808080">
                    <a:lumMod val="60000"/>
                    <a:lumOff val="40000"/>
                  </a:srgbClr>
                </a:solidFill>
                <a:prstDash val="solid"/>
              </a:ln>
              <a:effectLst/>
            </p:spPr>
            <p:txBody>
              <a:bodyPr lIns="3600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3" name="AutoShape 16"/>
              <p:cNvSpPr>
                <a:spLocks noChangeArrowheads="1"/>
              </p:cNvSpPr>
              <p:nvPr/>
            </p:nvSpPr>
            <p:spPr bwMode="auto">
              <a:xfrm>
                <a:off x="612152" y="4560646"/>
                <a:ext cx="2701991" cy="361800"/>
              </a:xfrm>
              <a:prstGeom prst="roundRect">
                <a:avLst>
                  <a:gd name="adj" fmla="val 0"/>
                </a:avLst>
              </a:prstGeom>
              <a:solidFill>
                <a:srgbClr val="808080">
                  <a:lumMod val="20000"/>
                  <a:lumOff val="80000"/>
                  <a:alpha val="67000"/>
                </a:srgbClr>
              </a:solidFill>
              <a:ln w="9525" cap="flat" cmpd="sng" algn="ctr">
                <a:solidFill>
                  <a:srgbClr val="808080">
                    <a:lumMod val="60000"/>
                    <a:lumOff val="40000"/>
                  </a:srgbClr>
                </a:solidFill>
                <a:prstDash val="solid"/>
              </a:ln>
              <a:effectLst/>
            </p:spPr>
            <p:txBody>
              <a:bodyPr lIns="3600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4" name="AutoShape 16"/>
              <p:cNvSpPr>
                <a:spLocks noChangeArrowheads="1"/>
              </p:cNvSpPr>
              <p:nvPr/>
            </p:nvSpPr>
            <p:spPr bwMode="auto">
              <a:xfrm>
                <a:off x="607970" y="2828324"/>
                <a:ext cx="2706419" cy="1155235"/>
              </a:xfrm>
              <a:prstGeom prst="roundRect">
                <a:avLst>
                  <a:gd name="adj" fmla="val 0"/>
                </a:avLst>
              </a:prstGeom>
              <a:solidFill>
                <a:srgbClr val="FFE600">
                  <a:lumMod val="40000"/>
                  <a:lumOff val="60000"/>
                </a:srgbClr>
              </a:solidFill>
              <a:ln w="9525" algn="ctr">
                <a:solidFill>
                  <a:srgbClr val="FFE600"/>
                </a:solidFill>
                <a:round/>
                <a:headEnd/>
                <a:tailEnd/>
              </a:ln>
            </p:spPr>
            <p:txBody>
              <a:bodyPr lIns="84299" tIns="42150" rIns="84299" bIns="4215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grpSp>
        <p:sp>
          <p:nvSpPr>
            <p:cNvPr id="215" name="Rounded Rectangle 214"/>
            <p:cNvSpPr/>
            <p:nvPr/>
          </p:nvSpPr>
          <p:spPr>
            <a:xfrm>
              <a:off x="1746068" y="4062327"/>
              <a:ext cx="331758" cy="498056"/>
            </a:xfrm>
            <a:prstGeom prst="roundRect">
              <a:avLst/>
            </a:prstGeom>
            <a:solidFill>
              <a:srgbClr val="FFFFFF">
                <a:alpha val="30196"/>
              </a:srgbClr>
            </a:solidFill>
            <a:ln w="12700" algn="ctr">
              <a:solidFill>
                <a:srgbClr val="FFE600">
                  <a:lumMod val="50000"/>
                </a:srgbClr>
              </a:solidFill>
              <a:prstDash val="dash"/>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6" name="Rounded Rectangle 215"/>
            <p:cNvSpPr/>
            <p:nvPr/>
          </p:nvSpPr>
          <p:spPr>
            <a:xfrm>
              <a:off x="2143321" y="4067921"/>
              <a:ext cx="558862" cy="498056"/>
            </a:xfrm>
            <a:prstGeom prst="roundRect">
              <a:avLst/>
            </a:prstGeom>
            <a:solidFill>
              <a:srgbClr val="FFFFFF">
                <a:alpha val="30196"/>
              </a:srgbClr>
            </a:solidFill>
            <a:ln w="12700" algn="ctr">
              <a:solidFill>
                <a:srgbClr val="FFE600">
                  <a:lumMod val="50000"/>
                </a:srgbClr>
              </a:solidFill>
              <a:prstDash val="dash"/>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7" name="Rounded Rectangle 216"/>
            <p:cNvSpPr/>
            <p:nvPr/>
          </p:nvSpPr>
          <p:spPr>
            <a:xfrm>
              <a:off x="2772338" y="4062327"/>
              <a:ext cx="467361" cy="498056"/>
            </a:xfrm>
            <a:prstGeom prst="roundRect">
              <a:avLst/>
            </a:prstGeom>
            <a:solidFill>
              <a:srgbClr val="FFFFFF">
                <a:alpha val="30196"/>
              </a:srgbClr>
            </a:solidFill>
            <a:ln w="12700" algn="ctr">
              <a:solidFill>
                <a:srgbClr val="FFE600">
                  <a:lumMod val="50000"/>
                </a:srgbClr>
              </a:solidFill>
              <a:prstDash val="dash"/>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8" name="Rounded Rectangle 217"/>
            <p:cNvSpPr/>
            <p:nvPr/>
          </p:nvSpPr>
          <p:spPr>
            <a:xfrm>
              <a:off x="3293135" y="4062399"/>
              <a:ext cx="347642" cy="498056"/>
            </a:xfrm>
            <a:prstGeom prst="roundRect">
              <a:avLst/>
            </a:prstGeom>
            <a:solidFill>
              <a:srgbClr val="FFFFFF">
                <a:alpha val="30196"/>
              </a:srgbClr>
            </a:solidFill>
            <a:ln w="12700" algn="ctr">
              <a:solidFill>
                <a:srgbClr val="FFE600">
                  <a:lumMod val="50000"/>
                </a:srgbClr>
              </a:solidFill>
              <a:prstDash val="dash"/>
              <a:round/>
              <a:headEnd/>
              <a:tailEnd/>
            </a:ln>
          </p:spPr>
          <p:txBody>
            <a:bodyPr lIns="0" tIns="0" rIns="0" bIns="0" anchor="t"/>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PA" sz="1100" b="1"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19" name="AutoShape 16"/>
            <p:cNvSpPr>
              <a:spLocks noChangeArrowheads="1"/>
            </p:cNvSpPr>
            <p:nvPr/>
          </p:nvSpPr>
          <p:spPr bwMode="auto">
            <a:xfrm rot="16200000">
              <a:off x="29390" y="2349528"/>
              <a:ext cx="1058462" cy="337047"/>
            </a:xfrm>
            <a:prstGeom prst="roundRect">
              <a:avLst>
                <a:gd name="adj" fmla="val 0"/>
              </a:avLst>
            </a:prstGeom>
            <a:noFill/>
            <a:ln w="9525" algn="ctr">
              <a:noFill/>
              <a:round/>
              <a:headEnd/>
              <a:tailEnd/>
            </a:ln>
          </p:spPr>
          <p:txBody>
            <a:bodyPr lIns="84299" tIns="42150" rIns="84299" bIns="42150" anchor="ctr"/>
            <a:lstStyle/>
            <a:p>
              <a:pPr algn="ctr" eaLnBrk="0" hangingPunct="0"/>
              <a:r>
                <a:rPr lang="es-PA" sz="1100" b="1" dirty="0" smtClean="0">
                  <a:solidFill>
                    <a:srgbClr val="646464">
                      <a:lumMod val="50000"/>
                    </a:srgbClr>
                  </a:solidFill>
                  <a:latin typeface="Arial" panose="020B0604020202020204" pitchFamily="34" charset="0"/>
                  <a:cs typeface="Arial" panose="020B0604020202020204" pitchFamily="34" charset="0"/>
                </a:rPr>
                <a:t>Experiencia</a:t>
              </a:r>
              <a:endParaRPr lang="es-PA" sz="1100" i="1" dirty="0">
                <a:solidFill>
                  <a:srgbClr val="646464">
                    <a:lumMod val="50000"/>
                  </a:srgbClr>
                </a:solidFill>
                <a:latin typeface="Arial" panose="020B0604020202020204" pitchFamily="34" charset="0"/>
                <a:cs typeface="Arial" panose="020B0604020202020204" pitchFamily="34" charset="0"/>
              </a:endParaRPr>
            </a:p>
          </p:txBody>
        </p:sp>
        <p:sp>
          <p:nvSpPr>
            <p:cNvPr id="220" name="AutoShape 16"/>
            <p:cNvSpPr>
              <a:spLocks noChangeArrowheads="1"/>
            </p:cNvSpPr>
            <p:nvPr/>
          </p:nvSpPr>
          <p:spPr bwMode="auto">
            <a:xfrm rot="16200000">
              <a:off x="-189366" y="3678140"/>
              <a:ext cx="1499376" cy="243050"/>
            </a:xfrm>
            <a:prstGeom prst="roundRect">
              <a:avLst>
                <a:gd name="adj" fmla="val 0"/>
              </a:avLst>
            </a:prstGeom>
            <a:noFill/>
            <a:ln w="9525" algn="ctr">
              <a:noFill/>
              <a:round/>
              <a:headEnd/>
              <a:tailEnd/>
            </a:ln>
          </p:spPr>
          <p:txBody>
            <a:bodyPr lIns="84299" tIns="42150" rIns="84299" bIns="42150" anchor="ctr"/>
            <a:lstStyle/>
            <a:p>
              <a:pPr algn="ctr" eaLnBrk="0" hangingPunct="0"/>
              <a:r>
                <a:rPr lang="es-PA" sz="1100" b="1" dirty="0" smtClean="0">
                  <a:solidFill>
                    <a:srgbClr val="646464">
                      <a:lumMod val="50000"/>
                    </a:srgbClr>
                  </a:solidFill>
                  <a:latin typeface="Arial" panose="020B0604020202020204" pitchFamily="34" charset="0"/>
                  <a:cs typeface="Arial" panose="020B0604020202020204" pitchFamily="34" charset="0"/>
                </a:rPr>
                <a:t>Integración , datos y analytics</a:t>
              </a:r>
              <a:endParaRPr lang="es-PA" sz="1100" b="1" dirty="0">
                <a:solidFill>
                  <a:srgbClr val="646464">
                    <a:lumMod val="50000"/>
                  </a:srgbClr>
                </a:solidFill>
                <a:latin typeface="Arial" panose="020B0604020202020204" pitchFamily="34" charset="0"/>
                <a:cs typeface="Arial" panose="020B0604020202020204" pitchFamily="34" charset="0"/>
              </a:endParaRPr>
            </a:p>
          </p:txBody>
        </p:sp>
        <p:sp>
          <p:nvSpPr>
            <p:cNvPr id="221" name="AutoShape 16"/>
            <p:cNvSpPr>
              <a:spLocks noChangeArrowheads="1"/>
            </p:cNvSpPr>
            <p:nvPr/>
          </p:nvSpPr>
          <p:spPr bwMode="auto">
            <a:xfrm rot="16200000">
              <a:off x="-105768" y="5086620"/>
              <a:ext cx="1323173" cy="466174"/>
            </a:xfrm>
            <a:prstGeom prst="roundRect">
              <a:avLst>
                <a:gd name="adj" fmla="val 0"/>
              </a:avLst>
            </a:prstGeom>
            <a:noFill/>
            <a:ln w="9525" algn="ctr">
              <a:noFill/>
              <a:round/>
              <a:headEnd/>
              <a:tailEnd/>
            </a:ln>
          </p:spPr>
          <p:txBody>
            <a:bodyPr lIns="84299" tIns="42150" rIns="84299" bIns="42150" anchor="ctr"/>
            <a:lstStyle/>
            <a:p>
              <a:pPr algn="ctr" eaLnBrk="0" hangingPunct="0"/>
              <a:r>
                <a:rPr lang="es-PA" sz="1100" b="1" dirty="0" smtClean="0">
                  <a:solidFill>
                    <a:srgbClr val="646464">
                      <a:lumMod val="50000"/>
                    </a:srgbClr>
                  </a:solidFill>
                  <a:latin typeface="Arial" panose="020B0604020202020204" pitchFamily="34" charset="0"/>
                  <a:cs typeface="Arial" panose="020B0604020202020204" pitchFamily="34" charset="0"/>
                </a:rPr>
                <a:t>Productos y servicios (Legacy)</a:t>
              </a:r>
              <a:endParaRPr lang="es-PA" sz="1100" b="1" dirty="0">
                <a:solidFill>
                  <a:srgbClr val="646464">
                    <a:lumMod val="50000"/>
                  </a:srgbClr>
                </a:solidFill>
                <a:latin typeface="Arial" panose="020B0604020202020204" pitchFamily="34" charset="0"/>
                <a:cs typeface="Arial" panose="020B0604020202020204" pitchFamily="34" charset="0"/>
              </a:endParaRPr>
            </a:p>
          </p:txBody>
        </p:sp>
        <p:sp>
          <p:nvSpPr>
            <p:cNvPr id="222" name="Content Placeholder 7"/>
            <p:cNvSpPr txBox="1">
              <a:spLocks/>
            </p:cNvSpPr>
            <p:nvPr/>
          </p:nvSpPr>
          <p:spPr>
            <a:xfrm>
              <a:off x="537218" y="1471752"/>
              <a:ext cx="3771067" cy="440145"/>
            </a:xfrm>
            <a:prstGeom prst="rect">
              <a:avLst/>
            </a:prstGeom>
            <a:noFill/>
            <a:ln w="3175">
              <a:noFill/>
            </a:ln>
          </p:spPr>
          <p:txBody>
            <a:bodyPr vert="horz" lIns="58254" tIns="29127" rIns="87380" bIns="29127" rtlCol="0" anchor="ctr" anchorCtr="0">
              <a:noAutofit/>
            </a:bodyPr>
            <a:lstStyle>
              <a:defPPr>
                <a:defRPr lang="en-US"/>
              </a:defPPr>
              <a:lvl1pPr indent="0" algn="ctr">
                <a:spcBef>
                  <a:spcPts val="600"/>
                </a:spcBef>
                <a:buClr>
                  <a:srgbClr val="FFE600"/>
                </a:buClr>
                <a:buSzPct val="70000"/>
                <a:buFont typeface="Arial" pitchFamily="34" charset="0"/>
                <a:buNone/>
                <a:defRPr sz="1100" b="1">
                  <a:solidFill>
                    <a:schemeClr val="accent1">
                      <a:lumMod val="50000"/>
                    </a:schemeClr>
                  </a:solidFill>
                  <a:latin typeface="EYInterstate" panose="02000503020000020004" pitchFamily="2" charset="0"/>
                </a:defRPr>
              </a:lvl1pPr>
              <a:lvl2pPr marL="709613" indent="-354013">
                <a:spcBef>
                  <a:spcPct val="20000"/>
                </a:spcBef>
                <a:buClr>
                  <a:schemeClr val="accent2"/>
                </a:buClr>
                <a:buSzPct val="70000"/>
                <a:buFont typeface="Arial" pitchFamily="34" charset="0"/>
                <a:buChar char="►"/>
                <a:defRPr sz="2000">
                  <a:solidFill>
                    <a:schemeClr val="bg1"/>
                  </a:solidFill>
                </a:defRPr>
              </a:lvl2pPr>
              <a:lvl3pPr marL="1077913" indent="-354013">
                <a:spcBef>
                  <a:spcPct val="20000"/>
                </a:spcBef>
                <a:buClr>
                  <a:schemeClr val="accent2"/>
                </a:buClr>
                <a:buSzPct val="70000"/>
                <a:buFont typeface="Arial" pitchFamily="34" charset="0"/>
                <a:buChar char="►"/>
                <a:defRPr>
                  <a:solidFill>
                    <a:schemeClr val="bg1"/>
                  </a:solidFill>
                </a:defRPr>
              </a:lvl3pPr>
              <a:lvl4pPr marL="1433513" indent="-355600">
                <a:spcBef>
                  <a:spcPct val="20000"/>
                </a:spcBef>
                <a:buClr>
                  <a:schemeClr val="accent2"/>
                </a:buClr>
                <a:buSzPct val="70000"/>
                <a:buFont typeface="Arial" pitchFamily="34" charset="0"/>
                <a:buChar char="►"/>
                <a:defRPr sz="1600">
                  <a:solidFill>
                    <a:schemeClr val="bg1"/>
                  </a:solidFill>
                </a:defRPr>
              </a:lvl4pPr>
              <a:lvl5pPr marL="1787525" indent="-354013">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eaLnBrk="1" fontAlgn="auto" latinLnBrk="0" hangingPunct="1">
                <a:lnSpc>
                  <a:spcPct val="100000"/>
                </a:lnSpc>
                <a:spcBef>
                  <a:spcPts val="600"/>
                </a:spcBef>
                <a:spcAft>
                  <a:spcPts val="0"/>
                </a:spcAft>
                <a:buClr>
                  <a:srgbClr val="FFE600"/>
                </a:buClr>
                <a:buSzPct val="70000"/>
                <a:buFont typeface="Arial" pitchFamily="34" charset="0"/>
                <a:buNone/>
                <a:tabLst/>
                <a:defRPr/>
              </a:pPr>
              <a:r>
                <a:rPr lang="es-PA" sz="1400" kern="0" dirty="0" smtClean="0">
                  <a:solidFill>
                    <a:srgbClr val="808080">
                      <a:lumMod val="50000"/>
                    </a:srgbClr>
                  </a:solidFill>
                  <a:latin typeface="Arial" panose="020B0604020202020204" pitchFamily="34" charset="0"/>
                  <a:cs typeface="Arial" panose="020B0604020202020204" pitchFamily="34" charset="0"/>
                </a:rPr>
                <a:t>Banco como una plataforma</a:t>
              </a:r>
              <a:endParaRPr kumimoji="0" lang="es-PA" sz="1400" b="1" i="0" u="none" strike="noStrike" kern="0" cap="none" spc="0" normalizeH="0" baseline="0" noProof="0" dirty="0">
                <a:ln>
                  <a:noFill/>
                </a:ln>
                <a:solidFill>
                  <a:srgbClr val="808080">
                    <a:lumMod val="50000"/>
                  </a:srgbClr>
                </a:solidFill>
                <a:effectLst/>
                <a:uLnTx/>
                <a:uFillTx/>
                <a:latin typeface="Arial" panose="020B0604020202020204" pitchFamily="34" charset="0"/>
                <a:cs typeface="Arial" panose="020B0604020202020204" pitchFamily="34" charset="0"/>
              </a:endParaRPr>
            </a:p>
          </p:txBody>
        </p:sp>
        <p:cxnSp>
          <p:nvCxnSpPr>
            <p:cNvPr id="223" name="Straight Arrow Connector 222"/>
            <p:cNvCxnSpPr/>
            <p:nvPr/>
          </p:nvCxnSpPr>
          <p:spPr>
            <a:xfrm flipH="1">
              <a:off x="2702293" y="2471123"/>
              <a:ext cx="2202820" cy="0"/>
            </a:xfrm>
            <a:prstGeom prst="straightConnector1">
              <a:avLst/>
            </a:prstGeom>
            <a:noFill/>
            <a:ln w="12700" cap="flat" cmpd="sng" algn="ctr">
              <a:solidFill>
                <a:srgbClr val="00A3AE"/>
              </a:solidFill>
              <a:prstDash val="dash"/>
              <a:tailEnd type="oval" w="lg" len="lg"/>
            </a:ln>
            <a:effectLst/>
          </p:spPr>
        </p:cxnSp>
        <p:cxnSp>
          <p:nvCxnSpPr>
            <p:cNvPr id="224" name="Straight Arrow Connector 223"/>
            <p:cNvCxnSpPr/>
            <p:nvPr/>
          </p:nvCxnSpPr>
          <p:spPr>
            <a:xfrm flipH="1" flipV="1">
              <a:off x="3291557" y="3897400"/>
              <a:ext cx="1635274" cy="8070"/>
            </a:xfrm>
            <a:prstGeom prst="straightConnector1">
              <a:avLst/>
            </a:prstGeom>
            <a:noFill/>
            <a:ln w="12700" cap="flat" cmpd="sng" algn="ctr">
              <a:solidFill>
                <a:srgbClr val="FFC000"/>
              </a:solidFill>
              <a:prstDash val="dash"/>
              <a:tailEnd type="oval" w="lg" len="lg"/>
            </a:ln>
            <a:effectLst/>
          </p:spPr>
        </p:cxnSp>
        <p:cxnSp>
          <p:nvCxnSpPr>
            <p:cNvPr id="225" name="Straight Arrow Connector 224"/>
            <p:cNvCxnSpPr/>
            <p:nvPr/>
          </p:nvCxnSpPr>
          <p:spPr>
            <a:xfrm flipH="1">
              <a:off x="1677969" y="5513854"/>
              <a:ext cx="3248862" cy="0"/>
            </a:xfrm>
            <a:prstGeom prst="straightConnector1">
              <a:avLst/>
            </a:prstGeom>
            <a:noFill/>
            <a:ln w="12700" cap="flat" cmpd="sng" algn="ctr">
              <a:solidFill>
                <a:srgbClr val="646464">
                  <a:lumMod val="75000"/>
                </a:srgbClr>
              </a:solidFill>
              <a:prstDash val="dash"/>
              <a:tailEnd type="oval" w="lg" len="lg"/>
            </a:ln>
            <a:effectLst/>
          </p:spPr>
        </p:cxnSp>
        <p:sp>
          <p:nvSpPr>
            <p:cNvPr id="226" name="AutoShape 16"/>
            <p:cNvSpPr>
              <a:spLocks noChangeArrowheads="1"/>
            </p:cNvSpPr>
            <p:nvPr/>
          </p:nvSpPr>
          <p:spPr bwMode="auto">
            <a:xfrm rot="16200000">
              <a:off x="3162530" y="3875888"/>
              <a:ext cx="1499376" cy="243050"/>
            </a:xfrm>
            <a:prstGeom prst="roundRect">
              <a:avLst>
                <a:gd name="adj" fmla="val 0"/>
              </a:avLst>
            </a:prstGeom>
            <a:noFill/>
            <a:ln w="9525" algn="ctr">
              <a:noFill/>
              <a:round/>
              <a:headEnd/>
              <a:tailEnd/>
            </a:ln>
          </p:spPr>
          <p:txBody>
            <a:bodyPr lIns="84299" tIns="42150" rIns="84299" bIns="42150" anchor="ctr"/>
            <a:lstStyle/>
            <a:p>
              <a:pPr algn="ctr" eaLnBrk="0" hangingPunct="0"/>
              <a:r>
                <a:rPr lang="es-PA" sz="1100" b="1" dirty="0" smtClean="0">
                  <a:solidFill>
                    <a:srgbClr val="646464">
                      <a:lumMod val="50000"/>
                    </a:srgbClr>
                  </a:solidFill>
                  <a:latin typeface="Arial" panose="020B0604020202020204" pitchFamily="34" charset="0"/>
                  <a:cs typeface="Arial" panose="020B0604020202020204" pitchFamily="34" charset="0"/>
                </a:rPr>
                <a:t>Ecosistema digital</a:t>
              </a:r>
              <a:endParaRPr lang="es-PA" sz="1100" b="1" dirty="0">
                <a:solidFill>
                  <a:srgbClr val="646464">
                    <a:lumMod val="50000"/>
                  </a:srgbClr>
                </a:solidFill>
                <a:latin typeface="Arial" panose="020B0604020202020204" pitchFamily="34" charset="0"/>
                <a:cs typeface="Arial" panose="020B0604020202020204" pitchFamily="34" charset="0"/>
              </a:endParaRPr>
            </a:p>
          </p:txBody>
        </p:sp>
        <p:sp>
          <p:nvSpPr>
            <p:cNvPr id="231" name="Pentagon 230"/>
            <p:cNvSpPr/>
            <p:nvPr/>
          </p:nvSpPr>
          <p:spPr>
            <a:xfrm>
              <a:off x="4905113" y="2002273"/>
              <a:ext cx="3226569" cy="1053496"/>
            </a:xfrm>
            <a:prstGeom prst="homePlate">
              <a:avLst>
                <a:gd name="adj" fmla="val 0"/>
              </a:avLst>
            </a:prstGeom>
            <a:solidFill>
              <a:srgbClr val="FFFFFF"/>
            </a:solidFill>
            <a:ln w="9525" algn="ctr">
              <a:solidFill>
                <a:srgbClr val="00A3AE"/>
              </a:solidFill>
              <a:prstDash val="dash"/>
              <a:round/>
              <a:headEnd/>
              <a:tailEnd/>
            </a:ln>
            <a:effectLst/>
          </p:spPr>
          <p:txBody>
            <a:bodyPr lIns="84299" tIns="42150" rIns="84299" bIns="42150" anchor="ctr"/>
            <a:lstStyle/>
            <a:p>
              <a:pPr marL="93663" marR="0" lvl="0" indent="0" defTabSz="914400" eaLnBrk="0" fontAlgn="auto" latinLnBrk="0" hangingPunct="0">
                <a:lnSpc>
                  <a:spcPct val="100000"/>
                </a:lnSpc>
                <a:spcBef>
                  <a:spcPts val="0"/>
                </a:spcBef>
                <a:spcAft>
                  <a:spcPts val="0"/>
                </a:spcAft>
                <a:buClrTx/>
                <a:buSzTx/>
                <a:buFontTx/>
                <a:buNone/>
                <a:tabLst/>
                <a:defRPr/>
              </a:pPr>
              <a:r>
                <a:rPr kumimoji="0" lang="es-PA" sz="12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rPr>
                <a:t>La interfaz de usuario como</a:t>
              </a:r>
              <a:r>
                <a:rPr kumimoji="0" lang="es-PA" sz="1200" b="0" i="0" u="none" strike="noStrike" kern="0" cap="none" spc="0" normalizeH="0" noProof="0" dirty="0" smtClean="0">
                  <a:ln>
                    <a:noFill/>
                  </a:ln>
                  <a:solidFill>
                    <a:srgbClr val="646464">
                      <a:lumMod val="50000"/>
                    </a:srgbClr>
                  </a:solidFill>
                  <a:effectLst/>
                  <a:uLnTx/>
                  <a:uFillTx/>
                  <a:latin typeface="Arial" panose="020B0604020202020204" pitchFamily="34" charset="0"/>
                  <a:cs typeface="Arial" panose="020B0604020202020204" pitchFamily="34" charset="0"/>
                </a:rPr>
                <a:t> la columna vertebral de la </a:t>
              </a:r>
              <a:r>
                <a:rPr kumimoji="0" lang="es-PA" sz="1200" b="1" i="0" u="none" strike="noStrike" kern="0" cap="none" spc="0" normalizeH="0" noProof="0" dirty="0" smtClean="0">
                  <a:ln>
                    <a:noFill/>
                  </a:ln>
                  <a:solidFill>
                    <a:srgbClr val="FFC000"/>
                  </a:solidFill>
                  <a:effectLst/>
                  <a:uLnTx/>
                  <a:uFillTx/>
                  <a:latin typeface="Arial" panose="020B0604020202020204" pitchFamily="34" charset="0"/>
                  <a:cs typeface="Arial" panose="020B0604020202020204" pitchFamily="34" charset="0"/>
                </a:rPr>
                <a:t>experiencia digital del cliente</a:t>
              </a:r>
              <a:r>
                <a:rPr lang="es-PA" sz="1200" kern="0" noProof="0" dirty="0" smtClean="0">
                  <a:solidFill>
                    <a:srgbClr val="646464">
                      <a:lumMod val="50000"/>
                    </a:srgbClr>
                  </a:solidFill>
                  <a:latin typeface="Arial" panose="020B0604020202020204" pitchFamily="34" charset="0"/>
                  <a:cs typeface="Arial" panose="020B0604020202020204" pitchFamily="34" charset="0"/>
                </a:rPr>
                <a:t>, </a:t>
              </a:r>
              <a:r>
                <a:rPr lang="es-PA" sz="1200" b="1" kern="0" noProof="0" dirty="0" smtClean="0">
                  <a:solidFill>
                    <a:srgbClr val="FFC000"/>
                  </a:solidFill>
                  <a:latin typeface="Arial" panose="020B0604020202020204" pitchFamily="34" charset="0"/>
                  <a:cs typeface="Arial" panose="020B0604020202020204" pitchFamily="34" charset="0"/>
                </a:rPr>
                <a:t>habilitando la distribución de contenido y experiencias propietarias y de terceros</a:t>
              </a:r>
              <a:r>
                <a:rPr lang="es-PA" sz="1200" kern="0" noProof="0" dirty="0" smtClean="0">
                  <a:solidFill>
                    <a:srgbClr val="646464">
                      <a:lumMod val="50000"/>
                    </a:srgbClr>
                  </a:solidFill>
                  <a:latin typeface="Arial" panose="020B0604020202020204" pitchFamily="34" charset="0"/>
                  <a:cs typeface="Arial" panose="020B0604020202020204" pitchFamily="34" charset="0"/>
                </a:rPr>
                <a:t>.</a:t>
              </a:r>
              <a:endParaRPr kumimoji="0" lang="es-PA" sz="12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32" name="Pentagon 231"/>
            <p:cNvSpPr/>
            <p:nvPr/>
          </p:nvSpPr>
          <p:spPr>
            <a:xfrm>
              <a:off x="4926831" y="3436620"/>
              <a:ext cx="3226569" cy="1075820"/>
            </a:xfrm>
            <a:prstGeom prst="homePlate">
              <a:avLst>
                <a:gd name="adj" fmla="val 0"/>
              </a:avLst>
            </a:prstGeom>
            <a:solidFill>
              <a:srgbClr val="FFFFFF"/>
            </a:solidFill>
            <a:ln w="9525" algn="ctr">
              <a:solidFill>
                <a:srgbClr val="FFC000"/>
              </a:solidFill>
              <a:prstDash val="dash"/>
              <a:round/>
              <a:headEnd/>
              <a:tailEnd/>
            </a:ln>
            <a:effectLst/>
          </p:spPr>
          <p:txBody>
            <a:bodyPr lIns="84299" tIns="42150" rIns="84299" bIns="42150" anchor="ctr"/>
            <a:lstStyle/>
            <a:p>
              <a:pPr marL="93663" marR="0" lvl="0" indent="0" defTabSz="914400" eaLnBrk="0" fontAlgn="auto" latinLnBrk="0" hangingPunct="0">
                <a:lnSpc>
                  <a:spcPct val="100000"/>
                </a:lnSpc>
                <a:spcBef>
                  <a:spcPts val="0"/>
                </a:spcBef>
                <a:spcAft>
                  <a:spcPts val="0"/>
                </a:spcAft>
                <a:buClrTx/>
                <a:buSzTx/>
                <a:buFontTx/>
                <a:buNone/>
                <a:tabLst/>
                <a:defRPr/>
              </a:pPr>
              <a:r>
                <a:rPr kumimoji="0" lang="es-PA" sz="12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rPr>
                <a:t>La capa de datos e integración</a:t>
              </a:r>
              <a:r>
                <a:rPr lang="es-PA" sz="1200" kern="0" dirty="0" smtClean="0">
                  <a:solidFill>
                    <a:srgbClr val="646464">
                      <a:lumMod val="50000"/>
                    </a:srgbClr>
                  </a:solidFill>
                  <a:latin typeface="Arial" panose="020B0604020202020204" pitchFamily="34" charset="0"/>
                  <a:cs typeface="Arial" panose="020B0604020202020204" pitchFamily="34" charset="0"/>
                </a:rPr>
                <a:t>, construida como una </a:t>
              </a:r>
              <a:r>
                <a:rPr lang="es-PA" sz="1200" b="1" kern="0" dirty="0" smtClean="0">
                  <a:solidFill>
                    <a:srgbClr val="FFC000"/>
                  </a:solidFill>
                  <a:latin typeface="Arial" panose="020B0604020202020204" pitchFamily="34" charset="0"/>
                  <a:cs typeface="Arial" panose="020B0604020202020204" pitchFamily="34" charset="0"/>
                </a:rPr>
                <a:t>plataforma abierta conectada al ecosistema digital </a:t>
              </a:r>
              <a:r>
                <a:rPr lang="es-PA" sz="1200" kern="0" dirty="0" smtClean="0">
                  <a:solidFill>
                    <a:srgbClr val="646464">
                      <a:lumMod val="50000"/>
                    </a:srgbClr>
                  </a:solidFill>
                  <a:latin typeface="Arial" panose="020B0604020202020204" pitchFamily="34" charset="0"/>
                  <a:cs typeface="Arial" panose="020B0604020202020204" pitchFamily="34" charset="0"/>
                </a:rPr>
                <a:t>inclusive con su propia capa de datos y procesos de negocio.</a:t>
              </a:r>
              <a:endParaRPr kumimoji="0" lang="es-PA" sz="12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33" name="Pentagon 232"/>
            <p:cNvSpPr/>
            <p:nvPr/>
          </p:nvSpPr>
          <p:spPr>
            <a:xfrm>
              <a:off x="4926831" y="5045004"/>
              <a:ext cx="3226569" cy="1355796"/>
            </a:xfrm>
            <a:prstGeom prst="homePlate">
              <a:avLst>
                <a:gd name="adj" fmla="val 0"/>
              </a:avLst>
            </a:prstGeom>
            <a:solidFill>
              <a:srgbClr val="FFFFFF"/>
            </a:solidFill>
            <a:ln w="9525" algn="ctr">
              <a:solidFill>
                <a:srgbClr val="646464">
                  <a:lumMod val="75000"/>
                </a:srgbClr>
              </a:solidFill>
              <a:round/>
              <a:headEnd/>
              <a:tailEnd/>
            </a:ln>
            <a:effectLst/>
          </p:spPr>
          <p:txBody>
            <a:bodyPr lIns="84299" tIns="42150" rIns="84299" bIns="42150" anchor="ctr"/>
            <a:lstStyle/>
            <a:p>
              <a:pPr marL="93663" marR="0" lvl="0" indent="0" defTabSz="914400" eaLnBrk="0" fontAlgn="auto" latinLnBrk="0" hangingPunct="0">
                <a:lnSpc>
                  <a:spcPct val="100000"/>
                </a:lnSpc>
                <a:spcBef>
                  <a:spcPts val="0"/>
                </a:spcBef>
                <a:spcAft>
                  <a:spcPts val="0"/>
                </a:spcAft>
                <a:buClrTx/>
                <a:buSzTx/>
                <a:buFontTx/>
                <a:buNone/>
                <a:tabLst/>
                <a:defRPr/>
              </a:pPr>
              <a:r>
                <a:rPr kumimoji="0" lang="es-PA" sz="12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rPr>
                <a:t>Los “Productos y servicios” que </a:t>
              </a:r>
              <a:r>
                <a:rPr kumimoji="0" lang="es-PA" sz="1200" b="1" i="0" u="none" strike="noStrike" kern="0" cap="none" spc="0" normalizeH="0" baseline="0" noProof="0" dirty="0" smtClean="0">
                  <a:ln>
                    <a:noFill/>
                  </a:ln>
                  <a:solidFill>
                    <a:srgbClr val="FFC000"/>
                  </a:solidFill>
                  <a:effectLst/>
                  <a:uLnTx/>
                  <a:uFillTx/>
                  <a:latin typeface="Arial" panose="020B0604020202020204" pitchFamily="34" charset="0"/>
                  <a:cs typeface="Arial" panose="020B0604020202020204" pitchFamily="34" charset="0"/>
                </a:rPr>
                <a:t>soportan el diseño</a:t>
              </a:r>
              <a:r>
                <a:rPr kumimoji="0" lang="es-PA" sz="1200" b="1" i="0" u="none" strike="noStrike" kern="0" cap="none" spc="0" normalizeH="0" noProof="0" dirty="0" smtClean="0">
                  <a:ln>
                    <a:noFill/>
                  </a:ln>
                  <a:solidFill>
                    <a:srgbClr val="FFC000"/>
                  </a:solidFill>
                  <a:effectLst/>
                  <a:uLnTx/>
                  <a:uFillTx/>
                  <a:latin typeface="Arial" panose="020B0604020202020204" pitchFamily="34" charset="0"/>
                  <a:cs typeface="Arial" panose="020B0604020202020204" pitchFamily="34" charset="0"/>
                </a:rPr>
                <a:t> y desarrollo de componentes que puedan ser monetizados </a:t>
              </a:r>
              <a:r>
                <a:rPr kumimoji="0" lang="es-PA" sz="1200" b="0" i="0" u="none" strike="noStrike" kern="0" cap="none" spc="0" normalizeH="0" noProof="0" dirty="0" smtClean="0">
                  <a:ln>
                    <a:noFill/>
                  </a:ln>
                  <a:solidFill>
                    <a:srgbClr val="646464">
                      <a:lumMod val="50000"/>
                    </a:srgbClr>
                  </a:solidFill>
                  <a:effectLst/>
                  <a:uLnTx/>
                  <a:uFillTx/>
                  <a:latin typeface="Arial" panose="020B0604020202020204" pitchFamily="34" charset="0"/>
                  <a:cs typeface="Arial" panose="020B0604020202020204" pitchFamily="34" charset="0"/>
                </a:rPr>
                <a:t>para servir a necesidades de los clientes y terceros. Puede representar una </a:t>
              </a:r>
              <a:r>
                <a:rPr kumimoji="0" lang="es-PA" sz="1200" b="0" i="0" u="none" strike="noStrike" kern="0" cap="none" spc="0" normalizeH="0" noProof="0" dirty="0" smtClean="0">
                  <a:ln>
                    <a:noFill/>
                  </a:ln>
                  <a:solidFill>
                    <a:srgbClr val="FFC000"/>
                  </a:solidFill>
                  <a:effectLst/>
                  <a:uLnTx/>
                  <a:uFillTx/>
                  <a:latin typeface="Arial" panose="020B0604020202020204" pitchFamily="34" charset="0"/>
                  <a:cs typeface="Arial" panose="020B0604020202020204" pitchFamily="34" charset="0"/>
                </a:rPr>
                <a:t>combinación de plataformas legacy y nuevos procesadores de productos (green field</a:t>
              </a:r>
              <a:r>
                <a:rPr kumimoji="0" lang="es-PA" sz="1200" b="0" i="0" u="none" strike="noStrike" kern="0" cap="none" spc="0" normalizeH="0" noProof="0" dirty="0" smtClean="0">
                  <a:ln>
                    <a:noFill/>
                  </a:ln>
                  <a:solidFill>
                    <a:srgbClr val="646464">
                      <a:lumMod val="50000"/>
                    </a:srgbClr>
                  </a:solidFill>
                  <a:effectLst/>
                  <a:uLnTx/>
                  <a:uFillTx/>
                  <a:latin typeface="Arial" panose="020B0604020202020204" pitchFamily="34" charset="0"/>
                  <a:cs typeface="Arial" panose="020B0604020202020204" pitchFamily="34" charset="0"/>
                </a:rPr>
                <a:t>)</a:t>
              </a:r>
              <a:endParaRPr kumimoji="0" lang="es-PA" sz="1200" b="0" i="0" u="none" strike="noStrike" kern="0" cap="none" spc="0" normalizeH="0" baseline="0" noProof="0" dirty="0" smtClean="0">
                <a:ln>
                  <a:noFill/>
                </a:ln>
                <a:solidFill>
                  <a:srgbClr val="646464">
                    <a:lumMod val="50000"/>
                  </a:srgbClr>
                </a:solidFill>
                <a:effectLst/>
                <a:uLnTx/>
                <a:uFillTx/>
                <a:latin typeface="Arial" panose="020B0604020202020204" pitchFamily="34" charset="0"/>
                <a:cs typeface="Arial" panose="020B0604020202020204" pitchFamily="34" charset="0"/>
              </a:endParaRPr>
            </a:p>
          </p:txBody>
        </p:sp>
        <p:sp>
          <p:nvSpPr>
            <p:cNvPr id="234" name="Content Placeholder 7"/>
            <p:cNvSpPr txBox="1">
              <a:spLocks/>
            </p:cNvSpPr>
            <p:nvPr/>
          </p:nvSpPr>
          <p:spPr>
            <a:xfrm>
              <a:off x="4572000" y="1455502"/>
              <a:ext cx="3771067" cy="440145"/>
            </a:xfrm>
            <a:prstGeom prst="rect">
              <a:avLst/>
            </a:prstGeom>
            <a:noFill/>
            <a:ln w="3175">
              <a:noFill/>
            </a:ln>
          </p:spPr>
          <p:txBody>
            <a:bodyPr vert="horz" lIns="58254" tIns="29127" rIns="87380" bIns="29127" rtlCol="0" anchor="ctr" anchorCtr="0">
              <a:noAutofit/>
            </a:bodyPr>
            <a:lstStyle>
              <a:defPPr>
                <a:defRPr lang="en-US"/>
              </a:defPPr>
              <a:lvl1pPr indent="0" algn="ctr">
                <a:spcBef>
                  <a:spcPts val="600"/>
                </a:spcBef>
                <a:buClr>
                  <a:srgbClr val="FFE600"/>
                </a:buClr>
                <a:buSzPct val="70000"/>
                <a:buFont typeface="Arial" pitchFamily="34" charset="0"/>
                <a:buNone/>
                <a:defRPr sz="1100" b="1">
                  <a:solidFill>
                    <a:schemeClr val="accent1">
                      <a:lumMod val="50000"/>
                    </a:schemeClr>
                  </a:solidFill>
                  <a:latin typeface="EYInterstate" panose="02000503020000020004" pitchFamily="2" charset="0"/>
                </a:defRPr>
              </a:lvl1pPr>
              <a:lvl2pPr marL="709613" indent="-354013">
                <a:spcBef>
                  <a:spcPct val="20000"/>
                </a:spcBef>
                <a:buClr>
                  <a:schemeClr val="accent2"/>
                </a:buClr>
                <a:buSzPct val="70000"/>
                <a:buFont typeface="Arial" pitchFamily="34" charset="0"/>
                <a:buChar char="►"/>
                <a:defRPr sz="2000">
                  <a:solidFill>
                    <a:schemeClr val="bg1"/>
                  </a:solidFill>
                </a:defRPr>
              </a:lvl2pPr>
              <a:lvl3pPr marL="1077913" indent="-354013">
                <a:spcBef>
                  <a:spcPct val="20000"/>
                </a:spcBef>
                <a:buClr>
                  <a:schemeClr val="accent2"/>
                </a:buClr>
                <a:buSzPct val="70000"/>
                <a:buFont typeface="Arial" pitchFamily="34" charset="0"/>
                <a:buChar char="►"/>
                <a:defRPr>
                  <a:solidFill>
                    <a:schemeClr val="bg1"/>
                  </a:solidFill>
                </a:defRPr>
              </a:lvl3pPr>
              <a:lvl4pPr marL="1433513" indent="-355600">
                <a:spcBef>
                  <a:spcPct val="20000"/>
                </a:spcBef>
                <a:buClr>
                  <a:schemeClr val="accent2"/>
                </a:buClr>
                <a:buSzPct val="70000"/>
                <a:buFont typeface="Arial" pitchFamily="34" charset="0"/>
                <a:buChar char="►"/>
                <a:defRPr sz="1600">
                  <a:solidFill>
                    <a:schemeClr val="bg1"/>
                  </a:solidFill>
                </a:defRPr>
              </a:lvl4pPr>
              <a:lvl5pPr marL="1787525" indent="-354013">
                <a:spcBef>
                  <a:spcPct val="20000"/>
                </a:spcBef>
                <a:buClr>
                  <a:schemeClr val="accent2"/>
                </a:buClr>
                <a:buSzPct val="70000"/>
                <a:buFont typeface="Arial" pitchFamily="34" charset="0"/>
                <a:buChar char="►"/>
                <a:defRPr sz="16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eaLnBrk="1" fontAlgn="auto" latinLnBrk="0" hangingPunct="1">
                <a:lnSpc>
                  <a:spcPct val="100000"/>
                </a:lnSpc>
                <a:spcBef>
                  <a:spcPts val="600"/>
                </a:spcBef>
                <a:spcAft>
                  <a:spcPts val="0"/>
                </a:spcAft>
                <a:buClr>
                  <a:srgbClr val="FFE600"/>
                </a:buClr>
                <a:buSzPct val="70000"/>
                <a:buFont typeface="Arial" pitchFamily="34" charset="0"/>
                <a:buNone/>
                <a:tabLst/>
                <a:defRPr/>
              </a:pPr>
              <a:r>
                <a:rPr kumimoji="0" lang="es-PA" sz="1400" b="1" i="0" u="none" strike="noStrike" kern="0" cap="none" spc="0" normalizeH="0" baseline="0" noProof="0" dirty="0" smtClean="0">
                  <a:ln>
                    <a:noFill/>
                  </a:ln>
                  <a:solidFill>
                    <a:srgbClr val="808080">
                      <a:lumMod val="50000"/>
                    </a:srgbClr>
                  </a:solidFill>
                  <a:effectLst/>
                  <a:uLnTx/>
                  <a:uFillTx/>
                  <a:latin typeface="Arial" panose="020B0604020202020204" pitchFamily="34" charset="0"/>
                  <a:cs typeface="Arial" panose="020B0604020202020204" pitchFamily="34" charset="0"/>
                </a:rPr>
                <a:t>Niveles de diferenciación</a:t>
              </a:r>
              <a:endParaRPr kumimoji="0" lang="es-PA" sz="1400" b="1" i="0" u="none" strike="noStrike" kern="0" cap="none" spc="0" normalizeH="0" baseline="0" noProof="0" dirty="0">
                <a:ln>
                  <a:noFill/>
                </a:ln>
                <a:solidFill>
                  <a:srgbClr val="808080">
                    <a:lumMod val="50000"/>
                  </a:srgbClr>
                </a:solidFill>
                <a:effectLst/>
                <a:uLnTx/>
                <a:uFillTx/>
                <a:latin typeface="Arial" panose="020B0604020202020204" pitchFamily="34" charset="0"/>
                <a:cs typeface="Arial" panose="020B0604020202020204" pitchFamily="34" charset="0"/>
              </a:endParaRPr>
            </a:p>
          </p:txBody>
        </p:sp>
      </p:grpSp>
      <p:sp>
        <p:nvSpPr>
          <p:cNvPr id="235" name="Rectangle 234"/>
          <p:cNvSpPr/>
          <p:nvPr/>
        </p:nvSpPr>
        <p:spPr>
          <a:xfrm>
            <a:off x="206882" y="1631378"/>
            <a:ext cx="3505200" cy="4478149"/>
          </a:xfrm>
          <a:prstGeom prst="rect">
            <a:avLst/>
          </a:prstGeom>
        </p:spPr>
        <p:txBody>
          <a:bodyPr wrap="square">
            <a:spAutoFit/>
          </a:bodyPr>
          <a:lstStyle/>
          <a:p>
            <a:pPr>
              <a:buClr>
                <a:srgbClr val="FFC000"/>
              </a:buClr>
              <a:buSzPct val="140000"/>
            </a:pPr>
            <a:r>
              <a:rPr lang="es-ES" sz="1900" b="1" dirty="0" smtClean="0">
                <a:solidFill>
                  <a:schemeClr val="bg1"/>
                </a:solidFill>
                <a:latin typeface="Arial" panose="020B0604020202020204" pitchFamily="34" charset="0"/>
                <a:cs typeface="Arial" panose="020B0604020202020204" pitchFamily="34" charset="0"/>
              </a:rPr>
              <a:t>El  Banco como plataforma representa un modelo que crea valor al permitir interacciones entre productos externos y consumidores.</a:t>
            </a:r>
          </a:p>
          <a:p>
            <a:pPr>
              <a:buClr>
                <a:srgbClr val="FFC000"/>
              </a:buClr>
              <a:buSzPct val="140000"/>
            </a:pPr>
            <a:endParaRPr lang="es-ES" sz="1900" b="1" dirty="0">
              <a:solidFill>
                <a:schemeClr val="bg1"/>
              </a:solidFill>
              <a:latin typeface="Arial" panose="020B0604020202020204" pitchFamily="34" charset="0"/>
              <a:cs typeface="Arial" panose="020B0604020202020204" pitchFamily="34" charset="0"/>
            </a:endParaRPr>
          </a:p>
          <a:p>
            <a:pPr>
              <a:buClr>
                <a:srgbClr val="FFC000"/>
              </a:buClr>
              <a:buSzPct val="140000"/>
            </a:pPr>
            <a:r>
              <a:rPr lang="es-ES" sz="1900" b="1" dirty="0" smtClean="0">
                <a:solidFill>
                  <a:schemeClr val="bg1"/>
                </a:solidFill>
                <a:latin typeface="Arial" panose="020B0604020202020204" pitchFamily="34" charset="0"/>
                <a:cs typeface="Arial" panose="020B0604020202020204" pitchFamily="34" charset="0"/>
              </a:rPr>
              <a:t>Desbloquean nuevas fuentes de valor y suministro.</a:t>
            </a:r>
          </a:p>
          <a:p>
            <a:pPr>
              <a:buClr>
                <a:srgbClr val="FFC000"/>
              </a:buClr>
              <a:buSzPct val="140000"/>
            </a:pPr>
            <a:endParaRPr lang="es-ES" sz="1900" b="1" dirty="0" smtClean="0">
              <a:solidFill>
                <a:schemeClr val="bg1"/>
              </a:solidFill>
              <a:latin typeface="Arial" panose="020B0604020202020204" pitchFamily="34" charset="0"/>
              <a:cs typeface="Arial" panose="020B0604020202020204" pitchFamily="34" charset="0"/>
            </a:endParaRPr>
          </a:p>
          <a:p>
            <a:pPr>
              <a:buClr>
                <a:srgbClr val="FFC000"/>
              </a:buClr>
              <a:buSzPct val="140000"/>
            </a:pPr>
            <a:r>
              <a:rPr lang="es-ES" sz="1900" b="1" dirty="0" smtClean="0">
                <a:solidFill>
                  <a:schemeClr val="bg1"/>
                </a:solidFill>
                <a:latin typeface="Arial" panose="020B0604020202020204" pitchFamily="34" charset="0"/>
                <a:cs typeface="Arial" panose="020B0604020202020204" pitchFamily="34" charset="0"/>
              </a:rPr>
              <a:t>Se enfocan en lograr disminuir la fricción para lograr acceder a los productos y servicios</a:t>
            </a:r>
            <a:endParaRPr lang="es-ES" sz="1900" b="1" dirty="0">
              <a:solidFill>
                <a:schemeClr val="bg1"/>
              </a:solidFill>
              <a:latin typeface="Arial" panose="020B0604020202020204" pitchFamily="34" charset="0"/>
              <a:cs typeface="Arial" panose="020B0604020202020204" pitchFamily="34" charset="0"/>
            </a:endParaRPr>
          </a:p>
        </p:txBody>
      </p:sp>
      <p:sp>
        <p:nvSpPr>
          <p:cNvPr id="37" name="Disclaimer Australia [Presentation]"/>
          <p:cNvSpPr txBox="1">
            <a:spLocks/>
          </p:cNvSpPr>
          <p:nvPr/>
        </p:nvSpPr>
        <p:spPr>
          <a:xfrm>
            <a:off x="834948" y="6564243"/>
            <a:ext cx="8787976" cy="423759"/>
          </a:xfrm>
          <a:prstGeom prst="rect">
            <a:avLst/>
          </a:prstGeom>
        </p:spPr>
        <p:txBody>
          <a:bodyPr lIns="0" tIns="0" rIns="0" bIns="0"/>
          <a:lstStyle>
            <a:defPPr>
              <a:defRPr lang="en-US"/>
            </a:defPPr>
            <a:lvl1pPr marL="0" algn="l" defTabSz="914400" rtl="0" eaLnBrk="1" fontAlgn="auto" latinLnBrk="0" hangingPunct="1">
              <a:spcBef>
                <a:spcPts val="0"/>
              </a:spcBef>
              <a:spcAft>
                <a:spcPts val="0"/>
              </a:spcAft>
              <a:defRPr sz="800" kern="1200">
                <a:solidFill>
                  <a:schemeClr val="tx1">
                    <a:lumMod val="75000"/>
                    <a:lumOff val="25000"/>
                  </a:schemeClr>
                </a:solidFill>
                <a:latin typeface="EYInterstate Light" panose="02000506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sz="1200" dirty="0">
                <a:latin typeface="Arial" panose="020B0604020202020204" pitchFamily="34" charset="0"/>
                <a:cs typeface="Arial" panose="020B0604020202020204" pitchFamily="34" charset="0"/>
              </a:rPr>
              <a:t>Copyright © </a:t>
            </a:r>
            <a:r>
              <a:rPr lang="en-AU" sz="1200" dirty="0" smtClean="0">
                <a:latin typeface="Arial" panose="020B0604020202020204" pitchFamily="34" charset="0"/>
                <a:cs typeface="Arial" panose="020B0604020202020204" pitchFamily="34" charset="0"/>
              </a:rPr>
              <a:t>2018 EY. </a:t>
            </a:r>
            <a:r>
              <a:rPr lang="en-AU" sz="1200" dirty="0">
                <a:latin typeface="Arial" panose="020B0604020202020204" pitchFamily="34" charset="0"/>
                <a:cs typeface="Arial" panose="020B0604020202020204" pitchFamily="34" charset="0"/>
              </a:rPr>
              <a:t>All Rights Reserved. Liability limited by a scheme approved under Professional Standards Legislation</a:t>
            </a:r>
          </a:p>
        </p:txBody>
      </p:sp>
    </p:spTree>
    <p:extLst>
      <p:ext uri="{BB962C8B-B14F-4D97-AF65-F5344CB8AC3E}">
        <p14:creationId xmlns:p14="http://schemas.microsoft.com/office/powerpoint/2010/main" val="38325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04" y="254913"/>
            <a:ext cx="11003940" cy="430887"/>
          </a:xfrm>
        </p:spPr>
        <p:txBody>
          <a:bodyPr/>
          <a:lstStyle/>
          <a:p>
            <a:r>
              <a:rPr lang="es-PA" dirty="0" smtClean="0">
                <a:solidFill>
                  <a:srgbClr val="F6D31E"/>
                </a:solidFill>
              </a:rPr>
              <a:t>La evolución hacía un banco como plataforma</a:t>
            </a:r>
            <a:endParaRPr lang="es-PA" dirty="0">
              <a:solidFill>
                <a:srgbClr val="F6D31E"/>
              </a:solidFill>
            </a:endParaRPr>
          </a:p>
        </p:txBody>
      </p:sp>
      <p:sp>
        <p:nvSpPr>
          <p:cNvPr id="24" name="Disclaimer Australia [Presentation]"/>
          <p:cNvSpPr txBox="1">
            <a:spLocks/>
          </p:cNvSpPr>
          <p:nvPr/>
        </p:nvSpPr>
        <p:spPr>
          <a:xfrm>
            <a:off x="834948" y="6662841"/>
            <a:ext cx="8787976" cy="423759"/>
          </a:xfrm>
          <a:prstGeom prst="rect">
            <a:avLst/>
          </a:prstGeom>
        </p:spPr>
        <p:txBody>
          <a:bodyPr lIns="0" tIns="0" rIns="0" bIns="0"/>
          <a:lstStyle>
            <a:defPPr>
              <a:defRPr lang="en-US"/>
            </a:defPPr>
            <a:lvl1pPr marL="0" algn="l" defTabSz="914400" rtl="0" eaLnBrk="1" fontAlgn="auto" latinLnBrk="0" hangingPunct="1">
              <a:spcBef>
                <a:spcPts val="0"/>
              </a:spcBef>
              <a:spcAft>
                <a:spcPts val="0"/>
              </a:spcAft>
              <a:defRPr sz="800" kern="1200">
                <a:solidFill>
                  <a:schemeClr val="tx1">
                    <a:lumMod val="75000"/>
                    <a:lumOff val="25000"/>
                  </a:schemeClr>
                </a:solidFill>
                <a:latin typeface="EYInterstate Light" panose="02000506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sz="1200" dirty="0">
                <a:latin typeface="Arial" panose="020B0604020202020204" pitchFamily="34" charset="0"/>
                <a:cs typeface="Arial" panose="020B0604020202020204" pitchFamily="34" charset="0"/>
              </a:rPr>
              <a:t>Copyright © </a:t>
            </a:r>
            <a:r>
              <a:rPr lang="en-AU" sz="1200" dirty="0" smtClean="0">
                <a:latin typeface="Arial" panose="020B0604020202020204" pitchFamily="34" charset="0"/>
                <a:cs typeface="Arial" panose="020B0604020202020204" pitchFamily="34" charset="0"/>
              </a:rPr>
              <a:t>2018 EY. </a:t>
            </a:r>
            <a:r>
              <a:rPr lang="en-AU" sz="1200" dirty="0">
                <a:latin typeface="Arial" panose="020B0604020202020204" pitchFamily="34" charset="0"/>
                <a:cs typeface="Arial" panose="020B0604020202020204" pitchFamily="34" charset="0"/>
              </a:rPr>
              <a:t>All Rights Reserved. Liability limited by a scheme approved under Professional Standards Legislation</a:t>
            </a:r>
          </a:p>
        </p:txBody>
      </p:sp>
      <p:sp>
        <p:nvSpPr>
          <p:cNvPr id="101" name="AutoShape 16"/>
          <p:cNvSpPr>
            <a:spLocks noChangeArrowheads="1"/>
          </p:cNvSpPr>
          <p:nvPr/>
        </p:nvSpPr>
        <p:spPr bwMode="auto">
          <a:xfrm rot="16200000">
            <a:off x="-620921" y="4387409"/>
            <a:ext cx="2678376" cy="289910"/>
          </a:xfrm>
          <a:prstGeom prst="roundRect">
            <a:avLst>
              <a:gd name="adj" fmla="val 0"/>
            </a:avLst>
          </a:prstGeom>
          <a:solidFill>
            <a:srgbClr val="333333"/>
          </a:solidFill>
          <a:ln w="952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400" b="1" i="0" u="none" strike="noStrike" kern="0" cap="none" spc="0" normalizeH="0" baseline="0" noProof="0" dirty="0" smtClean="0">
                <a:ln>
                  <a:noFill/>
                </a:ln>
                <a:solidFill>
                  <a:srgbClr val="FFD200"/>
                </a:solidFill>
                <a:effectLst/>
                <a:uLnTx/>
                <a:uFillTx/>
                <a:latin typeface="Arial" panose="020B0604020202020204" pitchFamily="34" charset="0"/>
                <a:cs typeface="Arial" panose="020B0604020202020204" pitchFamily="34" charset="0"/>
              </a:rPr>
              <a:t>Descripción del escenario</a:t>
            </a:r>
          </a:p>
        </p:txBody>
      </p:sp>
      <p:sp>
        <p:nvSpPr>
          <p:cNvPr id="102" name="AutoShape 16"/>
          <p:cNvSpPr>
            <a:spLocks noChangeArrowheads="1"/>
          </p:cNvSpPr>
          <p:nvPr/>
        </p:nvSpPr>
        <p:spPr bwMode="auto">
          <a:xfrm>
            <a:off x="3135276" y="2456719"/>
            <a:ext cx="1800000" cy="701617"/>
          </a:xfrm>
          <a:prstGeom prst="roundRect">
            <a:avLst>
              <a:gd name="adj" fmla="val 0"/>
            </a:avLst>
          </a:prstGeom>
          <a:solidFill>
            <a:srgbClr val="FFC000"/>
          </a:solidFill>
          <a:ln w="9525" algn="ctr">
            <a:noFill/>
            <a:round/>
            <a:headEnd/>
            <a:tailEnd/>
          </a:ln>
        </p:spPr>
        <p:txBody>
          <a:bodyPr lIns="0" tIns="0" rIns="0" bIns="0" anchor="ctr"/>
          <a:lstStyle/>
          <a:p>
            <a:pPr algn="ctr" eaLnBrk="0" hangingPunct="0">
              <a:defRPr/>
            </a:pPr>
            <a:r>
              <a:rPr lang="es-PA" sz="1200" b="1" kern="0" dirty="0" smtClean="0">
                <a:solidFill>
                  <a:srgbClr val="333333"/>
                </a:solidFill>
                <a:latin typeface="Arial" panose="020B0604020202020204" pitchFamily="34" charset="0"/>
                <a:cs typeface="Arial" panose="020B0604020202020204" pitchFamily="34" charset="0"/>
              </a:rPr>
              <a:t>«Banco productor y distribuidor interno»</a:t>
            </a:r>
          </a:p>
          <a:p>
            <a:pPr algn="ctr" eaLnBrk="0" hangingPunct="0">
              <a:defRPr/>
            </a:pPr>
            <a:r>
              <a:rPr lang="es-PA" sz="1200" i="1" kern="0" dirty="0" smtClean="0">
                <a:solidFill>
                  <a:srgbClr val="333333"/>
                </a:solidFill>
                <a:latin typeface="Arial" panose="020B0604020202020204" pitchFamily="34" charset="0"/>
                <a:cs typeface="Arial" panose="020B0604020202020204" pitchFamily="34" charset="0"/>
              </a:rPr>
              <a:t>Modelo integrado</a:t>
            </a:r>
          </a:p>
        </p:txBody>
      </p:sp>
      <p:sp>
        <p:nvSpPr>
          <p:cNvPr id="103" name="AutoShape 15"/>
          <p:cNvSpPr>
            <a:spLocks noChangeArrowheads="1"/>
          </p:cNvSpPr>
          <p:nvPr/>
        </p:nvSpPr>
        <p:spPr bwMode="auto">
          <a:xfrm>
            <a:off x="3135276" y="3242017"/>
            <a:ext cx="1800000" cy="2888359"/>
          </a:xfrm>
          <a:prstGeom prst="rect">
            <a:avLst/>
          </a:prstGeom>
          <a:solidFill>
            <a:srgbClr val="E0E0E0">
              <a:alpha val="20000"/>
            </a:srgbClr>
          </a:solidFill>
          <a:ln w="6350" algn="ctr">
            <a:solidFill>
              <a:srgbClr val="808080">
                <a:lumMod val="20000"/>
                <a:lumOff val="80000"/>
              </a:srgbClr>
            </a:solidFill>
            <a:round/>
            <a:headEnd/>
            <a:tailEnd/>
          </a:ln>
        </p:spPr>
        <p:txBody>
          <a:bodyPr lIns="36000" tIns="36000" rIns="36000" bIns="36000" anchor="t"/>
          <a:lstStyle/>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Diseño y desarrollo de productos y servicios con valor añadido, que pueden ser integrados  al ecosistema digital</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Foco en la experiencia del cliente con enfoque cliente céntrico apalancando por la data generada por el cliente</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El banco lo hace todo lo interno (Canales, Integración, Procesamiento)</a:t>
            </a:r>
          </a:p>
        </p:txBody>
      </p:sp>
      <p:sp>
        <p:nvSpPr>
          <p:cNvPr id="104" name="AutoShape 16"/>
          <p:cNvSpPr>
            <a:spLocks noChangeArrowheads="1"/>
          </p:cNvSpPr>
          <p:nvPr/>
        </p:nvSpPr>
        <p:spPr bwMode="auto">
          <a:xfrm>
            <a:off x="5402397" y="2456719"/>
            <a:ext cx="1800000" cy="701617"/>
          </a:xfrm>
          <a:prstGeom prst="roundRect">
            <a:avLst>
              <a:gd name="adj" fmla="val 0"/>
            </a:avLst>
          </a:prstGeom>
          <a:solidFill>
            <a:srgbClr val="FFC000"/>
          </a:solidFill>
          <a:ln w="9525" algn="ctr">
            <a:noFill/>
            <a:round/>
            <a:headEnd/>
            <a:tailEnd/>
          </a:ln>
        </p:spPr>
        <p:txBody>
          <a:bodyPr lIns="0" tIns="0" rIns="0" bIns="0" anchor="ctr"/>
          <a:lstStyle/>
          <a:p>
            <a:pPr algn="ctr" eaLnBrk="0" hangingPunct="0">
              <a:defRPr/>
            </a:pPr>
            <a:r>
              <a:rPr lang="es-PA" sz="1200" b="1" kern="0" dirty="0" smtClean="0">
                <a:solidFill>
                  <a:srgbClr val="333333"/>
                </a:solidFill>
                <a:latin typeface="Arial" panose="020B0604020202020204" pitchFamily="34" charset="0"/>
                <a:cs typeface="Arial" panose="020B0604020202020204" pitchFamily="34" charset="0"/>
              </a:rPr>
              <a:t>«Banco distribuidor/ </a:t>
            </a:r>
          </a:p>
          <a:p>
            <a:pPr algn="ctr" eaLnBrk="0" hangingPunct="0">
              <a:defRPr/>
            </a:pPr>
            <a:r>
              <a:rPr lang="es-PA" sz="1200" b="1" kern="0" dirty="0" smtClean="0">
                <a:solidFill>
                  <a:srgbClr val="333333"/>
                </a:solidFill>
                <a:latin typeface="Arial" panose="020B0604020202020204" pitchFamily="34" charset="0"/>
                <a:cs typeface="Arial" panose="020B0604020202020204" pitchFamily="34" charset="0"/>
              </a:rPr>
              <a:t>relacionador»</a:t>
            </a:r>
          </a:p>
          <a:p>
            <a:pPr algn="ctr" eaLnBrk="0" hangingPunct="0">
              <a:defRPr/>
            </a:pPr>
            <a:r>
              <a:rPr lang="es-PA" sz="1200" i="1" kern="0" dirty="0" smtClean="0">
                <a:solidFill>
                  <a:srgbClr val="333333"/>
                </a:solidFill>
                <a:latin typeface="Arial" panose="020B0604020202020204" pitchFamily="34" charset="0"/>
                <a:cs typeface="Arial" panose="020B0604020202020204" pitchFamily="34" charset="0"/>
              </a:rPr>
              <a:t>Modelo agregado</a:t>
            </a:r>
            <a:endParaRPr lang="es-PA" sz="1200" i="1" kern="0" dirty="0">
              <a:solidFill>
                <a:srgbClr val="333333"/>
              </a:solidFill>
              <a:latin typeface="Arial" panose="020B0604020202020204" pitchFamily="34" charset="0"/>
              <a:cs typeface="Arial" panose="020B0604020202020204" pitchFamily="34" charset="0"/>
            </a:endParaRPr>
          </a:p>
        </p:txBody>
      </p:sp>
      <p:sp>
        <p:nvSpPr>
          <p:cNvPr id="105" name="Oval 36"/>
          <p:cNvSpPr>
            <a:spLocks noChangeArrowheads="1"/>
          </p:cNvSpPr>
          <p:nvPr/>
        </p:nvSpPr>
        <p:spPr bwMode="auto">
          <a:xfrm>
            <a:off x="3004540" y="2380005"/>
            <a:ext cx="201587" cy="180000"/>
          </a:xfrm>
          <a:prstGeom prst="rect">
            <a:avLst/>
          </a:prstGeom>
          <a:solidFill>
            <a:srgbClr val="00A3AE"/>
          </a:solidFill>
          <a:ln w="19050">
            <a:solidFill>
              <a:srgbClr val="333333"/>
            </a:solidFill>
            <a:round/>
            <a:headEnd/>
            <a:tailEnd/>
          </a:ln>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000" b="1" i="0" u="none" strike="noStrike" kern="0" cap="none" spc="0" normalizeH="0" baseline="0" noProof="0" dirty="0" smtClean="0">
                <a:ln>
                  <a:noFill/>
                </a:ln>
                <a:solidFill>
                  <a:srgbClr val="FFD200"/>
                </a:solidFill>
                <a:effectLst/>
                <a:uLnTx/>
                <a:uFillTx/>
                <a:latin typeface="Arial" panose="020B0604020202020204" pitchFamily="34" charset="0"/>
                <a:cs typeface="Arial" panose="020B0604020202020204" pitchFamily="34" charset="0"/>
              </a:rPr>
              <a:t>2</a:t>
            </a:r>
          </a:p>
        </p:txBody>
      </p:sp>
      <p:sp>
        <p:nvSpPr>
          <p:cNvPr id="106" name="AutoShape 15"/>
          <p:cNvSpPr>
            <a:spLocks noChangeArrowheads="1"/>
          </p:cNvSpPr>
          <p:nvPr/>
        </p:nvSpPr>
        <p:spPr bwMode="auto">
          <a:xfrm>
            <a:off x="5317408" y="3242017"/>
            <a:ext cx="1936883" cy="2888359"/>
          </a:xfrm>
          <a:prstGeom prst="rect">
            <a:avLst/>
          </a:prstGeom>
          <a:solidFill>
            <a:srgbClr val="E0E0E0">
              <a:alpha val="20000"/>
            </a:srgbClr>
          </a:solidFill>
          <a:ln w="6350" algn="ctr">
            <a:solidFill>
              <a:srgbClr val="808080">
                <a:lumMod val="20000"/>
                <a:lumOff val="80000"/>
              </a:srgbClr>
            </a:solidFill>
            <a:round/>
            <a:headEnd/>
            <a:tailEnd/>
          </a:ln>
        </p:spPr>
        <p:txBody>
          <a:bodyPr lIns="36000" tIns="36000" rIns="36000" bIns="36000" anchor="t"/>
          <a:lstStyle/>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tab pos="93663" algn="l"/>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Agregación/integración de productos provistos por terceros en orden de proveer una oferta mas completa</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tab pos="93663" algn="l"/>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Entregar una experiencia omnicanal de clientes basada ampliamente en el uso y aprovechamiento de la data generada por los clientes</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tab pos="93663" algn="l"/>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Procesamiento con terceros o externalización del procesamiento</a:t>
            </a:r>
          </a:p>
        </p:txBody>
      </p:sp>
      <p:sp>
        <p:nvSpPr>
          <p:cNvPr id="107" name="AutoShape 16"/>
          <p:cNvSpPr>
            <a:spLocks noChangeArrowheads="1"/>
          </p:cNvSpPr>
          <p:nvPr/>
        </p:nvSpPr>
        <p:spPr bwMode="auto">
          <a:xfrm>
            <a:off x="7572814" y="2456719"/>
            <a:ext cx="1800000" cy="701617"/>
          </a:xfrm>
          <a:prstGeom prst="roundRect">
            <a:avLst>
              <a:gd name="adj" fmla="val 0"/>
            </a:avLst>
          </a:prstGeom>
          <a:solidFill>
            <a:srgbClr val="FFC000"/>
          </a:solidFill>
          <a:ln w="9525" algn="ctr">
            <a:noFill/>
            <a:round/>
            <a:headEnd/>
            <a:tailEnd/>
          </a:ln>
        </p:spPr>
        <p:txBody>
          <a:bodyPr lIns="0" tIns="0" rIns="0" bIns="0" anchor="ctr"/>
          <a:lstStyle/>
          <a:p>
            <a:pPr algn="ctr" eaLnBrk="0" hangingPunct="0"/>
            <a:r>
              <a:rPr lang="es-PA" sz="1200" b="1" kern="0" dirty="0" smtClean="0">
                <a:solidFill>
                  <a:srgbClr val="333333"/>
                </a:solidFill>
                <a:latin typeface="Arial" panose="020B0604020202020204" pitchFamily="34" charset="0"/>
                <a:cs typeface="Arial" panose="020B0604020202020204" pitchFamily="34" charset="0"/>
              </a:rPr>
              <a:t>«Banco procesador/ productor»</a:t>
            </a:r>
          </a:p>
          <a:p>
            <a:pPr algn="ctr" eaLnBrk="0" hangingPunct="0"/>
            <a:r>
              <a:rPr lang="es-PA" sz="1200" i="1" kern="0" dirty="0" smtClean="0">
                <a:solidFill>
                  <a:srgbClr val="333333"/>
                </a:solidFill>
                <a:latin typeface="Arial" panose="020B0604020202020204" pitchFamily="34" charset="0"/>
                <a:cs typeface="Arial" panose="020B0604020202020204" pitchFamily="34" charset="0"/>
              </a:rPr>
              <a:t>Modelo de fabrica</a:t>
            </a:r>
            <a:endParaRPr lang="es-PA" sz="1200" i="1" kern="0" dirty="0">
              <a:solidFill>
                <a:srgbClr val="333333"/>
              </a:solidFill>
              <a:latin typeface="Arial" panose="020B0604020202020204" pitchFamily="34" charset="0"/>
              <a:cs typeface="Arial" panose="020B0604020202020204" pitchFamily="34" charset="0"/>
            </a:endParaRPr>
          </a:p>
        </p:txBody>
      </p:sp>
      <p:sp>
        <p:nvSpPr>
          <p:cNvPr id="108" name="Oval 36"/>
          <p:cNvSpPr>
            <a:spLocks noChangeArrowheads="1"/>
          </p:cNvSpPr>
          <p:nvPr/>
        </p:nvSpPr>
        <p:spPr bwMode="auto">
          <a:xfrm>
            <a:off x="7516097" y="2416638"/>
            <a:ext cx="201587" cy="180000"/>
          </a:xfrm>
          <a:prstGeom prst="rect">
            <a:avLst/>
          </a:prstGeom>
          <a:solidFill>
            <a:srgbClr val="00A3AE"/>
          </a:solidFill>
          <a:ln w="19050">
            <a:solidFill>
              <a:srgbClr val="333333"/>
            </a:solidFill>
            <a:round/>
            <a:headEnd/>
            <a:tailEnd/>
          </a:ln>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000" b="1" i="0" u="none" strike="noStrike" kern="0" cap="none" spc="0" normalizeH="0" baseline="0" noProof="0" dirty="0" smtClean="0">
                <a:ln>
                  <a:noFill/>
                </a:ln>
                <a:solidFill>
                  <a:srgbClr val="FFD200"/>
                </a:solidFill>
                <a:effectLst/>
                <a:uLnTx/>
                <a:uFillTx/>
                <a:latin typeface="Arial" panose="020B0604020202020204" pitchFamily="34" charset="0"/>
                <a:cs typeface="Arial" panose="020B0604020202020204" pitchFamily="34" charset="0"/>
              </a:rPr>
              <a:t>4</a:t>
            </a:r>
          </a:p>
        </p:txBody>
      </p:sp>
      <p:sp>
        <p:nvSpPr>
          <p:cNvPr id="109" name="AutoShape 15"/>
          <p:cNvSpPr>
            <a:spLocks noChangeArrowheads="1"/>
          </p:cNvSpPr>
          <p:nvPr/>
        </p:nvSpPr>
        <p:spPr bwMode="auto">
          <a:xfrm>
            <a:off x="7585026" y="3242017"/>
            <a:ext cx="1800000" cy="2888359"/>
          </a:xfrm>
          <a:prstGeom prst="rect">
            <a:avLst/>
          </a:prstGeom>
          <a:solidFill>
            <a:srgbClr val="E0E0E0">
              <a:alpha val="20000"/>
            </a:srgbClr>
          </a:solidFill>
          <a:ln w="6350" algn="ctr">
            <a:solidFill>
              <a:srgbClr val="808080">
                <a:lumMod val="20000"/>
                <a:lumOff val="80000"/>
              </a:srgbClr>
            </a:solidFill>
            <a:round/>
            <a:headEnd/>
            <a:tailEnd/>
          </a:ln>
        </p:spPr>
        <p:txBody>
          <a:bodyPr lIns="36000" tIns="36000" rIns="36000" bIns="36000" anchor="t"/>
          <a:lstStyle/>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Experiencia para crear productos y servicios con valor agregado (como componentes de API’s) que puedan ser fácilmente ensamblados por terceros</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Foco en building blocks que puedan ser integrado en ecosistema de terceros</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Monetización vía ecosistema de terceros</a:t>
            </a:r>
          </a:p>
        </p:txBody>
      </p:sp>
      <p:sp>
        <p:nvSpPr>
          <p:cNvPr id="110" name="AutoShape 16"/>
          <p:cNvSpPr>
            <a:spLocks noChangeArrowheads="1"/>
          </p:cNvSpPr>
          <p:nvPr/>
        </p:nvSpPr>
        <p:spPr bwMode="auto">
          <a:xfrm>
            <a:off x="9845235" y="2456719"/>
            <a:ext cx="1800000" cy="701617"/>
          </a:xfrm>
          <a:prstGeom prst="roundRect">
            <a:avLst>
              <a:gd name="adj" fmla="val 0"/>
            </a:avLst>
          </a:prstGeom>
          <a:solidFill>
            <a:srgbClr val="FFC000"/>
          </a:solidFill>
          <a:ln w="9525" algn="ctr">
            <a:noFill/>
            <a:round/>
            <a:headEnd/>
            <a:tailEnd/>
          </a:ln>
        </p:spPr>
        <p:txBody>
          <a:bodyPr lIns="0" tIns="0" rIns="0" bIns="0" anchor="ctr"/>
          <a:lstStyle/>
          <a:p>
            <a:pPr algn="ctr" eaLnBrk="0" hangingPunct="0"/>
            <a:r>
              <a:rPr lang="es-PA" sz="1200" b="1" kern="0" dirty="0" smtClean="0">
                <a:solidFill>
                  <a:srgbClr val="333333"/>
                </a:solidFill>
                <a:latin typeface="Arial" panose="020B0604020202020204" pitchFamily="34" charset="0"/>
                <a:cs typeface="Arial" panose="020B0604020202020204" pitchFamily="34" charset="0"/>
              </a:rPr>
              <a:t>«Banco plataforma »</a:t>
            </a:r>
          </a:p>
          <a:p>
            <a:pPr algn="ctr" eaLnBrk="0" hangingPunct="0"/>
            <a:r>
              <a:rPr lang="es-PA" sz="1200" i="1" kern="0" dirty="0" smtClean="0">
                <a:solidFill>
                  <a:srgbClr val="333333"/>
                </a:solidFill>
                <a:latin typeface="Arial" panose="020B0604020202020204" pitchFamily="34" charset="0"/>
                <a:cs typeface="Arial" panose="020B0604020202020204" pitchFamily="34" charset="0"/>
              </a:rPr>
              <a:t>Modelo integrador</a:t>
            </a:r>
          </a:p>
        </p:txBody>
      </p:sp>
      <p:sp>
        <p:nvSpPr>
          <p:cNvPr id="111" name="Oval 36"/>
          <p:cNvSpPr>
            <a:spLocks noChangeArrowheads="1"/>
          </p:cNvSpPr>
          <p:nvPr/>
        </p:nvSpPr>
        <p:spPr bwMode="auto">
          <a:xfrm>
            <a:off x="9786752" y="2416638"/>
            <a:ext cx="201587" cy="180000"/>
          </a:xfrm>
          <a:prstGeom prst="rect">
            <a:avLst/>
          </a:prstGeom>
          <a:solidFill>
            <a:srgbClr val="00A3AE"/>
          </a:solidFill>
          <a:ln w="19050">
            <a:solidFill>
              <a:srgbClr val="333333"/>
            </a:solidFill>
            <a:round/>
            <a:headEnd/>
            <a:tailEnd/>
          </a:ln>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000" b="1" i="0" u="none" strike="noStrike" kern="0" cap="none" spc="0" normalizeH="0" baseline="0" noProof="0" dirty="0" smtClean="0">
                <a:ln>
                  <a:noFill/>
                </a:ln>
                <a:solidFill>
                  <a:srgbClr val="FFD200"/>
                </a:solidFill>
                <a:effectLst/>
                <a:uLnTx/>
                <a:uFillTx/>
                <a:latin typeface="Arial" panose="020B0604020202020204" pitchFamily="34" charset="0"/>
                <a:cs typeface="Arial" panose="020B0604020202020204" pitchFamily="34" charset="0"/>
              </a:rPr>
              <a:t>5</a:t>
            </a:r>
          </a:p>
        </p:txBody>
      </p:sp>
      <p:sp>
        <p:nvSpPr>
          <p:cNvPr id="112" name="AutoShape 15"/>
          <p:cNvSpPr>
            <a:spLocks noChangeArrowheads="1"/>
          </p:cNvSpPr>
          <p:nvPr/>
        </p:nvSpPr>
        <p:spPr bwMode="auto">
          <a:xfrm>
            <a:off x="9802516" y="3242017"/>
            <a:ext cx="1940415" cy="2888359"/>
          </a:xfrm>
          <a:prstGeom prst="rect">
            <a:avLst/>
          </a:prstGeom>
          <a:solidFill>
            <a:srgbClr val="E0E0E0">
              <a:alpha val="20000"/>
            </a:srgbClr>
          </a:solidFill>
          <a:ln w="6350" algn="ctr">
            <a:solidFill>
              <a:srgbClr val="808080">
                <a:lumMod val="20000"/>
                <a:lumOff val="80000"/>
              </a:srgbClr>
            </a:solidFill>
            <a:round/>
            <a:headEnd/>
            <a:tailEnd/>
          </a:ln>
        </p:spPr>
        <p:txBody>
          <a:bodyPr lIns="36000" tIns="36000" rIns="36000" bIns="36000" anchor="t"/>
          <a:lstStyle/>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23"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Plataforma de integración de servicios y componentes tecnológicos que pueden ser utilizados por terceros que desean ingresar al mercado bancario y beneficiarse de la aceleración tecnológica</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Enfocado en la robustez y agilidad de la plataforma de APIs y su habilidad de integrarse al ecosistema digital</a:t>
            </a:r>
          </a:p>
        </p:txBody>
      </p:sp>
      <p:sp>
        <p:nvSpPr>
          <p:cNvPr id="113" name="Rectangle 20"/>
          <p:cNvSpPr/>
          <p:nvPr/>
        </p:nvSpPr>
        <p:spPr>
          <a:xfrm rot="16200000">
            <a:off x="3032023" y="1730533"/>
            <a:ext cx="1074570" cy="128964"/>
          </a:xfrm>
          <a:prstGeom prst="rect">
            <a:avLst/>
          </a:prstGeom>
          <a:solidFill>
            <a:srgbClr val="7F69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lumMod val="10000"/>
                    <a:lumOff val="90000"/>
                  </a:srgbClr>
                </a:solidFill>
                <a:effectLst/>
                <a:uLnTx/>
                <a:uFillTx/>
                <a:latin typeface="Arial" panose="020B0604020202020204" pitchFamily="34" charset="0"/>
                <a:cs typeface="Arial" panose="020B0604020202020204" pitchFamily="34" charset="0"/>
              </a:rPr>
              <a:t>Ecosistema</a:t>
            </a:r>
          </a:p>
        </p:txBody>
      </p:sp>
      <p:sp>
        <p:nvSpPr>
          <p:cNvPr id="114" name="Rectángulo 52"/>
          <p:cNvSpPr/>
          <p:nvPr/>
        </p:nvSpPr>
        <p:spPr>
          <a:xfrm>
            <a:off x="3650364" y="1260938"/>
            <a:ext cx="803855" cy="198501"/>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15" name="Rectángulo 53"/>
          <p:cNvSpPr/>
          <p:nvPr/>
        </p:nvSpPr>
        <p:spPr>
          <a:xfrm>
            <a:off x="3651681" y="1483808"/>
            <a:ext cx="803855" cy="469986"/>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16" name="Rectángulo 54"/>
          <p:cNvSpPr/>
          <p:nvPr/>
        </p:nvSpPr>
        <p:spPr>
          <a:xfrm>
            <a:off x="3652997" y="1963417"/>
            <a:ext cx="803855" cy="368882"/>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17" name="Rectangle 21"/>
          <p:cNvSpPr/>
          <p:nvPr/>
        </p:nvSpPr>
        <p:spPr>
          <a:xfrm>
            <a:off x="5858495" y="1990946"/>
            <a:ext cx="777040" cy="331183"/>
          </a:xfrm>
          <a:prstGeom prst="rect">
            <a:avLst/>
          </a:prstGeom>
          <a:solidFill>
            <a:srgbClr val="FFD200">
              <a:lumMod val="5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lumMod val="10000"/>
                    <a:lumOff val="90000"/>
                  </a:srgbClr>
                </a:solidFill>
                <a:effectLst/>
                <a:uLnTx/>
                <a:uFillTx/>
                <a:latin typeface="Arial" panose="020B0604020202020204" pitchFamily="34" charset="0"/>
                <a:cs typeface="Arial" panose="020B0604020202020204" pitchFamily="34" charset="0"/>
              </a:rPr>
              <a:t>Procesamiento</a:t>
            </a:r>
          </a:p>
        </p:txBody>
      </p:sp>
      <p:sp>
        <p:nvSpPr>
          <p:cNvPr id="118" name="Rectángulo 59"/>
          <p:cNvSpPr/>
          <p:nvPr/>
        </p:nvSpPr>
        <p:spPr>
          <a:xfrm>
            <a:off x="5842143" y="1266806"/>
            <a:ext cx="803855" cy="198501"/>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19" name="Rectángulo 60"/>
          <p:cNvSpPr/>
          <p:nvPr/>
        </p:nvSpPr>
        <p:spPr>
          <a:xfrm>
            <a:off x="5843460" y="1489676"/>
            <a:ext cx="803855" cy="469986"/>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20" name="Rectángulo 61"/>
          <p:cNvSpPr/>
          <p:nvPr/>
        </p:nvSpPr>
        <p:spPr>
          <a:xfrm>
            <a:off x="5844776" y="1969285"/>
            <a:ext cx="803855" cy="368882"/>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21" name="Rectangle 19"/>
          <p:cNvSpPr/>
          <p:nvPr/>
        </p:nvSpPr>
        <p:spPr>
          <a:xfrm>
            <a:off x="3629558" y="6394440"/>
            <a:ext cx="204961" cy="199497"/>
          </a:xfrm>
          <a:prstGeom prst="rect">
            <a:avLst/>
          </a:prstGeom>
          <a:solidFill>
            <a:srgbClr val="FFD200">
              <a:lumMod val="20000"/>
              <a:lumOff val="80000"/>
              <a:alpha val="80000"/>
            </a:srgbClr>
          </a:solidFill>
          <a:ln w="12700" cap="flat" cmpd="sng" algn="ctr">
            <a:solidFill>
              <a:srgbClr val="808080"/>
            </a:solidFill>
            <a:prstDash val="sysDash"/>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000" b="0" i="0" u="none" strike="noStrike" kern="0" cap="none" spc="250" normalizeH="0" baseline="0" noProof="0" dirty="0" smtClean="0">
              <a:ln>
                <a:noFill/>
              </a:ln>
              <a:solidFill>
                <a:srgbClr val="333333">
                  <a:lumMod val="10000"/>
                  <a:lumOff val="90000"/>
                </a:srgbClr>
              </a:solidFill>
              <a:effectLst/>
              <a:uLnTx/>
              <a:uFillTx/>
              <a:latin typeface="EYInterstate Light" panose="02000506000000020004" pitchFamily="2" charset="0"/>
              <a:ea typeface="+mn-ea"/>
              <a:cs typeface="+mn-cs"/>
            </a:endParaRPr>
          </a:p>
        </p:txBody>
      </p:sp>
      <p:sp>
        <p:nvSpPr>
          <p:cNvPr id="122" name="CuadroTexto 63"/>
          <p:cNvSpPr txBox="1"/>
          <p:nvPr/>
        </p:nvSpPr>
        <p:spPr>
          <a:xfrm>
            <a:off x="3895578" y="6393803"/>
            <a:ext cx="1905048" cy="198516"/>
          </a:xfrm>
          <a:prstGeom prst="rect">
            <a:avLst/>
          </a:prstGeom>
          <a:noFill/>
        </p:spPr>
        <p:txBody>
          <a:bodyPr wrap="square" lIns="0" tIns="36576" rIns="0" bIns="0" rtlCol="0">
            <a:spAutoFit/>
          </a:bodyPr>
          <a:lstStyle/>
          <a:p>
            <a:pPr>
              <a:lnSpc>
                <a:spcPct val="85000"/>
              </a:lnSpc>
              <a:spcAft>
                <a:spcPts val="600"/>
              </a:spcAft>
              <a:buClr>
                <a:srgbClr val="FFD200"/>
              </a:buClr>
              <a:buSzPct val="70000"/>
            </a:pPr>
            <a:r>
              <a:rPr lang="es-ES" sz="1200" dirty="0" smtClean="0">
                <a:solidFill>
                  <a:schemeClr val="tx1">
                    <a:lumMod val="75000"/>
                    <a:lumOff val="25000"/>
                  </a:schemeClr>
                </a:solidFill>
                <a:latin typeface="EYInterstate Light" panose="02000506000000020004" pitchFamily="2" charset="0"/>
              </a:rPr>
              <a:t>Operado por el banco</a:t>
            </a:r>
          </a:p>
        </p:txBody>
      </p:sp>
      <p:sp>
        <p:nvSpPr>
          <p:cNvPr id="123" name="Rectangle 21"/>
          <p:cNvSpPr/>
          <p:nvPr/>
        </p:nvSpPr>
        <p:spPr>
          <a:xfrm>
            <a:off x="5656724" y="6417195"/>
            <a:ext cx="217174" cy="176742"/>
          </a:xfrm>
          <a:prstGeom prst="rect">
            <a:avLst/>
          </a:prstGeom>
          <a:solidFill>
            <a:srgbClr val="FFD200">
              <a:lumMod val="50000"/>
              <a:alpha val="80000"/>
            </a:srgbClr>
          </a:solidFill>
          <a:ln w="12700" cap="flat" cmpd="sng" algn="ctr">
            <a:solidFill>
              <a:srgbClr val="808080"/>
            </a:solidFill>
            <a:prstDash val="sysDash"/>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000" b="0" i="0" u="none" strike="noStrike" kern="0" cap="none" spc="250" normalizeH="0" baseline="0" noProof="0" dirty="0" smtClean="0">
              <a:ln>
                <a:noFill/>
              </a:ln>
              <a:solidFill>
                <a:srgbClr val="333333">
                  <a:lumMod val="10000"/>
                  <a:lumOff val="90000"/>
                </a:srgbClr>
              </a:solidFill>
              <a:effectLst/>
              <a:uLnTx/>
              <a:uFillTx/>
              <a:latin typeface="EYInterstate Light" panose="02000506000000020004" pitchFamily="2" charset="0"/>
              <a:ea typeface="+mn-ea"/>
              <a:cs typeface="+mn-cs"/>
            </a:endParaRPr>
          </a:p>
        </p:txBody>
      </p:sp>
      <p:sp>
        <p:nvSpPr>
          <p:cNvPr id="124" name="CuadroTexto 65"/>
          <p:cNvSpPr txBox="1"/>
          <p:nvPr/>
        </p:nvSpPr>
        <p:spPr>
          <a:xfrm>
            <a:off x="5940813" y="6399671"/>
            <a:ext cx="2424300" cy="198516"/>
          </a:xfrm>
          <a:prstGeom prst="rect">
            <a:avLst/>
          </a:prstGeom>
          <a:noFill/>
        </p:spPr>
        <p:txBody>
          <a:bodyPr wrap="square" lIns="0" tIns="36576" rIns="0" bIns="0" rtlCol="0">
            <a:spAutoFit/>
          </a:bodyPr>
          <a:lstStyle/>
          <a:p>
            <a:pPr>
              <a:lnSpc>
                <a:spcPct val="85000"/>
              </a:lnSpc>
              <a:spcAft>
                <a:spcPts val="600"/>
              </a:spcAft>
              <a:buClr>
                <a:srgbClr val="FFD200"/>
              </a:buClr>
              <a:buSzPct val="70000"/>
            </a:pPr>
            <a:r>
              <a:rPr lang="es-ES" sz="1200" dirty="0" smtClean="0">
                <a:solidFill>
                  <a:schemeClr val="tx1">
                    <a:lumMod val="75000"/>
                    <a:lumOff val="25000"/>
                  </a:schemeClr>
                </a:solidFill>
                <a:latin typeface="EYInterstate Light" panose="02000506000000020004" pitchFamily="2" charset="0"/>
              </a:rPr>
              <a:t>Tercerizado/ externo / integrado</a:t>
            </a:r>
          </a:p>
        </p:txBody>
      </p:sp>
      <p:sp>
        <p:nvSpPr>
          <p:cNvPr id="125" name="Rectangle 14"/>
          <p:cNvSpPr/>
          <p:nvPr/>
        </p:nvSpPr>
        <p:spPr>
          <a:xfrm>
            <a:off x="8086878" y="1228259"/>
            <a:ext cx="779272" cy="168342"/>
          </a:xfrm>
          <a:prstGeom prst="rect">
            <a:avLst/>
          </a:prstGeom>
          <a:solidFill>
            <a:srgbClr val="FFD200">
              <a:lumMod val="5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lumMod val="10000"/>
                    <a:lumOff val="90000"/>
                  </a:srgbClr>
                </a:solidFill>
                <a:effectLst/>
                <a:uLnTx/>
                <a:uFillTx/>
                <a:latin typeface="Arial" panose="020B0604020202020204" pitchFamily="34" charset="0"/>
                <a:cs typeface="Arial" panose="020B0604020202020204" pitchFamily="34" charset="0"/>
              </a:rPr>
              <a:t>Canales</a:t>
            </a:r>
          </a:p>
        </p:txBody>
      </p:sp>
      <p:sp>
        <p:nvSpPr>
          <p:cNvPr id="126" name="Rectangle 19"/>
          <p:cNvSpPr/>
          <p:nvPr/>
        </p:nvSpPr>
        <p:spPr>
          <a:xfrm>
            <a:off x="8086878" y="1448987"/>
            <a:ext cx="777040" cy="443125"/>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Integración</a:t>
            </a:r>
          </a:p>
        </p:txBody>
      </p:sp>
      <p:sp>
        <p:nvSpPr>
          <p:cNvPr id="127" name="Rectangle 20"/>
          <p:cNvSpPr/>
          <p:nvPr/>
        </p:nvSpPr>
        <p:spPr>
          <a:xfrm rot="16200000">
            <a:off x="7452185" y="1681214"/>
            <a:ext cx="1074570" cy="128964"/>
          </a:xfrm>
          <a:prstGeom prst="rect">
            <a:avLst/>
          </a:prstGeom>
          <a:solidFill>
            <a:srgbClr val="FFD200">
              <a:lumMod val="5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lumMod val="10000"/>
                    <a:lumOff val="90000"/>
                  </a:srgbClr>
                </a:solidFill>
                <a:effectLst/>
                <a:uLnTx/>
                <a:uFillTx/>
                <a:latin typeface="Arial" panose="020B0604020202020204" pitchFamily="34" charset="0"/>
                <a:cs typeface="Arial" panose="020B0604020202020204" pitchFamily="34" charset="0"/>
              </a:rPr>
              <a:t>Ecosistema</a:t>
            </a:r>
          </a:p>
        </p:txBody>
      </p:sp>
      <p:sp>
        <p:nvSpPr>
          <p:cNvPr id="128" name="Rectangle 21"/>
          <p:cNvSpPr/>
          <p:nvPr/>
        </p:nvSpPr>
        <p:spPr>
          <a:xfrm>
            <a:off x="8086878" y="1935759"/>
            <a:ext cx="777040" cy="331183"/>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Procesamiento</a:t>
            </a:r>
          </a:p>
        </p:txBody>
      </p:sp>
      <p:sp>
        <p:nvSpPr>
          <p:cNvPr id="129" name="Rectángulo 70"/>
          <p:cNvSpPr/>
          <p:nvPr/>
        </p:nvSpPr>
        <p:spPr>
          <a:xfrm>
            <a:off x="8070526" y="1211619"/>
            <a:ext cx="803855" cy="198501"/>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30" name="Rectángulo 71"/>
          <p:cNvSpPr/>
          <p:nvPr/>
        </p:nvSpPr>
        <p:spPr>
          <a:xfrm>
            <a:off x="8071843" y="1434489"/>
            <a:ext cx="803855" cy="469986"/>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31" name="Rectángulo 72"/>
          <p:cNvSpPr/>
          <p:nvPr/>
        </p:nvSpPr>
        <p:spPr>
          <a:xfrm>
            <a:off x="8073159" y="1914098"/>
            <a:ext cx="803855" cy="368882"/>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32" name="Rectangle 14"/>
          <p:cNvSpPr/>
          <p:nvPr/>
        </p:nvSpPr>
        <p:spPr>
          <a:xfrm>
            <a:off x="10351927" y="1234127"/>
            <a:ext cx="779272" cy="168342"/>
          </a:xfrm>
          <a:prstGeom prst="rect">
            <a:avLst/>
          </a:prstGeom>
          <a:solidFill>
            <a:srgbClr val="FFD200">
              <a:lumMod val="5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lumMod val="10000"/>
                    <a:lumOff val="90000"/>
                  </a:srgbClr>
                </a:solidFill>
                <a:effectLst/>
                <a:uLnTx/>
                <a:uFillTx/>
                <a:latin typeface="Arial" panose="020B0604020202020204" pitchFamily="34" charset="0"/>
                <a:cs typeface="Arial" panose="020B0604020202020204" pitchFamily="34" charset="0"/>
              </a:rPr>
              <a:t>Canales</a:t>
            </a:r>
          </a:p>
        </p:txBody>
      </p:sp>
      <p:sp>
        <p:nvSpPr>
          <p:cNvPr id="133" name="Rectangle 19"/>
          <p:cNvSpPr/>
          <p:nvPr/>
        </p:nvSpPr>
        <p:spPr>
          <a:xfrm>
            <a:off x="10351927" y="1454855"/>
            <a:ext cx="777040" cy="443125"/>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Integración</a:t>
            </a:r>
          </a:p>
        </p:txBody>
      </p:sp>
      <p:sp>
        <p:nvSpPr>
          <p:cNvPr id="134" name="Rectangle 20"/>
          <p:cNvSpPr/>
          <p:nvPr/>
        </p:nvSpPr>
        <p:spPr>
          <a:xfrm rot="16200000">
            <a:off x="9717234" y="1687082"/>
            <a:ext cx="1074570" cy="128964"/>
          </a:xfrm>
          <a:prstGeom prst="rect">
            <a:avLst/>
          </a:prstGeom>
          <a:solidFill>
            <a:srgbClr val="FFD200">
              <a:lumMod val="5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lumMod val="10000"/>
                    <a:lumOff val="90000"/>
                  </a:srgbClr>
                </a:solidFill>
                <a:effectLst/>
                <a:uLnTx/>
                <a:uFillTx/>
                <a:latin typeface="Arial" panose="020B0604020202020204" pitchFamily="34" charset="0"/>
                <a:cs typeface="Arial" panose="020B0604020202020204" pitchFamily="34" charset="0"/>
              </a:rPr>
              <a:t>Ecosistema</a:t>
            </a:r>
          </a:p>
        </p:txBody>
      </p:sp>
      <p:sp>
        <p:nvSpPr>
          <p:cNvPr id="135" name="Rectangle 21"/>
          <p:cNvSpPr/>
          <p:nvPr/>
        </p:nvSpPr>
        <p:spPr>
          <a:xfrm>
            <a:off x="10351927" y="1941627"/>
            <a:ext cx="777040" cy="331183"/>
          </a:xfrm>
          <a:prstGeom prst="rect">
            <a:avLst/>
          </a:prstGeom>
          <a:solidFill>
            <a:srgbClr val="7F69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lumMod val="10000"/>
                    <a:lumOff val="90000"/>
                  </a:srgbClr>
                </a:solidFill>
                <a:effectLst/>
                <a:uLnTx/>
                <a:uFillTx/>
                <a:latin typeface="Arial" panose="020B0604020202020204" pitchFamily="34" charset="0"/>
                <a:cs typeface="Arial" panose="020B0604020202020204" pitchFamily="34" charset="0"/>
              </a:rPr>
              <a:t>Procesamiento</a:t>
            </a:r>
          </a:p>
        </p:txBody>
      </p:sp>
      <p:sp>
        <p:nvSpPr>
          <p:cNvPr id="136" name="Rectángulo 77"/>
          <p:cNvSpPr/>
          <p:nvPr/>
        </p:nvSpPr>
        <p:spPr>
          <a:xfrm>
            <a:off x="10335575" y="1217487"/>
            <a:ext cx="803855" cy="198501"/>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37" name="Rectángulo 78"/>
          <p:cNvSpPr/>
          <p:nvPr/>
        </p:nvSpPr>
        <p:spPr>
          <a:xfrm>
            <a:off x="10336892" y="1440357"/>
            <a:ext cx="803855" cy="469986"/>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38" name="Rectángulo 79"/>
          <p:cNvSpPr/>
          <p:nvPr/>
        </p:nvSpPr>
        <p:spPr>
          <a:xfrm>
            <a:off x="10338208" y="1919966"/>
            <a:ext cx="803855" cy="368882"/>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39" name="AutoShape 16"/>
          <p:cNvSpPr>
            <a:spLocks noChangeArrowheads="1"/>
          </p:cNvSpPr>
          <p:nvPr/>
        </p:nvSpPr>
        <p:spPr bwMode="auto">
          <a:xfrm>
            <a:off x="1003588" y="2468930"/>
            <a:ext cx="1800000" cy="701617"/>
          </a:xfrm>
          <a:prstGeom prst="roundRect">
            <a:avLst>
              <a:gd name="adj" fmla="val 0"/>
            </a:avLst>
          </a:prstGeom>
          <a:solidFill>
            <a:srgbClr val="FFC000"/>
          </a:solidFill>
          <a:ln w="9525" algn="ctr">
            <a:noFill/>
            <a:round/>
            <a:headEnd/>
            <a:tailEnd/>
          </a:ln>
        </p:spPr>
        <p:txBody>
          <a:bodyPr lIns="0" tIns="0" rIns="0" bIns="0" anchor="ctr"/>
          <a:lstStyle/>
          <a:p>
            <a:pPr algn="ctr" eaLnBrk="0" hangingPunct="0"/>
            <a:r>
              <a:rPr lang="es-PA" sz="1200" b="1" kern="0" dirty="0" smtClean="0">
                <a:solidFill>
                  <a:srgbClr val="333333"/>
                </a:solidFill>
                <a:latin typeface="Arial" panose="020B0604020202020204" pitchFamily="34" charset="0"/>
                <a:cs typeface="Arial" panose="020B0604020202020204" pitchFamily="34" charset="0"/>
              </a:rPr>
              <a:t>«Banco facilitador»</a:t>
            </a:r>
          </a:p>
          <a:p>
            <a:pPr algn="ctr" eaLnBrk="0" hangingPunct="0">
              <a:defRPr/>
            </a:pPr>
            <a:r>
              <a:rPr lang="es-PA" sz="1200" i="1" kern="0" dirty="0" smtClean="0">
                <a:solidFill>
                  <a:srgbClr val="333333"/>
                </a:solidFill>
                <a:latin typeface="Arial" panose="020B0604020202020204" pitchFamily="34" charset="0"/>
                <a:cs typeface="Arial" panose="020B0604020202020204" pitchFamily="34" charset="0"/>
              </a:rPr>
              <a:t>Modelo ensamblador</a:t>
            </a:r>
            <a:endParaRPr lang="es-PA" sz="1200" i="1" kern="0" dirty="0">
              <a:solidFill>
                <a:srgbClr val="333333"/>
              </a:solidFill>
              <a:latin typeface="Arial" panose="020B0604020202020204" pitchFamily="34" charset="0"/>
              <a:cs typeface="Arial" panose="020B0604020202020204" pitchFamily="34" charset="0"/>
            </a:endParaRPr>
          </a:p>
        </p:txBody>
      </p:sp>
      <p:sp>
        <p:nvSpPr>
          <p:cNvPr id="140" name="Oval 36"/>
          <p:cNvSpPr>
            <a:spLocks noChangeArrowheads="1"/>
          </p:cNvSpPr>
          <p:nvPr/>
        </p:nvSpPr>
        <p:spPr bwMode="auto">
          <a:xfrm>
            <a:off x="5308266" y="2421701"/>
            <a:ext cx="201587" cy="180000"/>
          </a:xfrm>
          <a:prstGeom prst="rect">
            <a:avLst/>
          </a:prstGeom>
          <a:solidFill>
            <a:srgbClr val="00A3AE"/>
          </a:solidFill>
          <a:ln w="19050">
            <a:solidFill>
              <a:srgbClr val="FFFFFF">
                <a:lumMod val="50000"/>
              </a:srgbClr>
            </a:solidFill>
            <a:round/>
            <a:headEnd/>
            <a:tailEnd/>
          </a:ln>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000" b="1" i="0" u="none" strike="noStrike" kern="0" cap="none" spc="0" normalizeH="0" baseline="0" noProof="0" dirty="0" smtClean="0">
                <a:ln>
                  <a:noFill/>
                </a:ln>
                <a:solidFill>
                  <a:srgbClr val="FFD200"/>
                </a:solidFill>
                <a:effectLst/>
                <a:uLnTx/>
                <a:uFillTx/>
                <a:latin typeface="Arial" panose="020B0604020202020204" pitchFamily="34" charset="0"/>
                <a:cs typeface="Arial" panose="020B0604020202020204" pitchFamily="34" charset="0"/>
              </a:rPr>
              <a:t>3</a:t>
            </a:r>
          </a:p>
        </p:txBody>
      </p:sp>
      <p:sp>
        <p:nvSpPr>
          <p:cNvPr id="141" name="AutoShape 15"/>
          <p:cNvSpPr>
            <a:spLocks noChangeArrowheads="1"/>
          </p:cNvSpPr>
          <p:nvPr/>
        </p:nvSpPr>
        <p:spPr bwMode="auto">
          <a:xfrm>
            <a:off x="1003588" y="3242017"/>
            <a:ext cx="1800000" cy="2888359"/>
          </a:xfrm>
          <a:prstGeom prst="rect">
            <a:avLst/>
          </a:prstGeom>
          <a:solidFill>
            <a:srgbClr val="E0E0E0">
              <a:alpha val="20000"/>
            </a:srgbClr>
          </a:solidFill>
          <a:ln w="6350" algn="ctr">
            <a:solidFill>
              <a:srgbClr val="808080">
                <a:lumMod val="20000"/>
                <a:lumOff val="80000"/>
              </a:srgbClr>
            </a:solidFill>
            <a:round/>
            <a:headEnd/>
            <a:tailEnd/>
          </a:ln>
        </p:spPr>
        <p:txBody>
          <a:bodyPr lIns="36000" tIns="36000" rIns="36000" bIns="36000" anchor="t"/>
          <a:lstStyle/>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Experiencia y competencias tecnológicas que permitan el desarrollo de componentes internos y externos, ensamblaje de componentes distribuidos de forma omnicanal</a:t>
            </a:r>
          </a:p>
          <a:p>
            <a:pPr marL="179388" marR="0" lvl="0" indent="-179388" defTabSz="914400" eaLnBrk="1" fontAlgn="auto" latinLnBrk="0" hangingPunct="1">
              <a:lnSpc>
                <a:spcPct val="100000"/>
              </a:lnSpc>
              <a:spcBef>
                <a:spcPct val="20000"/>
              </a:spcBef>
              <a:spcAft>
                <a:spcPts val="0"/>
              </a:spcAft>
              <a:buClr>
                <a:srgbClr val="FFD200"/>
              </a:buClr>
              <a:buSzPct val="70000"/>
              <a:buFont typeface="Arial" pitchFamily="34" charset="0"/>
              <a:buChar char="►"/>
              <a:tabLst/>
              <a:defRPr/>
            </a:pPr>
            <a:r>
              <a:rPr kumimoji="0" lang="es-PA" sz="1200" b="0" i="0" u="none" strike="noStrike" kern="0" cap="none" spc="-3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Modelo propietario end-to-end de todos los productos y servicios internos y externos</a:t>
            </a:r>
          </a:p>
        </p:txBody>
      </p:sp>
      <p:sp>
        <p:nvSpPr>
          <p:cNvPr id="142" name="Rectangle 14"/>
          <p:cNvSpPr/>
          <p:nvPr/>
        </p:nvSpPr>
        <p:spPr>
          <a:xfrm>
            <a:off x="1547682" y="1259024"/>
            <a:ext cx="779272" cy="168342"/>
          </a:xfrm>
          <a:prstGeom prst="rect">
            <a:avLst/>
          </a:prstGeom>
          <a:solidFill>
            <a:srgbClr val="FFD200">
              <a:lumMod val="20000"/>
              <a:lumOff val="8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Canales</a:t>
            </a:r>
          </a:p>
        </p:txBody>
      </p:sp>
      <p:sp>
        <p:nvSpPr>
          <p:cNvPr id="143" name="Rectangle 19"/>
          <p:cNvSpPr/>
          <p:nvPr/>
        </p:nvSpPr>
        <p:spPr>
          <a:xfrm>
            <a:off x="1547682" y="1479752"/>
            <a:ext cx="777040" cy="443125"/>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Integración</a:t>
            </a:r>
          </a:p>
        </p:txBody>
      </p:sp>
      <p:sp>
        <p:nvSpPr>
          <p:cNvPr id="144" name="Rectangle 20"/>
          <p:cNvSpPr/>
          <p:nvPr/>
        </p:nvSpPr>
        <p:spPr>
          <a:xfrm rot="16200000">
            <a:off x="912989" y="1711979"/>
            <a:ext cx="1074570" cy="128964"/>
          </a:xfrm>
          <a:prstGeom prst="rect">
            <a:avLst/>
          </a:prstGeom>
          <a:solidFill>
            <a:srgbClr val="FFD200">
              <a:lumMod val="20000"/>
              <a:lumOff val="8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Ecosistema</a:t>
            </a:r>
          </a:p>
        </p:txBody>
      </p:sp>
      <p:sp>
        <p:nvSpPr>
          <p:cNvPr id="145" name="Rectangle 21"/>
          <p:cNvSpPr/>
          <p:nvPr/>
        </p:nvSpPr>
        <p:spPr>
          <a:xfrm>
            <a:off x="1547682" y="1966524"/>
            <a:ext cx="777040" cy="331183"/>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Procesamiento</a:t>
            </a:r>
          </a:p>
        </p:txBody>
      </p:sp>
      <p:sp>
        <p:nvSpPr>
          <p:cNvPr id="146" name="Rectángulo 87"/>
          <p:cNvSpPr/>
          <p:nvPr/>
        </p:nvSpPr>
        <p:spPr>
          <a:xfrm>
            <a:off x="1531330" y="1242384"/>
            <a:ext cx="803855" cy="198501"/>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47" name="Rectángulo 88"/>
          <p:cNvSpPr/>
          <p:nvPr/>
        </p:nvSpPr>
        <p:spPr>
          <a:xfrm>
            <a:off x="1532647" y="1465254"/>
            <a:ext cx="803855" cy="469986"/>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48" name="Rectángulo 89"/>
          <p:cNvSpPr/>
          <p:nvPr/>
        </p:nvSpPr>
        <p:spPr>
          <a:xfrm>
            <a:off x="1533963" y="1944863"/>
            <a:ext cx="803855" cy="368882"/>
          </a:xfrm>
          <a:prstGeom prst="rect">
            <a:avLst/>
          </a:prstGeom>
          <a:noFill/>
          <a:ln w="38100" cap="flat" cmpd="sng" algn="ctr">
            <a:solidFill>
              <a:srgbClr val="FFD200"/>
            </a:solidFill>
            <a:prstDash val="solid"/>
          </a:ln>
          <a:effectLst/>
        </p:spPr>
        <p:txBody>
          <a:bodyPr lIns="0" tIns="36000" rIns="0"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700" b="0" i="0" u="none" strike="noStrike" kern="0" cap="none" spc="10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149" name="Oval 36"/>
          <p:cNvSpPr>
            <a:spLocks noChangeArrowheads="1"/>
          </p:cNvSpPr>
          <p:nvPr/>
        </p:nvSpPr>
        <p:spPr bwMode="auto">
          <a:xfrm>
            <a:off x="897942" y="2369482"/>
            <a:ext cx="201587" cy="180000"/>
          </a:xfrm>
          <a:prstGeom prst="rect">
            <a:avLst/>
          </a:prstGeom>
          <a:solidFill>
            <a:srgbClr val="00A3AE"/>
          </a:solidFill>
          <a:ln w="19050">
            <a:solidFill>
              <a:srgbClr val="333333"/>
            </a:solidFill>
            <a:round/>
            <a:headEnd/>
            <a:tailEnd/>
          </a:ln>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000" b="1" i="0" u="none" strike="noStrike" kern="0" cap="none" spc="0" normalizeH="0" baseline="0" noProof="0" dirty="0" smtClean="0">
                <a:ln>
                  <a:noFill/>
                </a:ln>
                <a:solidFill>
                  <a:srgbClr val="FFD200"/>
                </a:solidFill>
                <a:effectLst/>
                <a:uLnTx/>
                <a:uFillTx/>
                <a:latin typeface="Arial" panose="020B0604020202020204" pitchFamily="34" charset="0"/>
                <a:cs typeface="Arial" panose="020B0604020202020204" pitchFamily="34" charset="0"/>
              </a:rPr>
              <a:t>1</a:t>
            </a:r>
          </a:p>
        </p:txBody>
      </p:sp>
      <p:sp>
        <p:nvSpPr>
          <p:cNvPr id="150" name="Rectangle 14"/>
          <p:cNvSpPr/>
          <p:nvPr/>
        </p:nvSpPr>
        <p:spPr>
          <a:xfrm>
            <a:off x="3666189" y="1277103"/>
            <a:ext cx="779272" cy="168342"/>
          </a:xfrm>
          <a:prstGeom prst="rect">
            <a:avLst/>
          </a:prstGeom>
          <a:solidFill>
            <a:srgbClr val="FFD200">
              <a:lumMod val="20000"/>
              <a:lumOff val="8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Canales</a:t>
            </a:r>
          </a:p>
        </p:txBody>
      </p:sp>
      <p:sp>
        <p:nvSpPr>
          <p:cNvPr id="151" name="Rectangle 19"/>
          <p:cNvSpPr/>
          <p:nvPr/>
        </p:nvSpPr>
        <p:spPr>
          <a:xfrm>
            <a:off x="3666189" y="1497831"/>
            <a:ext cx="777040" cy="443125"/>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Integración</a:t>
            </a:r>
          </a:p>
        </p:txBody>
      </p:sp>
      <p:sp>
        <p:nvSpPr>
          <p:cNvPr id="152" name="Rectangle 21"/>
          <p:cNvSpPr/>
          <p:nvPr/>
        </p:nvSpPr>
        <p:spPr>
          <a:xfrm>
            <a:off x="3666189" y="1984603"/>
            <a:ext cx="777040" cy="331183"/>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Procesamiento</a:t>
            </a:r>
          </a:p>
        </p:txBody>
      </p:sp>
      <p:sp>
        <p:nvSpPr>
          <p:cNvPr id="153" name="Rectangle 20"/>
          <p:cNvSpPr/>
          <p:nvPr/>
        </p:nvSpPr>
        <p:spPr>
          <a:xfrm rot="16200000">
            <a:off x="5217416" y="1742269"/>
            <a:ext cx="1074570" cy="128964"/>
          </a:xfrm>
          <a:prstGeom prst="rect">
            <a:avLst/>
          </a:prstGeom>
          <a:solidFill>
            <a:srgbClr val="FFD200">
              <a:lumMod val="20000"/>
              <a:lumOff val="8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Ecosistema</a:t>
            </a:r>
          </a:p>
        </p:txBody>
      </p:sp>
      <p:sp>
        <p:nvSpPr>
          <p:cNvPr id="154" name="Rectangle 14"/>
          <p:cNvSpPr/>
          <p:nvPr/>
        </p:nvSpPr>
        <p:spPr>
          <a:xfrm>
            <a:off x="5845755" y="1270760"/>
            <a:ext cx="779272" cy="168342"/>
          </a:xfrm>
          <a:prstGeom prst="rect">
            <a:avLst/>
          </a:prstGeom>
          <a:solidFill>
            <a:srgbClr val="FFD200">
              <a:lumMod val="20000"/>
              <a:lumOff val="80000"/>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Canales</a:t>
            </a:r>
          </a:p>
        </p:txBody>
      </p:sp>
      <p:sp>
        <p:nvSpPr>
          <p:cNvPr id="155" name="Rectangle 19"/>
          <p:cNvSpPr/>
          <p:nvPr/>
        </p:nvSpPr>
        <p:spPr>
          <a:xfrm>
            <a:off x="5845755" y="1491488"/>
            <a:ext cx="777040" cy="443125"/>
          </a:xfrm>
          <a:prstGeom prst="rect">
            <a:avLst/>
          </a:prstGeom>
          <a:solidFill>
            <a:srgbClr val="FFF6CC">
              <a:alpha val="80000"/>
            </a:srgbClr>
          </a:solidFill>
          <a:ln w="12700" cap="flat" cmpd="sng" algn="ctr">
            <a:solidFill>
              <a:srgbClr val="808080"/>
            </a:solidFill>
            <a:prstDash val="sysDash"/>
          </a:ln>
          <a:effectLst/>
        </p:spPr>
        <p:txBody>
          <a:bodyPr lIns="0" tIns="36000" rIns="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700" b="0" i="0" u="none" strike="noStrike" kern="0" cap="none" spc="100" normalizeH="0" baseline="0" noProof="0" dirty="0" smtClean="0">
                <a:ln>
                  <a:noFill/>
                </a:ln>
                <a:solidFill>
                  <a:srgbClr val="333333"/>
                </a:solidFill>
                <a:effectLst/>
                <a:uLnTx/>
                <a:uFillTx/>
                <a:latin typeface="Arial" panose="020B0604020202020204" pitchFamily="34" charset="0"/>
                <a:cs typeface="Arial" panose="020B0604020202020204" pitchFamily="34" charset="0"/>
              </a:rPr>
              <a:t>Integración</a:t>
            </a:r>
          </a:p>
        </p:txBody>
      </p:sp>
    </p:spTree>
    <p:extLst>
      <p:ext uri="{BB962C8B-B14F-4D97-AF65-F5344CB8AC3E}">
        <p14:creationId xmlns:p14="http://schemas.microsoft.com/office/powerpoint/2010/main" val="350375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4825936"/>
            <a:ext cx="5245768" cy="449646"/>
          </a:xfrm>
          <a:prstGeom prst="rect">
            <a:avLst/>
          </a:prstGeom>
          <a:solidFill>
            <a:srgbClr val="FFE600"/>
          </a:solidFill>
          <a:ln w="9525" cap="flat" cmpd="sng" algn="ctr">
            <a:noFill/>
            <a:prstDash val="solid"/>
          </a:ln>
          <a:effectLst/>
        </p:spPr>
        <p:txBody>
          <a:bodyPr rtlCol="0" anchor="t" anchorCtr="0"/>
          <a:lstStyle/>
          <a:p>
            <a:pPr marL="0" marR="0" lvl="0" indent="0" algn="ctr"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s-PA" sz="1200" b="0" i="0" u="none" strike="noStrike" kern="0" cap="none" spc="0" normalizeH="0" baseline="0" dirty="0" smtClean="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97204" y="254913"/>
            <a:ext cx="11003940" cy="430887"/>
          </a:xfrm>
        </p:spPr>
        <p:txBody>
          <a:bodyPr/>
          <a:lstStyle/>
          <a:p>
            <a:r>
              <a:rPr lang="es-PA" dirty="0" smtClean="0">
                <a:solidFill>
                  <a:srgbClr val="F6D31E"/>
                </a:solidFill>
              </a:rPr>
              <a:t>Open Banking</a:t>
            </a:r>
            <a:endParaRPr lang="es-PA" dirty="0">
              <a:solidFill>
                <a:srgbClr val="F6D31E"/>
              </a:solidFill>
            </a:endParaRPr>
          </a:p>
        </p:txBody>
      </p:sp>
      <p:sp>
        <p:nvSpPr>
          <p:cNvPr id="194" name="Title 1"/>
          <p:cNvSpPr txBox="1">
            <a:spLocks/>
          </p:cNvSpPr>
          <p:nvPr/>
        </p:nvSpPr>
        <p:spPr bwMode="auto">
          <a:xfrm>
            <a:off x="546738" y="1143000"/>
            <a:ext cx="11340462" cy="62084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bodyPr>
          <a:lstStyle>
            <a:lvl1pPr algn="l" rtl="0" eaLnBrk="1" fontAlgn="base" hangingPunct="1">
              <a:lnSpc>
                <a:spcPct val="100000"/>
              </a:lnSpc>
              <a:spcBef>
                <a:spcPct val="0"/>
              </a:spcBef>
              <a:spcAft>
                <a:spcPts val="300"/>
              </a:spcAft>
              <a:defRPr lang="en-GB" sz="2400" b="0" dirty="0">
                <a:solidFill>
                  <a:schemeClr val="bg2"/>
                </a:solidFill>
                <a:latin typeface="EYInterstate Light" panose="02000506000000020004" pitchFamily="2" charset="0"/>
                <a:ea typeface="+mj-ea"/>
                <a:cs typeface="+mj-cs"/>
              </a:defRPr>
            </a:lvl1pPr>
            <a:lvl2pPr algn="l" rtl="0" eaLnBrk="1" fontAlgn="base" hangingPunct="1">
              <a:lnSpc>
                <a:spcPct val="85000"/>
              </a:lnSpc>
              <a:spcBef>
                <a:spcPct val="0"/>
              </a:spcBef>
              <a:spcAft>
                <a:spcPct val="0"/>
              </a:spcAft>
              <a:defRPr sz="3400" b="1">
                <a:solidFill>
                  <a:srgbClr val="646464"/>
                </a:solidFill>
                <a:latin typeface="Arial" charset="0"/>
              </a:defRPr>
            </a:lvl2pPr>
            <a:lvl3pPr algn="l" rtl="0" eaLnBrk="1" fontAlgn="base" hangingPunct="1">
              <a:lnSpc>
                <a:spcPct val="85000"/>
              </a:lnSpc>
              <a:spcBef>
                <a:spcPct val="0"/>
              </a:spcBef>
              <a:spcAft>
                <a:spcPct val="0"/>
              </a:spcAft>
              <a:defRPr sz="3400" b="1">
                <a:solidFill>
                  <a:srgbClr val="646464"/>
                </a:solidFill>
                <a:latin typeface="Arial" charset="0"/>
              </a:defRPr>
            </a:lvl3pPr>
            <a:lvl4pPr algn="l" rtl="0" eaLnBrk="1" fontAlgn="base" hangingPunct="1">
              <a:lnSpc>
                <a:spcPct val="85000"/>
              </a:lnSpc>
              <a:spcBef>
                <a:spcPct val="0"/>
              </a:spcBef>
              <a:spcAft>
                <a:spcPct val="0"/>
              </a:spcAft>
              <a:defRPr sz="3400" b="1">
                <a:solidFill>
                  <a:srgbClr val="646464"/>
                </a:solidFill>
                <a:latin typeface="Arial" charset="0"/>
              </a:defRPr>
            </a:lvl4pPr>
            <a:lvl5pPr algn="l" rtl="0" eaLnBrk="1" fontAlgn="base" hangingPunct="1">
              <a:lnSpc>
                <a:spcPct val="85000"/>
              </a:lnSpc>
              <a:spcBef>
                <a:spcPct val="0"/>
              </a:spcBef>
              <a:spcAft>
                <a:spcPct val="0"/>
              </a:spcAft>
              <a:defRPr sz="3400" b="1">
                <a:solidFill>
                  <a:srgbClr val="646464"/>
                </a:solidFill>
                <a:latin typeface="Arial" charset="0"/>
              </a:defRPr>
            </a:lvl5pPr>
            <a:lvl6pPr marL="521160" algn="l" rtl="0" eaLnBrk="1" fontAlgn="base" hangingPunct="1">
              <a:lnSpc>
                <a:spcPct val="85000"/>
              </a:lnSpc>
              <a:spcBef>
                <a:spcPct val="0"/>
              </a:spcBef>
              <a:spcAft>
                <a:spcPct val="0"/>
              </a:spcAft>
              <a:defRPr sz="3400" b="1">
                <a:solidFill>
                  <a:srgbClr val="646464"/>
                </a:solidFill>
                <a:latin typeface="Arial" charset="0"/>
              </a:defRPr>
            </a:lvl6pPr>
            <a:lvl7pPr marL="1042320" algn="l" rtl="0" eaLnBrk="1" fontAlgn="base" hangingPunct="1">
              <a:lnSpc>
                <a:spcPct val="85000"/>
              </a:lnSpc>
              <a:spcBef>
                <a:spcPct val="0"/>
              </a:spcBef>
              <a:spcAft>
                <a:spcPct val="0"/>
              </a:spcAft>
              <a:defRPr sz="3400" b="1">
                <a:solidFill>
                  <a:srgbClr val="646464"/>
                </a:solidFill>
                <a:latin typeface="Arial" charset="0"/>
              </a:defRPr>
            </a:lvl7pPr>
            <a:lvl8pPr marL="1563480" algn="l" rtl="0" eaLnBrk="1" fontAlgn="base" hangingPunct="1">
              <a:lnSpc>
                <a:spcPct val="85000"/>
              </a:lnSpc>
              <a:spcBef>
                <a:spcPct val="0"/>
              </a:spcBef>
              <a:spcAft>
                <a:spcPct val="0"/>
              </a:spcAft>
              <a:defRPr sz="3400" b="1">
                <a:solidFill>
                  <a:srgbClr val="646464"/>
                </a:solidFill>
                <a:latin typeface="Arial" charset="0"/>
              </a:defRPr>
            </a:lvl8pPr>
            <a:lvl9pPr marL="2084641" algn="l" rtl="0" eaLnBrk="1" fontAlgn="base" hangingPunct="1">
              <a:lnSpc>
                <a:spcPct val="85000"/>
              </a:lnSpc>
              <a:spcBef>
                <a:spcPct val="0"/>
              </a:spcBef>
              <a:spcAft>
                <a:spcPct val="0"/>
              </a:spcAft>
              <a:defRPr sz="3400" b="1">
                <a:solidFill>
                  <a:srgbClr val="646464"/>
                </a:solidFill>
                <a:latin typeface="Arial" charset="0"/>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s-PA" sz="2400" b="0" i="0" u="none" strike="noStrike" kern="0" cap="none" spc="0" normalizeH="0" baseline="0" dirty="0" smtClean="0">
                <a:ln>
                  <a:noFill/>
                </a:ln>
                <a:solidFill>
                  <a:srgbClr val="646464"/>
                </a:solidFill>
                <a:effectLst/>
                <a:uLnTx/>
                <a:uFillTx/>
                <a:latin typeface="Arial" panose="020B0604020202020204" pitchFamily="34" charset="0"/>
                <a:cs typeface="Arial" panose="020B0604020202020204" pitchFamily="34" charset="0"/>
              </a:rPr>
              <a:t>Open Banking es una tendencia emergente en servicios financieros que ha sido el “encendedor” para promover a</a:t>
            </a:r>
            <a:r>
              <a:rPr kumimoji="0" lang="es-PA" sz="2400" b="0" i="0" u="none" strike="noStrike" kern="0" cap="none" spc="0" normalizeH="0" dirty="0" smtClean="0">
                <a:ln>
                  <a:noFill/>
                </a:ln>
                <a:solidFill>
                  <a:srgbClr val="646464"/>
                </a:solidFill>
                <a:effectLst/>
                <a:uLnTx/>
                <a:uFillTx/>
                <a:latin typeface="Arial" panose="020B0604020202020204" pitchFamily="34" charset="0"/>
                <a:cs typeface="Arial" panose="020B0604020202020204" pitchFamily="34" charset="0"/>
              </a:rPr>
              <a:t> los bancos como plataformas</a:t>
            </a:r>
            <a:endParaRPr kumimoji="0" lang="es-PA" sz="2400" b="0" i="0" u="none" strike="noStrike" kern="0" cap="none" spc="0" normalizeH="0" baseline="0" dirty="0">
              <a:ln>
                <a:noFill/>
              </a:ln>
              <a:solidFill>
                <a:srgbClr val="646464"/>
              </a:solidFill>
              <a:effectLst/>
              <a:uLnTx/>
              <a:uFillTx/>
              <a:latin typeface="Arial" panose="020B0604020202020204" pitchFamily="34" charset="0"/>
              <a:cs typeface="Arial" panose="020B0604020202020204" pitchFamily="34" charset="0"/>
            </a:endParaRPr>
          </a:p>
        </p:txBody>
      </p:sp>
      <p:sp>
        <p:nvSpPr>
          <p:cNvPr id="195" name="Rectangle 194"/>
          <p:cNvSpPr/>
          <p:nvPr/>
        </p:nvSpPr>
        <p:spPr>
          <a:xfrm>
            <a:off x="12032" y="1944674"/>
            <a:ext cx="5245768" cy="449646"/>
          </a:xfrm>
          <a:prstGeom prst="rect">
            <a:avLst/>
          </a:prstGeom>
          <a:solidFill>
            <a:srgbClr val="FFE600"/>
          </a:solidFill>
          <a:ln w="9525" cap="flat" cmpd="sng" algn="ctr">
            <a:noFill/>
            <a:prstDash val="solid"/>
          </a:ln>
          <a:effectLst/>
        </p:spPr>
        <p:txBody>
          <a:bodyPr rtlCol="0" anchor="t" anchorCtr="0"/>
          <a:lstStyle/>
          <a:p>
            <a:pPr marL="0" marR="0" lvl="0" indent="0" algn="ctr"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s-PA" sz="1200" b="0" i="0" u="none" strike="noStrike" kern="0" cap="none" spc="0" normalizeH="0" baseline="0" dirty="0" smtClean="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sp>
        <p:nvSpPr>
          <p:cNvPr id="196" name="TextBox 195"/>
          <p:cNvSpPr txBox="1"/>
          <p:nvPr/>
        </p:nvSpPr>
        <p:spPr>
          <a:xfrm>
            <a:off x="614546" y="1371600"/>
            <a:ext cx="4130177" cy="4680320"/>
          </a:xfrm>
          <a:prstGeom prst="rect">
            <a:avLst/>
          </a:prstGeom>
          <a:noFill/>
          <a:ln w="38100">
            <a:noFill/>
          </a:ln>
        </p:spPr>
        <p:txBody>
          <a:bodyPr wrap="square" lIns="0" tIns="36576" rIns="0" bIns="0" rtlCol="0" anchor="t">
            <a:noAutofit/>
          </a:bodyPr>
          <a:lstStyle/>
          <a:p>
            <a:pPr algn="ctr" fontAlgn="base">
              <a:lnSpc>
                <a:spcPct val="85000"/>
              </a:lnSpc>
              <a:spcBef>
                <a:spcPct val="0"/>
              </a:spcBef>
              <a:spcAft>
                <a:spcPts val="600"/>
              </a:spcAft>
              <a:buClr>
                <a:srgbClr val="FFE600"/>
              </a:buClr>
              <a:buSzPct val="70000"/>
              <a:buFont typeface="Arial" charset="0"/>
              <a:buNone/>
            </a:pPr>
            <a:endParaRPr lang="es-PA" b="1" dirty="0" smtClean="0">
              <a:solidFill>
                <a:srgbClr val="000000">
                  <a:lumMod val="65000"/>
                  <a:lumOff val="35000"/>
                </a:srgbClr>
              </a:solidFill>
              <a:latin typeface="Arial" panose="020B0604020202020204" pitchFamily="34" charset="0"/>
              <a:cs typeface="Arial" panose="020B0604020202020204" pitchFamily="34" charset="0"/>
            </a:endParaRPr>
          </a:p>
          <a:p>
            <a:pPr algn="ctr" fontAlgn="base">
              <a:lnSpc>
                <a:spcPct val="85000"/>
              </a:lnSpc>
              <a:spcBef>
                <a:spcPct val="0"/>
              </a:spcBef>
              <a:spcAft>
                <a:spcPts val="600"/>
              </a:spcAft>
              <a:buClr>
                <a:srgbClr val="FFE600"/>
              </a:buClr>
              <a:buSzPct val="70000"/>
              <a:buFont typeface="Arial" charset="0"/>
              <a:buNone/>
            </a:pPr>
            <a:endParaRPr lang="es-PA" b="1" dirty="0" smtClean="0">
              <a:solidFill>
                <a:srgbClr val="000000">
                  <a:lumMod val="65000"/>
                  <a:lumOff val="35000"/>
                </a:srgbClr>
              </a:solidFill>
              <a:latin typeface="Arial" panose="020B0604020202020204" pitchFamily="34" charset="0"/>
              <a:cs typeface="Arial" panose="020B0604020202020204" pitchFamily="34" charset="0"/>
            </a:endParaRPr>
          </a:p>
          <a:p>
            <a:pPr algn="ctr" fontAlgn="base">
              <a:lnSpc>
                <a:spcPct val="85000"/>
              </a:lnSpc>
              <a:spcBef>
                <a:spcPct val="0"/>
              </a:spcBef>
              <a:spcAft>
                <a:spcPts val="600"/>
              </a:spcAft>
              <a:buClr>
                <a:srgbClr val="FFE600"/>
              </a:buClr>
              <a:buSzPct val="70000"/>
              <a:buFont typeface="Arial" charset="0"/>
              <a:buNone/>
            </a:pPr>
            <a:r>
              <a:rPr lang="es-PA" sz="2000" b="1" dirty="0" smtClean="0">
                <a:solidFill>
                  <a:srgbClr val="000000">
                    <a:lumMod val="65000"/>
                    <a:lumOff val="35000"/>
                  </a:srgbClr>
                </a:solidFill>
                <a:latin typeface="Arial" panose="020B0604020202020204" pitchFamily="34" charset="0"/>
                <a:cs typeface="Arial" panose="020B0604020202020204" pitchFamily="34" charset="0"/>
              </a:rPr>
              <a:t>Qué es Open Banking</a:t>
            </a:r>
            <a:endParaRPr lang="es-PA" sz="1400" dirty="0" smtClean="0">
              <a:solidFill>
                <a:srgbClr val="000000">
                  <a:lumMod val="65000"/>
                  <a:lumOff val="35000"/>
                </a:srgbClr>
              </a:solidFill>
              <a:latin typeface="Arial" panose="020B0604020202020204" pitchFamily="34" charset="0"/>
              <a:cs typeface="Arial" panose="020B0604020202020204" pitchFamily="34" charset="0"/>
            </a:endParaRPr>
          </a:p>
          <a:p>
            <a:pPr marL="182563" indent="-182563" fontAlgn="base">
              <a:lnSpc>
                <a:spcPct val="85000"/>
              </a:lnSpc>
              <a:spcBef>
                <a:spcPct val="0"/>
              </a:spcBef>
              <a:spcAft>
                <a:spcPts val="300"/>
              </a:spcAft>
              <a:buClr>
                <a:srgbClr val="FFE600"/>
              </a:buClr>
              <a:buSzPct val="100000"/>
              <a:buFont typeface="Wingdings" panose="05000000000000000000" pitchFamily="2" charset="2"/>
              <a:buChar char="§"/>
            </a:pPr>
            <a:endParaRPr lang="es-PA" sz="1400" dirty="0" smtClean="0">
              <a:solidFill>
                <a:srgbClr val="000000">
                  <a:lumMod val="65000"/>
                  <a:lumOff val="35000"/>
                </a:srgbClr>
              </a:solidFill>
              <a:latin typeface="Arial" panose="020B0604020202020204" pitchFamily="34" charset="0"/>
              <a:cs typeface="Arial" panose="020B0604020202020204" pitchFamily="34" charset="0"/>
            </a:endParaRPr>
          </a:p>
          <a:p>
            <a:pPr marL="182563" indent="-182563" fontAlgn="base">
              <a:lnSpc>
                <a:spcPct val="85000"/>
              </a:lnSpc>
              <a:spcBef>
                <a:spcPct val="0"/>
              </a:spcBef>
              <a:spcAft>
                <a:spcPts val="300"/>
              </a:spcAft>
              <a:buClr>
                <a:srgbClr val="FFE600"/>
              </a:buClr>
              <a:buSzPct val="100000"/>
              <a:buFont typeface="Wingdings" panose="05000000000000000000" pitchFamily="2" charset="2"/>
              <a:buChar char="§"/>
            </a:pPr>
            <a:endParaRPr lang="es-PA" sz="1400" dirty="0" smtClean="0">
              <a:solidFill>
                <a:srgbClr val="000000">
                  <a:lumMod val="65000"/>
                  <a:lumOff val="35000"/>
                </a:srgbClr>
              </a:solidFill>
              <a:latin typeface="Arial" panose="020B0604020202020204" pitchFamily="34" charset="0"/>
              <a:cs typeface="Arial" panose="020B0604020202020204" pitchFamily="34" charset="0"/>
            </a:endParaRPr>
          </a:p>
          <a:p>
            <a:pPr marL="85725" algn="ctr" fontAlgn="base">
              <a:lnSpc>
                <a:spcPct val="85000"/>
              </a:lnSpc>
              <a:spcBef>
                <a:spcPct val="0"/>
              </a:spcBef>
              <a:spcAft>
                <a:spcPts val="300"/>
              </a:spcAft>
              <a:buClr>
                <a:srgbClr val="FFE600"/>
              </a:buClr>
              <a:buSzPct val="100000"/>
              <a:buFont typeface="Arial" charset="0"/>
              <a:buNone/>
            </a:pPr>
            <a:r>
              <a:rPr lang="es-PA" sz="2000" b="1" dirty="0" smtClean="0">
                <a:solidFill>
                  <a:srgbClr val="000000">
                    <a:lumMod val="65000"/>
                    <a:lumOff val="35000"/>
                  </a:srgbClr>
                </a:solidFill>
                <a:latin typeface="Arial" panose="020B0604020202020204" pitchFamily="34" charset="0"/>
                <a:cs typeface="Arial" panose="020B0604020202020204" pitchFamily="34" charset="0"/>
              </a:rPr>
              <a:t>Representa un ecosistema que permite al usuario acceder y compartir información en una red de datos conformada por Bancos, Fintech’s y otros entes (Procesadoras, Franquicias, redes…)</a:t>
            </a:r>
            <a:endParaRPr lang="es-PA" sz="2000" b="1"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97" name="TextBox 196"/>
          <p:cNvSpPr txBox="1"/>
          <p:nvPr/>
        </p:nvSpPr>
        <p:spPr>
          <a:xfrm>
            <a:off x="1059992" y="4953000"/>
            <a:ext cx="3453059" cy="195519"/>
          </a:xfrm>
          <a:prstGeom prst="rect">
            <a:avLst/>
          </a:prstGeom>
          <a:noFill/>
          <a:ln w="38100">
            <a:noFill/>
          </a:ln>
        </p:spPr>
        <p:txBody>
          <a:bodyPr wrap="square" lIns="0" tIns="36576" rIns="0" bIns="0" rtlCol="0" anchor="ctr">
            <a:noAutofit/>
          </a:bodyPr>
          <a:lstStyle/>
          <a:p>
            <a:pPr algn="ctr" fontAlgn="base">
              <a:lnSpc>
                <a:spcPct val="85000"/>
              </a:lnSpc>
              <a:spcBef>
                <a:spcPct val="0"/>
              </a:spcBef>
              <a:spcAft>
                <a:spcPts val="600"/>
              </a:spcAft>
              <a:buClr>
                <a:srgbClr val="FFE600"/>
              </a:buClr>
              <a:buSzPct val="70000"/>
              <a:buFont typeface="Arial" charset="0"/>
              <a:buNone/>
            </a:pPr>
            <a:r>
              <a:rPr lang="es-PA" sz="2000" b="1" dirty="0" smtClean="0">
                <a:solidFill>
                  <a:srgbClr val="000000">
                    <a:lumMod val="65000"/>
                    <a:lumOff val="35000"/>
                  </a:srgbClr>
                </a:solidFill>
                <a:latin typeface="Arial" panose="020B0604020202020204" pitchFamily="34" charset="0"/>
                <a:cs typeface="Arial" panose="020B0604020202020204" pitchFamily="34" charset="0"/>
              </a:rPr>
              <a:t>Drivers del Open Banking</a:t>
            </a:r>
          </a:p>
        </p:txBody>
      </p:sp>
      <p:sp>
        <p:nvSpPr>
          <p:cNvPr id="202" name="TextBox 201"/>
          <p:cNvSpPr txBox="1"/>
          <p:nvPr/>
        </p:nvSpPr>
        <p:spPr>
          <a:xfrm>
            <a:off x="4054506" y="5385254"/>
            <a:ext cx="1008112" cy="576064"/>
          </a:xfrm>
          <a:prstGeom prst="rect">
            <a:avLst/>
          </a:prstGeom>
          <a:noFill/>
          <a:ln w="38100">
            <a:noFill/>
          </a:ln>
        </p:spPr>
        <p:txBody>
          <a:bodyPr wrap="square" lIns="0" tIns="36576" rIns="0" bIns="0" rtlCol="0" anchor="ctr">
            <a:noAutofit/>
          </a:bodyPr>
          <a:lstStyle/>
          <a:p>
            <a:pPr marL="0" marR="0" lvl="0" indent="0" defTabSz="914400" eaLnBrk="1" fontAlgn="base" latinLnBrk="0" hangingPunct="1">
              <a:lnSpc>
                <a:spcPct val="85000"/>
              </a:lnSpc>
              <a:spcBef>
                <a:spcPct val="0"/>
              </a:spcBef>
              <a:spcAft>
                <a:spcPts val="600"/>
              </a:spcAft>
              <a:buClr>
                <a:srgbClr val="FFE600"/>
              </a:buClr>
              <a:buSzPct val="70000"/>
              <a:buFont typeface="Arial" charset="0"/>
              <a:buNone/>
              <a:tabLst/>
              <a:defRPr/>
            </a:pPr>
            <a:r>
              <a:rPr kumimoji="0" lang="es-PA" sz="1400" b="1" i="0" u="none" strike="noStrike" kern="0" cap="none" spc="0" normalizeH="0" baseline="0" dirty="0" smtClean="0">
                <a:ln>
                  <a:noFill/>
                </a:ln>
                <a:solidFill>
                  <a:schemeClr val="bg1">
                    <a:lumMod val="50000"/>
                  </a:schemeClr>
                </a:solidFill>
                <a:effectLst/>
                <a:uLnTx/>
                <a:uFillTx/>
                <a:latin typeface="Arial" panose="020B0604020202020204" pitchFamily="34" charset="0"/>
                <a:cs typeface="Arial" panose="020B0604020202020204" pitchFamily="34" charset="0"/>
              </a:rPr>
              <a:t>Tecnología</a:t>
            </a:r>
          </a:p>
        </p:txBody>
      </p:sp>
      <p:sp>
        <p:nvSpPr>
          <p:cNvPr id="203" name="TextBox 202"/>
          <p:cNvSpPr txBox="1"/>
          <p:nvPr/>
        </p:nvSpPr>
        <p:spPr>
          <a:xfrm>
            <a:off x="1783309" y="5326323"/>
            <a:ext cx="1505415" cy="576064"/>
          </a:xfrm>
          <a:prstGeom prst="rect">
            <a:avLst/>
          </a:prstGeom>
          <a:noFill/>
          <a:ln w="38100">
            <a:noFill/>
          </a:ln>
        </p:spPr>
        <p:txBody>
          <a:bodyPr wrap="square" lIns="0" tIns="36576" rIns="0" bIns="0" rtlCol="0" anchor="ctr">
            <a:noAutofit/>
          </a:bodyPr>
          <a:lstStyle/>
          <a:p>
            <a:pPr marL="0" marR="0" lvl="0" indent="0" algn="ctr" defTabSz="914400" eaLnBrk="1" fontAlgn="base" latinLnBrk="0" hangingPunct="1">
              <a:lnSpc>
                <a:spcPct val="85000"/>
              </a:lnSpc>
              <a:spcBef>
                <a:spcPct val="0"/>
              </a:spcBef>
              <a:spcAft>
                <a:spcPts val="600"/>
              </a:spcAft>
              <a:buClr>
                <a:srgbClr val="FFE600"/>
              </a:buClr>
              <a:buSzPct val="70000"/>
              <a:buFont typeface="Arial" charset="0"/>
              <a:buNone/>
              <a:tabLst/>
              <a:defRPr/>
            </a:pPr>
            <a:r>
              <a:rPr kumimoji="0" lang="es-PA" sz="1400" b="1" i="0" u="none" strike="noStrike" kern="0" cap="none" spc="0" normalizeH="0" baseline="0" dirty="0" smtClean="0">
                <a:ln>
                  <a:noFill/>
                </a:ln>
                <a:solidFill>
                  <a:srgbClr val="000000">
                    <a:lumMod val="65000"/>
                    <a:lumOff val="35000"/>
                  </a:srgbClr>
                </a:solidFill>
                <a:effectLst/>
                <a:uLnTx/>
                <a:uFillTx/>
                <a:latin typeface="Arial" panose="020B0604020202020204" pitchFamily="34" charset="0"/>
                <a:cs typeface="Arial" panose="020B0604020202020204" pitchFamily="34" charset="0"/>
              </a:rPr>
              <a:t>Regulación</a:t>
            </a:r>
          </a:p>
          <a:p>
            <a:pPr marL="0" marR="0" lvl="0" indent="0" algn="ctr" defTabSz="914400" eaLnBrk="1" fontAlgn="base" latinLnBrk="0" hangingPunct="1">
              <a:lnSpc>
                <a:spcPct val="85000"/>
              </a:lnSpc>
              <a:spcBef>
                <a:spcPct val="0"/>
              </a:spcBef>
              <a:spcAft>
                <a:spcPts val="600"/>
              </a:spcAft>
              <a:buClr>
                <a:srgbClr val="FFE600"/>
              </a:buClr>
              <a:buSzPct val="70000"/>
              <a:buFont typeface="Arial" charset="0"/>
              <a:buNone/>
              <a:tabLst/>
              <a:defRPr/>
            </a:pPr>
            <a:r>
              <a:rPr lang="es-PA" sz="1400" b="1" kern="0" dirty="0" smtClean="0">
                <a:solidFill>
                  <a:srgbClr val="000000">
                    <a:lumMod val="65000"/>
                    <a:lumOff val="35000"/>
                  </a:srgbClr>
                </a:solidFill>
                <a:latin typeface="Arial" panose="020B0604020202020204" pitchFamily="34" charset="0"/>
                <a:cs typeface="Arial" panose="020B0604020202020204" pitchFamily="34" charset="0"/>
              </a:rPr>
              <a:t>(PSD2  y CMA-Open Banking)</a:t>
            </a:r>
            <a:endParaRPr kumimoji="0" lang="es-PA" sz="1400" b="1" i="0" u="none" strike="noStrike" kern="0" cap="none" spc="0" normalizeH="0" baseline="0" dirty="0" smtClean="0">
              <a:ln>
                <a:noFill/>
              </a:ln>
              <a:solidFill>
                <a:srgbClr val="000000">
                  <a:lumMod val="65000"/>
                  <a:lumOff val="35000"/>
                </a:srgbClr>
              </a:solidFill>
              <a:effectLst/>
              <a:uLnTx/>
              <a:uFillTx/>
              <a:latin typeface="Arial" panose="020B0604020202020204" pitchFamily="34" charset="0"/>
              <a:cs typeface="Arial" panose="020B0604020202020204" pitchFamily="34" charset="0"/>
            </a:endParaRPr>
          </a:p>
        </p:txBody>
      </p:sp>
      <p:sp>
        <p:nvSpPr>
          <p:cNvPr id="204" name="TextBox 203"/>
          <p:cNvSpPr txBox="1"/>
          <p:nvPr/>
        </p:nvSpPr>
        <p:spPr>
          <a:xfrm>
            <a:off x="351898" y="5475856"/>
            <a:ext cx="1008112" cy="576064"/>
          </a:xfrm>
          <a:prstGeom prst="rect">
            <a:avLst/>
          </a:prstGeom>
          <a:noFill/>
          <a:ln w="38100">
            <a:noFill/>
          </a:ln>
        </p:spPr>
        <p:txBody>
          <a:bodyPr wrap="square" lIns="0" tIns="36576" rIns="0" bIns="0" rtlCol="0" anchor="ctr">
            <a:noAutofit/>
          </a:bodyPr>
          <a:lstStyle/>
          <a:p>
            <a:pPr marL="0" marR="0" lvl="0" indent="0" algn="ctr" defTabSz="914400" eaLnBrk="1" fontAlgn="base" latinLnBrk="0" hangingPunct="1">
              <a:lnSpc>
                <a:spcPct val="85000"/>
              </a:lnSpc>
              <a:spcBef>
                <a:spcPct val="0"/>
              </a:spcBef>
              <a:spcAft>
                <a:spcPts val="600"/>
              </a:spcAft>
              <a:buClr>
                <a:srgbClr val="FFE600"/>
              </a:buClr>
              <a:buSzPct val="70000"/>
              <a:buFont typeface="Arial" charset="0"/>
              <a:buNone/>
              <a:tabLst/>
              <a:defRPr/>
            </a:pPr>
            <a:r>
              <a:rPr kumimoji="0" lang="es-PA" sz="1400" b="1" i="0" u="none" strike="noStrike" kern="0" cap="none" spc="0" normalizeH="0" baseline="0" dirty="0" smtClean="0">
                <a:ln>
                  <a:noFill/>
                </a:ln>
                <a:solidFill>
                  <a:srgbClr val="000000">
                    <a:lumMod val="65000"/>
                    <a:lumOff val="35000"/>
                  </a:srgbClr>
                </a:solidFill>
                <a:effectLst/>
                <a:uLnTx/>
                <a:uFillTx/>
                <a:latin typeface="Arial" panose="020B0604020202020204" pitchFamily="34" charset="0"/>
                <a:cs typeface="Arial" panose="020B0604020202020204" pitchFamily="34" charset="0"/>
              </a:rPr>
              <a:t>Demanda del cliente</a:t>
            </a:r>
          </a:p>
        </p:txBody>
      </p:sp>
      <p:sp>
        <p:nvSpPr>
          <p:cNvPr id="206" name="Freeform 17"/>
          <p:cNvSpPr>
            <a:spLocks noChangeAspect="1" noEditPoints="1"/>
          </p:cNvSpPr>
          <p:nvPr/>
        </p:nvSpPr>
        <p:spPr bwMode="auto">
          <a:xfrm>
            <a:off x="4241447" y="5867388"/>
            <a:ext cx="715919" cy="674251"/>
          </a:xfrm>
          <a:custGeom>
            <a:avLst/>
            <a:gdLst>
              <a:gd name="T0" fmla="*/ 1556 w 2835"/>
              <a:gd name="T1" fmla="*/ 1939 h 2670"/>
              <a:gd name="T2" fmla="*/ 1422 w 2835"/>
              <a:gd name="T3" fmla="*/ 1702 h 2670"/>
              <a:gd name="T4" fmla="*/ 1202 w 2835"/>
              <a:gd name="T5" fmla="*/ 1402 h 2670"/>
              <a:gd name="T6" fmla="*/ 946 w 2835"/>
              <a:gd name="T7" fmla="*/ 1056 h 2670"/>
              <a:gd name="T8" fmla="*/ 987 w 2835"/>
              <a:gd name="T9" fmla="*/ 1041 h 2670"/>
              <a:gd name="T10" fmla="*/ 1864 w 2835"/>
              <a:gd name="T11" fmla="*/ 1258 h 2670"/>
              <a:gd name="T12" fmla="*/ 1968 w 2835"/>
              <a:gd name="T13" fmla="*/ 1234 h 2670"/>
              <a:gd name="T14" fmla="*/ 2069 w 2835"/>
              <a:gd name="T15" fmla="*/ 1269 h 2670"/>
              <a:gd name="T16" fmla="*/ 2157 w 2835"/>
              <a:gd name="T17" fmla="*/ 1224 h 2670"/>
              <a:gd name="T18" fmla="*/ 2034 w 2835"/>
              <a:gd name="T19" fmla="*/ 1148 h 2670"/>
              <a:gd name="T20" fmla="*/ 1883 w 2835"/>
              <a:gd name="T21" fmla="*/ 1154 h 2670"/>
              <a:gd name="T22" fmla="*/ 1683 w 2835"/>
              <a:gd name="T23" fmla="*/ 597 h 2670"/>
              <a:gd name="T24" fmla="*/ 1692 w 2835"/>
              <a:gd name="T25" fmla="*/ 492 h 2670"/>
              <a:gd name="T26" fmla="*/ 1626 w 2835"/>
              <a:gd name="T27" fmla="*/ 403 h 2670"/>
              <a:gd name="T28" fmla="*/ 1231 w 2835"/>
              <a:gd name="T29" fmla="*/ 181 h 2670"/>
              <a:gd name="T30" fmla="*/ 846 w 2835"/>
              <a:gd name="T31" fmla="*/ 8 h 2670"/>
              <a:gd name="T32" fmla="*/ 736 w 2835"/>
              <a:gd name="T33" fmla="*/ 8 h 2670"/>
              <a:gd name="T34" fmla="*/ 657 w 2835"/>
              <a:gd name="T35" fmla="*/ 78 h 2670"/>
              <a:gd name="T36" fmla="*/ 0 w 2835"/>
              <a:gd name="T37" fmla="*/ 1423 h 2670"/>
              <a:gd name="T38" fmla="*/ 46 w 2835"/>
              <a:gd name="T39" fmla="*/ 1519 h 2670"/>
              <a:gd name="T40" fmla="*/ 275 w 2835"/>
              <a:gd name="T41" fmla="*/ 1662 h 2670"/>
              <a:gd name="T42" fmla="*/ 818 w 2835"/>
              <a:gd name="T43" fmla="*/ 1925 h 2670"/>
              <a:gd name="T44" fmla="*/ 933 w 2835"/>
              <a:gd name="T45" fmla="*/ 1942 h 2670"/>
              <a:gd name="T46" fmla="*/ 1024 w 2835"/>
              <a:gd name="T47" fmla="*/ 1894 h 2670"/>
              <a:gd name="T48" fmla="*/ 1255 w 2835"/>
              <a:gd name="T49" fmla="*/ 1660 h 2670"/>
              <a:gd name="T50" fmla="*/ 1166 w 2835"/>
              <a:gd name="T51" fmla="*/ 1719 h 2670"/>
              <a:gd name="T52" fmla="*/ 1367 w 2835"/>
              <a:gd name="T53" fmla="*/ 1944 h 2670"/>
              <a:gd name="T54" fmla="*/ 950 w 2835"/>
              <a:gd name="T55" fmla="*/ 1844 h 2670"/>
              <a:gd name="T56" fmla="*/ 905 w 2835"/>
              <a:gd name="T57" fmla="*/ 1857 h 2670"/>
              <a:gd name="T58" fmla="*/ 776 w 2835"/>
              <a:gd name="T59" fmla="*/ 1812 h 2670"/>
              <a:gd name="T60" fmla="*/ 147 w 2835"/>
              <a:gd name="T61" fmla="*/ 1488 h 2670"/>
              <a:gd name="T62" fmla="*/ 99 w 2835"/>
              <a:gd name="T63" fmla="*/ 1446 h 2670"/>
              <a:gd name="T64" fmla="*/ 91 w 2835"/>
              <a:gd name="T65" fmla="*/ 1397 h 2670"/>
              <a:gd name="T66" fmla="*/ 758 w 2835"/>
              <a:gd name="T67" fmla="*/ 94 h 2670"/>
              <a:gd name="T68" fmla="*/ 812 w 2835"/>
              <a:gd name="T69" fmla="*/ 91 h 2670"/>
              <a:gd name="T70" fmla="*/ 1098 w 2835"/>
              <a:gd name="T71" fmla="*/ 213 h 2670"/>
              <a:gd name="T72" fmla="*/ 1563 w 2835"/>
              <a:gd name="T73" fmla="*/ 464 h 2670"/>
              <a:gd name="T74" fmla="*/ 1606 w 2835"/>
              <a:gd name="T75" fmla="*/ 512 h 2670"/>
              <a:gd name="T76" fmla="*/ 1304 w 2835"/>
              <a:gd name="T77" fmla="*/ 1153 h 2670"/>
              <a:gd name="T78" fmla="*/ 1119 w 2835"/>
              <a:gd name="T79" fmla="*/ 999 h 2670"/>
              <a:gd name="T80" fmla="*/ 1047 w 2835"/>
              <a:gd name="T81" fmla="*/ 824 h 2670"/>
              <a:gd name="T82" fmla="*/ 747 w 2835"/>
              <a:gd name="T83" fmla="*/ 906 h 2670"/>
              <a:gd name="T84" fmla="*/ 807 w 2835"/>
              <a:gd name="T85" fmla="*/ 1211 h 2670"/>
              <a:gd name="T86" fmla="*/ 845 w 2835"/>
              <a:gd name="T87" fmla="*/ 1244 h 2670"/>
              <a:gd name="T88" fmla="*/ 284 w 2835"/>
              <a:gd name="T89" fmla="*/ 1313 h 2670"/>
              <a:gd name="T90" fmla="*/ 1082 w 2835"/>
              <a:gd name="T91" fmla="*/ 1397 h 2670"/>
              <a:gd name="T92" fmla="*/ 1240 w 2835"/>
              <a:gd name="T93" fmla="*/ 1775 h 2670"/>
              <a:gd name="T94" fmla="*/ 1322 w 2835"/>
              <a:gd name="T95" fmla="*/ 1738 h 2670"/>
              <a:gd name="T96" fmla="*/ 1473 w 2835"/>
              <a:gd name="T97" fmla="*/ 1891 h 2670"/>
              <a:gd name="T98" fmla="*/ 2131 w 2835"/>
              <a:gd name="T99" fmla="*/ 2650 h 2670"/>
              <a:gd name="T100" fmla="*/ 2204 w 2835"/>
              <a:gd name="T101" fmla="*/ 2662 h 2670"/>
              <a:gd name="T102" fmla="*/ 916 w 2835"/>
              <a:gd name="T103" fmla="*/ 713 h 2670"/>
              <a:gd name="T104" fmla="*/ 520 w 2835"/>
              <a:gd name="T105" fmla="*/ 1542 h 2670"/>
              <a:gd name="T106" fmla="*/ 485 w 2835"/>
              <a:gd name="T107" fmla="*/ 1588 h 2670"/>
              <a:gd name="T108" fmla="*/ 513 w 2835"/>
              <a:gd name="T109" fmla="*/ 1638 h 2670"/>
              <a:gd name="T110" fmla="*/ 577 w 2835"/>
              <a:gd name="T111" fmla="*/ 1623 h 2670"/>
              <a:gd name="T112" fmla="*/ 581 w 2835"/>
              <a:gd name="T113" fmla="*/ 1566 h 2670"/>
              <a:gd name="T114" fmla="*/ 1082 w 2835"/>
              <a:gd name="T115" fmla="*/ 330 h 2670"/>
              <a:gd name="T116" fmla="*/ 658 w 2835"/>
              <a:gd name="T117" fmla="*/ 704 h 2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5" h="2670">
                <a:moveTo>
                  <a:pt x="1653" y="2050"/>
                </a:moveTo>
                <a:lnTo>
                  <a:pt x="1653" y="2050"/>
                </a:lnTo>
                <a:lnTo>
                  <a:pt x="1631" y="2030"/>
                </a:lnTo>
                <a:lnTo>
                  <a:pt x="1610" y="2008"/>
                </a:lnTo>
                <a:lnTo>
                  <a:pt x="1590" y="1986"/>
                </a:lnTo>
                <a:lnTo>
                  <a:pt x="1572" y="1962"/>
                </a:lnTo>
                <a:lnTo>
                  <a:pt x="1556" y="1939"/>
                </a:lnTo>
                <a:lnTo>
                  <a:pt x="1540" y="1915"/>
                </a:lnTo>
                <a:lnTo>
                  <a:pt x="1528" y="1892"/>
                </a:lnTo>
                <a:lnTo>
                  <a:pt x="1515" y="1868"/>
                </a:lnTo>
                <a:lnTo>
                  <a:pt x="1515" y="1868"/>
                </a:lnTo>
                <a:lnTo>
                  <a:pt x="1479" y="1802"/>
                </a:lnTo>
                <a:lnTo>
                  <a:pt x="1442" y="1735"/>
                </a:lnTo>
                <a:lnTo>
                  <a:pt x="1422" y="1702"/>
                </a:lnTo>
                <a:lnTo>
                  <a:pt x="1402" y="1669"/>
                </a:lnTo>
                <a:lnTo>
                  <a:pt x="1380" y="1639"/>
                </a:lnTo>
                <a:lnTo>
                  <a:pt x="1358" y="1608"/>
                </a:lnTo>
                <a:lnTo>
                  <a:pt x="1358" y="1608"/>
                </a:lnTo>
                <a:lnTo>
                  <a:pt x="1246" y="1461"/>
                </a:lnTo>
                <a:lnTo>
                  <a:pt x="1251" y="1452"/>
                </a:lnTo>
                <a:lnTo>
                  <a:pt x="1202" y="1402"/>
                </a:lnTo>
                <a:lnTo>
                  <a:pt x="1202" y="1402"/>
                </a:lnTo>
                <a:lnTo>
                  <a:pt x="947" y="1067"/>
                </a:lnTo>
                <a:lnTo>
                  <a:pt x="947" y="1067"/>
                </a:lnTo>
                <a:lnTo>
                  <a:pt x="945" y="1063"/>
                </a:lnTo>
                <a:lnTo>
                  <a:pt x="945" y="1061"/>
                </a:lnTo>
                <a:lnTo>
                  <a:pt x="945" y="1058"/>
                </a:lnTo>
                <a:lnTo>
                  <a:pt x="946" y="1056"/>
                </a:lnTo>
                <a:lnTo>
                  <a:pt x="949" y="1052"/>
                </a:lnTo>
                <a:lnTo>
                  <a:pt x="952" y="1050"/>
                </a:lnTo>
                <a:lnTo>
                  <a:pt x="958" y="1047"/>
                </a:lnTo>
                <a:lnTo>
                  <a:pt x="958" y="1047"/>
                </a:lnTo>
                <a:lnTo>
                  <a:pt x="966" y="1043"/>
                </a:lnTo>
                <a:lnTo>
                  <a:pt x="976" y="1042"/>
                </a:lnTo>
                <a:lnTo>
                  <a:pt x="987" y="1041"/>
                </a:lnTo>
                <a:lnTo>
                  <a:pt x="1001" y="1043"/>
                </a:lnTo>
                <a:lnTo>
                  <a:pt x="1016" y="1047"/>
                </a:lnTo>
                <a:lnTo>
                  <a:pt x="1032" y="1054"/>
                </a:lnTo>
                <a:lnTo>
                  <a:pt x="1050" y="1063"/>
                </a:lnTo>
                <a:lnTo>
                  <a:pt x="1069" y="1077"/>
                </a:lnTo>
                <a:lnTo>
                  <a:pt x="1480" y="1422"/>
                </a:lnTo>
                <a:lnTo>
                  <a:pt x="1864" y="1258"/>
                </a:lnTo>
                <a:lnTo>
                  <a:pt x="1864" y="1258"/>
                </a:lnTo>
                <a:lnTo>
                  <a:pt x="1894" y="1248"/>
                </a:lnTo>
                <a:lnTo>
                  <a:pt x="1909" y="1243"/>
                </a:lnTo>
                <a:lnTo>
                  <a:pt x="1923" y="1238"/>
                </a:lnTo>
                <a:lnTo>
                  <a:pt x="1938" y="1236"/>
                </a:lnTo>
                <a:lnTo>
                  <a:pt x="1952" y="1234"/>
                </a:lnTo>
                <a:lnTo>
                  <a:pt x="1968" y="1234"/>
                </a:lnTo>
                <a:lnTo>
                  <a:pt x="1982" y="1234"/>
                </a:lnTo>
                <a:lnTo>
                  <a:pt x="1997" y="1235"/>
                </a:lnTo>
                <a:lnTo>
                  <a:pt x="2011" y="1238"/>
                </a:lnTo>
                <a:lnTo>
                  <a:pt x="2025" y="1243"/>
                </a:lnTo>
                <a:lnTo>
                  <a:pt x="2041" y="1250"/>
                </a:lnTo>
                <a:lnTo>
                  <a:pt x="2055" y="1258"/>
                </a:lnTo>
                <a:lnTo>
                  <a:pt x="2069" y="1269"/>
                </a:lnTo>
                <a:lnTo>
                  <a:pt x="2083" y="1282"/>
                </a:lnTo>
                <a:lnTo>
                  <a:pt x="2097" y="1297"/>
                </a:lnTo>
                <a:lnTo>
                  <a:pt x="2485" y="1741"/>
                </a:lnTo>
                <a:lnTo>
                  <a:pt x="2556" y="1681"/>
                </a:lnTo>
                <a:lnTo>
                  <a:pt x="2168" y="1236"/>
                </a:lnTo>
                <a:lnTo>
                  <a:pt x="2168" y="1236"/>
                </a:lnTo>
                <a:lnTo>
                  <a:pt x="2157" y="1224"/>
                </a:lnTo>
                <a:lnTo>
                  <a:pt x="2145" y="1213"/>
                </a:lnTo>
                <a:lnTo>
                  <a:pt x="2135" y="1203"/>
                </a:lnTo>
                <a:lnTo>
                  <a:pt x="2123" y="1194"/>
                </a:lnTo>
                <a:lnTo>
                  <a:pt x="2101" y="1177"/>
                </a:lnTo>
                <a:lnTo>
                  <a:pt x="2078" y="1165"/>
                </a:lnTo>
                <a:lnTo>
                  <a:pt x="2056" y="1155"/>
                </a:lnTo>
                <a:lnTo>
                  <a:pt x="2034" y="1148"/>
                </a:lnTo>
                <a:lnTo>
                  <a:pt x="2011" y="1143"/>
                </a:lnTo>
                <a:lnTo>
                  <a:pt x="1989" y="1141"/>
                </a:lnTo>
                <a:lnTo>
                  <a:pt x="1966" y="1140"/>
                </a:lnTo>
                <a:lnTo>
                  <a:pt x="1945" y="1141"/>
                </a:lnTo>
                <a:lnTo>
                  <a:pt x="1924" y="1144"/>
                </a:lnTo>
                <a:lnTo>
                  <a:pt x="1903" y="1148"/>
                </a:lnTo>
                <a:lnTo>
                  <a:pt x="1883" y="1154"/>
                </a:lnTo>
                <a:lnTo>
                  <a:pt x="1864" y="1160"/>
                </a:lnTo>
                <a:lnTo>
                  <a:pt x="1845" y="1167"/>
                </a:lnTo>
                <a:lnTo>
                  <a:pt x="1828" y="1174"/>
                </a:lnTo>
                <a:lnTo>
                  <a:pt x="1497" y="1314"/>
                </a:lnTo>
                <a:lnTo>
                  <a:pt x="1373" y="1210"/>
                </a:lnTo>
                <a:lnTo>
                  <a:pt x="1683" y="597"/>
                </a:lnTo>
                <a:lnTo>
                  <a:pt x="1683" y="597"/>
                </a:lnTo>
                <a:lnTo>
                  <a:pt x="1690" y="582"/>
                </a:lnTo>
                <a:lnTo>
                  <a:pt x="1695" y="566"/>
                </a:lnTo>
                <a:lnTo>
                  <a:pt x="1697" y="551"/>
                </a:lnTo>
                <a:lnTo>
                  <a:pt x="1699" y="536"/>
                </a:lnTo>
                <a:lnTo>
                  <a:pt x="1698" y="520"/>
                </a:lnTo>
                <a:lnTo>
                  <a:pt x="1696" y="506"/>
                </a:lnTo>
                <a:lnTo>
                  <a:pt x="1692" y="492"/>
                </a:lnTo>
                <a:lnTo>
                  <a:pt x="1688" y="478"/>
                </a:lnTo>
                <a:lnTo>
                  <a:pt x="1681" y="464"/>
                </a:lnTo>
                <a:lnTo>
                  <a:pt x="1672" y="451"/>
                </a:lnTo>
                <a:lnTo>
                  <a:pt x="1663" y="438"/>
                </a:lnTo>
                <a:lnTo>
                  <a:pt x="1652" y="425"/>
                </a:lnTo>
                <a:lnTo>
                  <a:pt x="1641" y="413"/>
                </a:lnTo>
                <a:lnTo>
                  <a:pt x="1626" y="403"/>
                </a:lnTo>
                <a:lnTo>
                  <a:pt x="1612" y="392"/>
                </a:lnTo>
                <a:lnTo>
                  <a:pt x="1597" y="381"/>
                </a:lnTo>
                <a:lnTo>
                  <a:pt x="1597" y="381"/>
                </a:lnTo>
                <a:lnTo>
                  <a:pt x="1513" y="333"/>
                </a:lnTo>
                <a:lnTo>
                  <a:pt x="1423" y="281"/>
                </a:lnTo>
                <a:lnTo>
                  <a:pt x="1327" y="231"/>
                </a:lnTo>
                <a:lnTo>
                  <a:pt x="1231" y="181"/>
                </a:lnTo>
                <a:lnTo>
                  <a:pt x="1134" y="133"/>
                </a:lnTo>
                <a:lnTo>
                  <a:pt x="1043" y="89"/>
                </a:lnTo>
                <a:lnTo>
                  <a:pt x="957" y="52"/>
                </a:lnTo>
                <a:lnTo>
                  <a:pt x="880" y="19"/>
                </a:lnTo>
                <a:lnTo>
                  <a:pt x="880" y="19"/>
                </a:lnTo>
                <a:lnTo>
                  <a:pt x="863" y="13"/>
                </a:lnTo>
                <a:lnTo>
                  <a:pt x="846" y="8"/>
                </a:lnTo>
                <a:lnTo>
                  <a:pt x="830" y="5"/>
                </a:lnTo>
                <a:lnTo>
                  <a:pt x="812" y="1"/>
                </a:lnTo>
                <a:lnTo>
                  <a:pt x="797" y="0"/>
                </a:lnTo>
                <a:lnTo>
                  <a:pt x="780" y="0"/>
                </a:lnTo>
                <a:lnTo>
                  <a:pt x="765" y="1"/>
                </a:lnTo>
                <a:lnTo>
                  <a:pt x="750" y="4"/>
                </a:lnTo>
                <a:lnTo>
                  <a:pt x="736" y="8"/>
                </a:lnTo>
                <a:lnTo>
                  <a:pt x="721" y="14"/>
                </a:lnTo>
                <a:lnTo>
                  <a:pt x="708" y="20"/>
                </a:lnTo>
                <a:lnTo>
                  <a:pt x="697" y="29"/>
                </a:lnTo>
                <a:lnTo>
                  <a:pt x="685" y="39"/>
                </a:lnTo>
                <a:lnTo>
                  <a:pt x="674" y="51"/>
                </a:lnTo>
                <a:lnTo>
                  <a:pt x="665" y="64"/>
                </a:lnTo>
                <a:lnTo>
                  <a:pt x="657" y="78"/>
                </a:lnTo>
                <a:lnTo>
                  <a:pt x="15" y="1348"/>
                </a:lnTo>
                <a:lnTo>
                  <a:pt x="15" y="1348"/>
                </a:lnTo>
                <a:lnTo>
                  <a:pt x="9" y="1363"/>
                </a:lnTo>
                <a:lnTo>
                  <a:pt x="4" y="1379"/>
                </a:lnTo>
                <a:lnTo>
                  <a:pt x="1" y="1394"/>
                </a:lnTo>
                <a:lnTo>
                  <a:pt x="0" y="1409"/>
                </a:lnTo>
                <a:lnTo>
                  <a:pt x="0" y="1423"/>
                </a:lnTo>
                <a:lnTo>
                  <a:pt x="2" y="1439"/>
                </a:lnTo>
                <a:lnTo>
                  <a:pt x="6" y="1453"/>
                </a:lnTo>
                <a:lnTo>
                  <a:pt x="11" y="1467"/>
                </a:lnTo>
                <a:lnTo>
                  <a:pt x="18" y="1481"/>
                </a:lnTo>
                <a:lnTo>
                  <a:pt x="26" y="1494"/>
                </a:lnTo>
                <a:lnTo>
                  <a:pt x="35" y="1507"/>
                </a:lnTo>
                <a:lnTo>
                  <a:pt x="46" y="1519"/>
                </a:lnTo>
                <a:lnTo>
                  <a:pt x="58" y="1530"/>
                </a:lnTo>
                <a:lnTo>
                  <a:pt x="72" y="1542"/>
                </a:lnTo>
                <a:lnTo>
                  <a:pt x="86" y="1553"/>
                </a:lnTo>
                <a:lnTo>
                  <a:pt x="101" y="1562"/>
                </a:lnTo>
                <a:lnTo>
                  <a:pt x="101" y="1562"/>
                </a:lnTo>
                <a:lnTo>
                  <a:pt x="185" y="1612"/>
                </a:lnTo>
                <a:lnTo>
                  <a:pt x="275" y="1662"/>
                </a:lnTo>
                <a:lnTo>
                  <a:pt x="371" y="1713"/>
                </a:lnTo>
                <a:lnTo>
                  <a:pt x="468" y="1764"/>
                </a:lnTo>
                <a:lnTo>
                  <a:pt x="564" y="1811"/>
                </a:lnTo>
                <a:lnTo>
                  <a:pt x="657" y="1854"/>
                </a:lnTo>
                <a:lnTo>
                  <a:pt x="741" y="1893"/>
                </a:lnTo>
                <a:lnTo>
                  <a:pt x="818" y="1925"/>
                </a:lnTo>
                <a:lnTo>
                  <a:pt x="818" y="1925"/>
                </a:lnTo>
                <a:lnTo>
                  <a:pt x="836" y="1932"/>
                </a:lnTo>
                <a:lnTo>
                  <a:pt x="852" y="1937"/>
                </a:lnTo>
                <a:lnTo>
                  <a:pt x="870" y="1940"/>
                </a:lnTo>
                <a:lnTo>
                  <a:pt x="886" y="1942"/>
                </a:lnTo>
                <a:lnTo>
                  <a:pt x="903" y="1944"/>
                </a:lnTo>
                <a:lnTo>
                  <a:pt x="918" y="1945"/>
                </a:lnTo>
                <a:lnTo>
                  <a:pt x="933" y="1942"/>
                </a:lnTo>
                <a:lnTo>
                  <a:pt x="949" y="1940"/>
                </a:lnTo>
                <a:lnTo>
                  <a:pt x="963" y="1937"/>
                </a:lnTo>
                <a:lnTo>
                  <a:pt x="977" y="1931"/>
                </a:lnTo>
                <a:lnTo>
                  <a:pt x="990" y="1924"/>
                </a:lnTo>
                <a:lnTo>
                  <a:pt x="1001" y="1915"/>
                </a:lnTo>
                <a:lnTo>
                  <a:pt x="1013" y="1906"/>
                </a:lnTo>
                <a:lnTo>
                  <a:pt x="1024" y="1894"/>
                </a:lnTo>
                <a:lnTo>
                  <a:pt x="1033" y="1881"/>
                </a:lnTo>
                <a:lnTo>
                  <a:pt x="1042" y="1866"/>
                </a:lnTo>
                <a:lnTo>
                  <a:pt x="1199" y="1554"/>
                </a:lnTo>
                <a:lnTo>
                  <a:pt x="1199" y="1554"/>
                </a:lnTo>
                <a:lnTo>
                  <a:pt x="1272" y="1654"/>
                </a:lnTo>
                <a:lnTo>
                  <a:pt x="1272" y="1654"/>
                </a:lnTo>
                <a:lnTo>
                  <a:pt x="1255" y="1660"/>
                </a:lnTo>
                <a:lnTo>
                  <a:pt x="1238" y="1666"/>
                </a:lnTo>
                <a:lnTo>
                  <a:pt x="1223" y="1673"/>
                </a:lnTo>
                <a:lnTo>
                  <a:pt x="1210" y="1681"/>
                </a:lnTo>
                <a:lnTo>
                  <a:pt x="1197" y="1689"/>
                </a:lnTo>
                <a:lnTo>
                  <a:pt x="1186" y="1699"/>
                </a:lnTo>
                <a:lnTo>
                  <a:pt x="1176" y="1708"/>
                </a:lnTo>
                <a:lnTo>
                  <a:pt x="1166" y="1719"/>
                </a:lnTo>
                <a:lnTo>
                  <a:pt x="1158" y="1731"/>
                </a:lnTo>
                <a:lnTo>
                  <a:pt x="1150" y="1742"/>
                </a:lnTo>
                <a:lnTo>
                  <a:pt x="1143" y="1755"/>
                </a:lnTo>
                <a:lnTo>
                  <a:pt x="1136" y="1768"/>
                </a:lnTo>
                <a:lnTo>
                  <a:pt x="1124" y="1798"/>
                </a:lnTo>
                <a:lnTo>
                  <a:pt x="1112" y="1831"/>
                </a:lnTo>
                <a:lnTo>
                  <a:pt x="1367" y="1944"/>
                </a:lnTo>
                <a:lnTo>
                  <a:pt x="1832" y="2306"/>
                </a:lnTo>
                <a:lnTo>
                  <a:pt x="1904" y="2245"/>
                </a:lnTo>
                <a:lnTo>
                  <a:pt x="1653" y="2050"/>
                </a:lnTo>
                <a:close/>
                <a:moveTo>
                  <a:pt x="963" y="1826"/>
                </a:moveTo>
                <a:lnTo>
                  <a:pt x="963" y="1826"/>
                </a:lnTo>
                <a:lnTo>
                  <a:pt x="958" y="1835"/>
                </a:lnTo>
                <a:lnTo>
                  <a:pt x="950" y="1844"/>
                </a:lnTo>
                <a:lnTo>
                  <a:pt x="946" y="1847"/>
                </a:lnTo>
                <a:lnTo>
                  <a:pt x="940" y="1851"/>
                </a:lnTo>
                <a:lnTo>
                  <a:pt x="934" y="1853"/>
                </a:lnTo>
                <a:lnTo>
                  <a:pt x="929" y="1855"/>
                </a:lnTo>
                <a:lnTo>
                  <a:pt x="921" y="1857"/>
                </a:lnTo>
                <a:lnTo>
                  <a:pt x="913" y="1857"/>
                </a:lnTo>
                <a:lnTo>
                  <a:pt x="905" y="1857"/>
                </a:lnTo>
                <a:lnTo>
                  <a:pt x="896" y="1857"/>
                </a:lnTo>
                <a:lnTo>
                  <a:pt x="886" y="1854"/>
                </a:lnTo>
                <a:lnTo>
                  <a:pt x="876" y="1852"/>
                </a:lnTo>
                <a:lnTo>
                  <a:pt x="864" y="1848"/>
                </a:lnTo>
                <a:lnTo>
                  <a:pt x="851" y="1844"/>
                </a:lnTo>
                <a:lnTo>
                  <a:pt x="851" y="1844"/>
                </a:lnTo>
                <a:lnTo>
                  <a:pt x="776" y="1812"/>
                </a:lnTo>
                <a:lnTo>
                  <a:pt x="691" y="1774"/>
                </a:lnTo>
                <a:lnTo>
                  <a:pt x="601" y="1732"/>
                </a:lnTo>
                <a:lnTo>
                  <a:pt x="506" y="1685"/>
                </a:lnTo>
                <a:lnTo>
                  <a:pt x="412" y="1635"/>
                </a:lnTo>
                <a:lnTo>
                  <a:pt x="318" y="1586"/>
                </a:lnTo>
                <a:lnTo>
                  <a:pt x="228" y="1535"/>
                </a:lnTo>
                <a:lnTo>
                  <a:pt x="147" y="1488"/>
                </a:lnTo>
                <a:lnTo>
                  <a:pt x="147" y="1488"/>
                </a:lnTo>
                <a:lnTo>
                  <a:pt x="135" y="1481"/>
                </a:lnTo>
                <a:lnTo>
                  <a:pt x="126" y="1473"/>
                </a:lnTo>
                <a:lnTo>
                  <a:pt x="118" y="1467"/>
                </a:lnTo>
                <a:lnTo>
                  <a:pt x="109" y="1460"/>
                </a:lnTo>
                <a:lnTo>
                  <a:pt x="104" y="1453"/>
                </a:lnTo>
                <a:lnTo>
                  <a:pt x="99" y="1446"/>
                </a:lnTo>
                <a:lnTo>
                  <a:pt x="95" y="1440"/>
                </a:lnTo>
                <a:lnTo>
                  <a:pt x="92" y="1433"/>
                </a:lnTo>
                <a:lnTo>
                  <a:pt x="89" y="1427"/>
                </a:lnTo>
                <a:lnTo>
                  <a:pt x="88" y="1420"/>
                </a:lnTo>
                <a:lnTo>
                  <a:pt x="88" y="1414"/>
                </a:lnTo>
                <a:lnTo>
                  <a:pt x="88" y="1408"/>
                </a:lnTo>
                <a:lnTo>
                  <a:pt x="91" y="1397"/>
                </a:lnTo>
                <a:lnTo>
                  <a:pt x="94" y="1387"/>
                </a:lnTo>
                <a:lnTo>
                  <a:pt x="736" y="118"/>
                </a:lnTo>
                <a:lnTo>
                  <a:pt x="736" y="118"/>
                </a:lnTo>
                <a:lnTo>
                  <a:pt x="741" y="108"/>
                </a:lnTo>
                <a:lnTo>
                  <a:pt x="748" y="101"/>
                </a:lnTo>
                <a:lnTo>
                  <a:pt x="753" y="98"/>
                </a:lnTo>
                <a:lnTo>
                  <a:pt x="758" y="94"/>
                </a:lnTo>
                <a:lnTo>
                  <a:pt x="764" y="92"/>
                </a:lnTo>
                <a:lnTo>
                  <a:pt x="770" y="89"/>
                </a:lnTo>
                <a:lnTo>
                  <a:pt x="777" y="88"/>
                </a:lnTo>
                <a:lnTo>
                  <a:pt x="785" y="87"/>
                </a:lnTo>
                <a:lnTo>
                  <a:pt x="793" y="87"/>
                </a:lnTo>
                <a:lnTo>
                  <a:pt x="803" y="88"/>
                </a:lnTo>
                <a:lnTo>
                  <a:pt x="812" y="91"/>
                </a:lnTo>
                <a:lnTo>
                  <a:pt x="824" y="93"/>
                </a:lnTo>
                <a:lnTo>
                  <a:pt x="836" y="97"/>
                </a:lnTo>
                <a:lnTo>
                  <a:pt x="848" y="101"/>
                </a:lnTo>
                <a:lnTo>
                  <a:pt x="848" y="101"/>
                </a:lnTo>
                <a:lnTo>
                  <a:pt x="923" y="132"/>
                </a:lnTo>
                <a:lnTo>
                  <a:pt x="1007" y="171"/>
                </a:lnTo>
                <a:lnTo>
                  <a:pt x="1098" y="213"/>
                </a:lnTo>
                <a:lnTo>
                  <a:pt x="1192" y="260"/>
                </a:lnTo>
                <a:lnTo>
                  <a:pt x="1287" y="308"/>
                </a:lnTo>
                <a:lnTo>
                  <a:pt x="1380" y="359"/>
                </a:lnTo>
                <a:lnTo>
                  <a:pt x="1470" y="409"/>
                </a:lnTo>
                <a:lnTo>
                  <a:pt x="1551" y="457"/>
                </a:lnTo>
                <a:lnTo>
                  <a:pt x="1551" y="457"/>
                </a:lnTo>
                <a:lnTo>
                  <a:pt x="1563" y="464"/>
                </a:lnTo>
                <a:lnTo>
                  <a:pt x="1572" y="471"/>
                </a:lnTo>
                <a:lnTo>
                  <a:pt x="1582" y="478"/>
                </a:lnTo>
                <a:lnTo>
                  <a:pt x="1589" y="485"/>
                </a:lnTo>
                <a:lnTo>
                  <a:pt x="1595" y="492"/>
                </a:lnTo>
                <a:lnTo>
                  <a:pt x="1599" y="499"/>
                </a:lnTo>
                <a:lnTo>
                  <a:pt x="1604" y="505"/>
                </a:lnTo>
                <a:lnTo>
                  <a:pt x="1606" y="512"/>
                </a:lnTo>
                <a:lnTo>
                  <a:pt x="1609" y="518"/>
                </a:lnTo>
                <a:lnTo>
                  <a:pt x="1610" y="524"/>
                </a:lnTo>
                <a:lnTo>
                  <a:pt x="1611" y="530"/>
                </a:lnTo>
                <a:lnTo>
                  <a:pt x="1610" y="536"/>
                </a:lnTo>
                <a:lnTo>
                  <a:pt x="1609" y="547"/>
                </a:lnTo>
                <a:lnTo>
                  <a:pt x="1604" y="557"/>
                </a:lnTo>
                <a:lnTo>
                  <a:pt x="1304" y="1153"/>
                </a:lnTo>
                <a:lnTo>
                  <a:pt x="1235" y="1095"/>
                </a:lnTo>
                <a:lnTo>
                  <a:pt x="1485" y="599"/>
                </a:lnTo>
                <a:lnTo>
                  <a:pt x="1442" y="578"/>
                </a:lnTo>
                <a:lnTo>
                  <a:pt x="1197" y="1063"/>
                </a:lnTo>
                <a:lnTo>
                  <a:pt x="1127" y="1005"/>
                </a:lnTo>
                <a:lnTo>
                  <a:pt x="1127" y="1005"/>
                </a:lnTo>
                <a:lnTo>
                  <a:pt x="1119" y="999"/>
                </a:lnTo>
                <a:lnTo>
                  <a:pt x="1077" y="855"/>
                </a:lnTo>
                <a:lnTo>
                  <a:pt x="1077" y="855"/>
                </a:lnTo>
                <a:lnTo>
                  <a:pt x="1073" y="846"/>
                </a:lnTo>
                <a:lnTo>
                  <a:pt x="1069" y="838"/>
                </a:lnTo>
                <a:lnTo>
                  <a:pt x="1063" y="832"/>
                </a:lnTo>
                <a:lnTo>
                  <a:pt x="1056" y="828"/>
                </a:lnTo>
                <a:lnTo>
                  <a:pt x="1047" y="824"/>
                </a:lnTo>
                <a:lnTo>
                  <a:pt x="1038" y="822"/>
                </a:lnTo>
                <a:lnTo>
                  <a:pt x="1030" y="822"/>
                </a:lnTo>
                <a:lnTo>
                  <a:pt x="1020" y="823"/>
                </a:lnTo>
                <a:lnTo>
                  <a:pt x="764" y="898"/>
                </a:lnTo>
                <a:lnTo>
                  <a:pt x="764" y="898"/>
                </a:lnTo>
                <a:lnTo>
                  <a:pt x="756" y="902"/>
                </a:lnTo>
                <a:lnTo>
                  <a:pt x="747" y="906"/>
                </a:lnTo>
                <a:lnTo>
                  <a:pt x="741" y="912"/>
                </a:lnTo>
                <a:lnTo>
                  <a:pt x="737" y="919"/>
                </a:lnTo>
                <a:lnTo>
                  <a:pt x="733" y="928"/>
                </a:lnTo>
                <a:lnTo>
                  <a:pt x="731" y="937"/>
                </a:lnTo>
                <a:lnTo>
                  <a:pt x="731" y="945"/>
                </a:lnTo>
                <a:lnTo>
                  <a:pt x="732" y="955"/>
                </a:lnTo>
                <a:lnTo>
                  <a:pt x="807" y="1211"/>
                </a:lnTo>
                <a:lnTo>
                  <a:pt x="807" y="1211"/>
                </a:lnTo>
                <a:lnTo>
                  <a:pt x="810" y="1220"/>
                </a:lnTo>
                <a:lnTo>
                  <a:pt x="816" y="1228"/>
                </a:lnTo>
                <a:lnTo>
                  <a:pt x="821" y="1234"/>
                </a:lnTo>
                <a:lnTo>
                  <a:pt x="828" y="1238"/>
                </a:lnTo>
                <a:lnTo>
                  <a:pt x="837" y="1242"/>
                </a:lnTo>
                <a:lnTo>
                  <a:pt x="845" y="1244"/>
                </a:lnTo>
                <a:lnTo>
                  <a:pt x="854" y="1244"/>
                </a:lnTo>
                <a:lnTo>
                  <a:pt x="864" y="1243"/>
                </a:lnTo>
                <a:lnTo>
                  <a:pt x="946" y="1218"/>
                </a:lnTo>
                <a:lnTo>
                  <a:pt x="946" y="1218"/>
                </a:lnTo>
                <a:lnTo>
                  <a:pt x="1050" y="1355"/>
                </a:lnTo>
                <a:lnTo>
                  <a:pt x="911" y="1629"/>
                </a:lnTo>
                <a:lnTo>
                  <a:pt x="284" y="1313"/>
                </a:lnTo>
                <a:lnTo>
                  <a:pt x="793" y="304"/>
                </a:lnTo>
                <a:lnTo>
                  <a:pt x="1387" y="604"/>
                </a:lnTo>
                <a:lnTo>
                  <a:pt x="1410" y="562"/>
                </a:lnTo>
                <a:lnTo>
                  <a:pt x="772" y="239"/>
                </a:lnTo>
                <a:lnTo>
                  <a:pt x="219" y="1334"/>
                </a:lnTo>
                <a:lnTo>
                  <a:pt x="932" y="1694"/>
                </a:lnTo>
                <a:lnTo>
                  <a:pt x="1082" y="1397"/>
                </a:lnTo>
                <a:lnTo>
                  <a:pt x="1082" y="1397"/>
                </a:lnTo>
                <a:lnTo>
                  <a:pt x="1140" y="1475"/>
                </a:lnTo>
                <a:lnTo>
                  <a:pt x="963" y="1826"/>
                </a:lnTo>
                <a:close/>
                <a:moveTo>
                  <a:pt x="1396" y="1848"/>
                </a:moveTo>
                <a:lnTo>
                  <a:pt x="1235" y="1782"/>
                </a:lnTo>
                <a:lnTo>
                  <a:pt x="1235" y="1782"/>
                </a:lnTo>
                <a:lnTo>
                  <a:pt x="1240" y="1775"/>
                </a:lnTo>
                <a:lnTo>
                  <a:pt x="1249" y="1768"/>
                </a:lnTo>
                <a:lnTo>
                  <a:pt x="1256" y="1762"/>
                </a:lnTo>
                <a:lnTo>
                  <a:pt x="1265" y="1758"/>
                </a:lnTo>
                <a:lnTo>
                  <a:pt x="1273" y="1753"/>
                </a:lnTo>
                <a:lnTo>
                  <a:pt x="1283" y="1748"/>
                </a:lnTo>
                <a:lnTo>
                  <a:pt x="1302" y="1742"/>
                </a:lnTo>
                <a:lnTo>
                  <a:pt x="1322" y="1738"/>
                </a:lnTo>
                <a:lnTo>
                  <a:pt x="1343" y="1734"/>
                </a:lnTo>
                <a:lnTo>
                  <a:pt x="1364" y="1732"/>
                </a:lnTo>
                <a:lnTo>
                  <a:pt x="1384" y="1731"/>
                </a:lnTo>
                <a:lnTo>
                  <a:pt x="1384" y="1731"/>
                </a:lnTo>
                <a:lnTo>
                  <a:pt x="1418" y="1789"/>
                </a:lnTo>
                <a:lnTo>
                  <a:pt x="1446" y="1840"/>
                </a:lnTo>
                <a:lnTo>
                  <a:pt x="1473" y="1891"/>
                </a:lnTo>
                <a:lnTo>
                  <a:pt x="1473" y="1891"/>
                </a:lnTo>
                <a:lnTo>
                  <a:pt x="1492" y="1924"/>
                </a:lnTo>
                <a:lnTo>
                  <a:pt x="1396" y="1848"/>
                </a:lnTo>
                <a:close/>
                <a:moveTo>
                  <a:pt x="2682" y="1693"/>
                </a:moveTo>
                <a:lnTo>
                  <a:pt x="1896" y="2380"/>
                </a:lnTo>
                <a:lnTo>
                  <a:pt x="2131" y="2650"/>
                </a:lnTo>
                <a:lnTo>
                  <a:pt x="2131" y="2650"/>
                </a:lnTo>
                <a:lnTo>
                  <a:pt x="2139" y="2658"/>
                </a:lnTo>
                <a:lnTo>
                  <a:pt x="2150" y="2664"/>
                </a:lnTo>
                <a:lnTo>
                  <a:pt x="2161" y="2668"/>
                </a:lnTo>
                <a:lnTo>
                  <a:pt x="2171" y="2670"/>
                </a:lnTo>
                <a:lnTo>
                  <a:pt x="2183" y="2669"/>
                </a:lnTo>
                <a:lnTo>
                  <a:pt x="2194" y="2666"/>
                </a:lnTo>
                <a:lnTo>
                  <a:pt x="2204" y="2662"/>
                </a:lnTo>
                <a:lnTo>
                  <a:pt x="2214" y="2655"/>
                </a:lnTo>
                <a:lnTo>
                  <a:pt x="2835" y="1868"/>
                </a:lnTo>
                <a:lnTo>
                  <a:pt x="2682" y="1693"/>
                </a:lnTo>
                <a:close/>
                <a:moveTo>
                  <a:pt x="770" y="762"/>
                </a:moveTo>
                <a:lnTo>
                  <a:pt x="780" y="796"/>
                </a:lnTo>
                <a:lnTo>
                  <a:pt x="926" y="748"/>
                </a:lnTo>
                <a:lnTo>
                  <a:pt x="916" y="713"/>
                </a:lnTo>
                <a:lnTo>
                  <a:pt x="770" y="762"/>
                </a:lnTo>
                <a:close/>
                <a:moveTo>
                  <a:pt x="560" y="1546"/>
                </a:moveTo>
                <a:lnTo>
                  <a:pt x="560" y="1546"/>
                </a:lnTo>
                <a:lnTo>
                  <a:pt x="550" y="1541"/>
                </a:lnTo>
                <a:lnTo>
                  <a:pt x="540" y="1540"/>
                </a:lnTo>
                <a:lnTo>
                  <a:pt x="530" y="1540"/>
                </a:lnTo>
                <a:lnTo>
                  <a:pt x="520" y="1542"/>
                </a:lnTo>
                <a:lnTo>
                  <a:pt x="511" y="1546"/>
                </a:lnTo>
                <a:lnTo>
                  <a:pt x="503" y="1552"/>
                </a:lnTo>
                <a:lnTo>
                  <a:pt x="495" y="1560"/>
                </a:lnTo>
                <a:lnTo>
                  <a:pt x="491" y="1568"/>
                </a:lnTo>
                <a:lnTo>
                  <a:pt x="491" y="1568"/>
                </a:lnTo>
                <a:lnTo>
                  <a:pt x="486" y="1578"/>
                </a:lnTo>
                <a:lnTo>
                  <a:pt x="485" y="1588"/>
                </a:lnTo>
                <a:lnTo>
                  <a:pt x="485" y="1598"/>
                </a:lnTo>
                <a:lnTo>
                  <a:pt x="487" y="1608"/>
                </a:lnTo>
                <a:lnTo>
                  <a:pt x="491" y="1616"/>
                </a:lnTo>
                <a:lnTo>
                  <a:pt x="497" y="1625"/>
                </a:lnTo>
                <a:lnTo>
                  <a:pt x="504" y="1632"/>
                </a:lnTo>
                <a:lnTo>
                  <a:pt x="513" y="1638"/>
                </a:lnTo>
                <a:lnTo>
                  <a:pt x="513" y="1638"/>
                </a:lnTo>
                <a:lnTo>
                  <a:pt x="523" y="1641"/>
                </a:lnTo>
                <a:lnTo>
                  <a:pt x="533" y="1643"/>
                </a:lnTo>
                <a:lnTo>
                  <a:pt x="543" y="1643"/>
                </a:lnTo>
                <a:lnTo>
                  <a:pt x="553" y="1641"/>
                </a:lnTo>
                <a:lnTo>
                  <a:pt x="561" y="1636"/>
                </a:lnTo>
                <a:lnTo>
                  <a:pt x="570" y="1630"/>
                </a:lnTo>
                <a:lnTo>
                  <a:pt x="577" y="1623"/>
                </a:lnTo>
                <a:lnTo>
                  <a:pt x="583" y="1615"/>
                </a:lnTo>
                <a:lnTo>
                  <a:pt x="583" y="1615"/>
                </a:lnTo>
                <a:lnTo>
                  <a:pt x="586" y="1605"/>
                </a:lnTo>
                <a:lnTo>
                  <a:pt x="588" y="1595"/>
                </a:lnTo>
                <a:lnTo>
                  <a:pt x="587" y="1585"/>
                </a:lnTo>
                <a:lnTo>
                  <a:pt x="586" y="1575"/>
                </a:lnTo>
                <a:lnTo>
                  <a:pt x="581" y="1566"/>
                </a:lnTo>
                <a:lnTo>
                  <a:pt x="575" y="1558"/>
                </a:lnTo>
                <a:lnTo>
                  <a:pt x="568" y="1550"/>
                </a:lnTo>
                <a:lnTo>
                  <a:pt x="560" y="1546"/>
                </a:lnTo>
                <a:lnTo>
                  <a:pt x="560" y="1546"/>
                </a:lnTo>
                <a:close/>
                <a:moveTo>
                  <a:pt x="1249" y="365"/>
                </a:moveTo>
                <a:lnTo>
                  <a:pt x="1100" y="291"/>
                </a:lnTo>
                <a:lnTo>
                  <a:pt x="1082" y="330"/>
                </a:lnTo>
                <a:lnTo>
                  <a:pt x="1229" y="405"/>
                </a:lnTo>
                <a:lnTo>
                  <a:pt x="1249" y="365"/>
                </a:lnTo>
                <a:close/>
                <a:moveTo>
                  <a:pt x="658" y="704"/>
                </a:moveTo>
                <a:lnTo>
                  <a:pt x="668" y="739"/>
                </a:lnTo>
                <a:lnTo>
                  <a:pt x="1003" y="630"/>
                </a:lnTo>
                <a:lnTo>
                  <a:pt x="991" y="595"/>
                </a:lnTo>
                <a:lnTo>
                  <a:pt x="658" y="704"/>
                </a:lnTo>
                <a:close/>
              </a:path>
            </a:pathLst>
          </a:custGeom>
          <a:solidFill>
            <a:schemeClr val="tx1">
              <a:lumMod val="50000"/>
              <a:lumOff val="50000"/>
            </a:schemeClr>
          </a:solidFill>
          <a:ln>
            <a:noFill/>
          </a:ln>
        </p:spPr>
        <p:txBody>
          <a:bodyPr vert="horz" wrap="square" lIns="84406" tIns="42203" rIns="84406" bIns="42203"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939" b="0" i="0" u="none" strike="noStrike" kern="0" cap="none" spc="0" normalizeH="0" baseline="0" dirty="0" smtClean="0">
              <a:ln>
                <a:noFill/>
              </a:ln>
              <a:solidFill>
                <a:srgbClr val="646464"/>
              </a:solidFill>
              <a:effectLst/>
              <a:uLnTx/>
              <a:uFillTx/>
              <a:latin typeface="Arial" panose="020B0604020202020204" pitchFamily="34" charset="0"/>
              <a:cs typeface="Arial" panose="020B0604020202020204" pitchFamily="34" charset="0"/>
            </a:endParaRPr>
          </a:p>
        </p:txBody>
      </p:sp>
      <p:grpSp>
        <p:nvGrpSpPr>
          <p:cNvPr id="207" name="Gruppieren 15"/>
          <p:cNvGrpSpPr/>
          <p:nvPr/>
        </p:nvGrpSpPr>
        <p:grpSpPr>
          <a:xfrm>
            <a:off x="434844" y="6096601"/>
            <a:ext cx="990710" cy="367943"/>
            <a:chOff x="1787525" y="1800225"/>
            <a:chExt cx="2786062" cy="1028700"/>
          </a:xfrm>
          <a:solidFill>
            <a:srgbClr val="000000">
              <a:lumMod val="65000"/>
              <a:lumOff val="35000"/>
            </a:srgbClr>
          </a:solidFill>
        </p:grpSpPr>
        <p:sp>
          <p:nvSpPr>
            <p:cNvPr id="209" name="Freeform 13"/>
            <p:cNvSpPr>
              <a:spLocks noEditPoints="1"/>
            </p:cNvSpPr>
            <p:nvPr/>
          </p:nvSpPr>
          <p:spPr bwMode="auto">
            <a:xfrm>
              <a:off x="1787525" y="1811338"/>
              <a:ext cx="1047750" cy="1017587"/>
            </a:xfrm>
            <a:custGeom>
              <a:avLst/>
              <a:gdLst>
                <a:gd name="T0" fmla="*/ 2147483647 w 660"/>
                <a:gd name="T1" fmla="*/ 2147483647 h 641"/>
                <a:gd name="T2" fmla="*/ 2147483647 w 660"/>
                <a:gd name="T3" fmla="*/ 2147483647 h 641"/>
                <a:gd name="T4" fmla="*/ 2147483647 w 660"/>
                <a:gd name="T5" fmla="*/ 2147483647 h 641"/>
                <a:gd name="T6" fmla="*/ 2147483647 w 660"/>
                <a:gd name="T7" fmla="*/ 2147483647 h 641"/>
                <a:gd name="T8" fmla="*/ 2147483647 w 660"/>
                <a:gd name="T9" fmla="*/ 2147483647 h 641"/>
                <a:gd name="T10" fmla="*/ 2147483647 w 660"/>
                <a:gd name="T11" fmla="*/ 2147483647 h 641"/>
                <a:gd name="T12" fmla="*/ 0 w 660"/>
                <a:gd name="T13" fmla="*/ 2147483647 h 641"/>
                <a:gd name="T14" fmla="*/ 2147483647 w 660"/>
                <a:gd name="T15" fmla="*/ 2147483647 h 641"/>
                <a:gd name="T16" fmla="*/ 2147483647 w 660"/>
                <a:gd name="T17" fmla="*/ 2147483647 h 641"/>
                <a:gd name="T18" fmla="*/ 2147483647 w 660"/>
                <a:gd name="T19" fmla="*/ 2147483647 h 641"/>
                <a:gd name="T20" fmla="*/ 2147483647 w 660"/>
                <a:gd name="T21" fmla="*/ 2147483647 h 641"/>
                <a:gd name="T22" fmla="*/ 2147483647 w 660"/>
                <a:gd name="T23" fmla="*/ 2147483647 h 641"/>
                <a:gd name="T24" fmla="*/ 2147483647 w 660"/>
                <a:gd name="T25" fmla="*/ 2147483647 h 641"/>
                <a:gd name="T26" fmla="*/ 2147483647 w 660"/>
                <a:gd name="T27" fmla="*/ 2147483647 h 641"/>
                <a:gd name="T28" fmla="*/ 2147483647 w 660"/>
                <a:gd name="T29" fmla="*/ 2147483647 h 641"/>
                <a:gd name="T30" fmla="*/ 2147483647 w 660"/>
                <a:gd name="T31" fmla="*/ 2147483647 h 641"/>
                <a:gd name="T32" fmla="*/ 2147483647 w 660"/>
                <a:gd name="T33" fmla="*/ 2147483647 h 641"/>
                <a:gd name="T34" fmla="*/ 2147483647 w 660"/>
                <a:gd name="T35" fmla="*/ 2147483647 h 641"/>
                <a:gd name="T36" fmla="*/ 2147483647 w 660"/>
                <a:gd name="T37" fmla="*/ 2147483647 h 641"/>
                <a:gd name="T38" fmla="*/ 2147483647 w 660"/>
                <a:gd name="T39" fmla="*/ 2147483647 h 641"/>
                <a:gd name="T40" fmla="*/ 2147483647 w 660"/>
                <a:gd name="T41" fmla="*/ 2147483647 h 641"/>
                <a:gd name="T42" fmla="*/ 2147483647 w 660"/>
                <a:gd name="T43" fmla="*/ 0 h 641"/>
                <a:gd name="T44" fmla="*/ 2147483647 w 660"/>
                <a:gd name="T45" fmla="*/ 2147483647 h 641"/>
                <a:gd name="T46" fmla="*/ 2147483647 w 660"/>
                <a:gd name="T47" fmla="*/ 2147483647 h 641"/>
                <a:gd name="T48" fmla="*/ 2147483647 w 660"/>
                <a:gd name="T49" fmla="*/ 2147483647 h 641"/>
                <a:gd name="T50" fmla="*/ 2147483647 w 660"/>
                <a:gd name="T51" fmla="*/ 2147483647 h 641"/>
                <a:gd name="T52" fmla="*/ 2147483647 w 660"/>
                <a:gd name="T53" fmla="*/ 2147483647 h 641"/>
                <a:gd name="T54" fmla="*/ 2147483647 w 660"/>
                <a:gd name="T55" fmla="*/ 2147483647 h 641"/>
                <a:gd name="T56" fmla="*/ 2147483647 w 660"/>
                <a:gd name="T57" fmla="*/ 2147483647 h 641"/>
                <a:gd name="T58" fmla="*/ 2147483647 w 660"/>
                <a:gd name="T59" fmla="*/ 2147483647 h 641"/>
                <a:gd name="T60" fmla="*/ 2147483647 w 660"/>
                <a:gd name="T61" fmla="*/ 2147483647 h 641"/>
                <a:gd name="T62" fmla="*/ 2147483647 w 660"/>
                <a:gd name="T63" fmla="*/ 2147483647 h 641"/>
                <a:gd name="T64" fmla="*/ 2147483647 w 660"/>
                <a:gd name="T65" fmla="*/ 2147483647 h 641"/>
                <a:gd name="T66" fmla="*/ 2147483647 w 660"/>
                <a:gd name="T67" fmla="*/ 2147483647 h 641"/>
                <a:gd name="T68" fmla="*/ 2147483647 w 660"/>
                <a:gd name="T69" fmla="*/ 2147483647 h 641"/>
                <a:gd name="T70" fmla="*/ 2147483647 w 660"/>
                <a:gd name="T71" fmla="*/ 2147483647 h 641"/>
                <a:gd name="T72" fmla="*/ 2147483647 w 660"/>
                <a:gd name="T73" fmla="*/ 2147483647 h 641"/>
                <a:gd name="T74" fmla="*/ 2147483647 w 660"/>
                <a:gd name="T75" fmla="*/ 2147483647 h 641"/>
                <a:gd name="T76" fmla="*/ 2147483647 w 660"/>
                <a:gd name="T77" fmla="*/ 2147483647 h 641"/>
                <a:gd name="T78" fmla="*/ 2147483647 w 660"/>
                <a:gd name="T79" fmla="*/ 2147483647 h 641"/>
                <a:gd name="T80" fmla="*/ 2147483647 w 660"/>
                <a:gd name="T81" fmla="*/ 2147483647 h 641"/>
                <a:gd name="T82" fmla="*/ 2147483647 w 660"/>
                <a:gd name="T83" fmla="*/ 2147483647 h 641"/>
                <a:gd name="T84" fmla="*/ 2147483647 w 660"/>
                <a:gd name="T85" fmla="*/ 2147483647 h 641"/>
                <a:gd name="T86" fmla="*/ 2147483647 w 660"/>
                <a:gd name="T87" fmla="*/ 2147483647 h 641"/>
                <a:gd name="T88" fmla="*/ 2147483647 w 660"/>
                <a:gd name="T89" fmla="*/ 2147483647 h 641"/>
                <a:gd name="T90" fmla="*/ 2147483647 w 660"/>
                <a:gd name="T91" fmla="*/ 2147483647 h 641"/>
                <a:gd name="T92" fmla="*/ 2147483647 w 660"/>
                <a:gd name="T93" fmla="*/ 2147483647 h 641"/>
                <a:gd name="T94" fmla="*/ 2147483647 w 660"/>
                <a:gd name="T95" fmla="*/ 2147483647 h 641"/>
                <a:gd name="T96" fmla="*/ 2147483647 w 660"/>
                <a:gd name="T97" fmla="*/ 2147483647 h 641"/>
                <a:gd name="T98" fmla="*/ 2147483647 w 660"/>
                <a:gd name="T99" fmla="*/ 2147483647 h 641"/>
                <a:gd name="T100" fmla="*/ 2147483647 w 660"/>
                <a:gd name="T101" fmla="*/ 2147483647 h 641"/>
                <a:gd name="T102" fmla="*/ 2147483647 w 660"/>
                <a:gd name="T103" fmla="*/ 2147483647 h 641"/>
                <a:gd name="T104" fmla="*/ 2147483647 w 660"/>
                <a:gd name="T105" fmla="*/ 2147483647 h 641"/>
                <a:gd name="T106" fmla="*/ 2147483647 w 660"/>
                <a:gd name="T107" fmla="*/ 2147483647 h 641"/>
                <a:gd name="T108" fmla="*/ 2147483647 w 660"/>
                <a:gd name="T109" fmla="*/ 2147483647 h 641"/>
                <a:gd name="T110" fmla="*/ 2147483647 w 660"/>
                <a:gd name="T111" fmla="*/ 2147483647 h 641"/>
                <a:gd name="T112" fmla="*/ 2147483647 w 660"/>
                <a:gd name="T113" fmla="*/ 2147483647 h 641"/>
                <a:gd name="T114" fmla="*/ 2147483647 w 660"/>
                <a:gd name="T115" fmla="*/ 2147483647 h 641"/>
                <a:gd name="T116" fmla="*/ 2147483647 w 660"/>
                <a:gd name="T117" fmla="*/ 2147483647 h 641"/>
                <a:gd name="T118" fmla="*/ 2147483647 w 660"/>
                <a:gd name="T119" fmla="*/ 2147483647 h 641"/>
                <a:gd name="T120" fmla="*/ 2147483647 w 660"/>
                <a:gd name="T121" fmla="*/ 2147483647 h 641"/>
                <a:gd name="T122" fmla="*/ 2147483647 w 660"/>
                <a:gd name="T123" fmla="*/ 2147483647 h 641"/>
                <a:gd name="T124" fmla="*/ 2147483647 w 660"/>
                <a:gd name="T125" fmla="*/ 2147483647 h 6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0" h="641">
                  <a:moveTo>
                    <a:pt x="299" y="490"/>
                  </a:moveTo>
                  <a:lnTo>
                    <a:pt x="294" y="490"/>
                  </a:lnTo>
                  <a:lnTo>
                    <a:pt x="289" y="492"/>
                  </a:lnTo>
                  <a:lnTo>
                    <a:pt x="286" y="495"/>
                  </a:lnTo>
                  <a:lnTo>
                    <a:pt x="283" y="497"/>
                  </a:lnTo>
                  <a:lnTo>
                    <a:pt x="278" y="507"/>
                  </a:lnTo>
                  <a:lnTo>
                    <a:pt x="278" y="517"/>
                  </a:lnTo>
                  <a:lnTo>
                    <a:pt x="285" y="551"/>
                  </a:lnTo>
                  <a:lnTo>
                    <a:pt x="286" y="555"/>
                  </a:lnTo>
                  <a:lnTo>
                    <a:pt x="288" y="559"/>
                  </a:lnTo>
                  <a:lnTo>
                    <a:pt x="291" y="562"/>
                  </a:lnTo>
                  <a:lnTo>
                    <a:pt x="294" y="564"/>
                  </a:lnTo>
                  <a:lnTo>
                    <a:pt x="275" y="620"/>
                  </a:lnTo>
                  <a:lnTo>
                    <a:pt x="202" y="455"/>
                  </a:lnTo>
                  <a:lnTo>
                    <a:pt x="58" y="508"/>
                  </a:lnTo>
                  <a:lnTo>
                    <a:pt x="40" y="517"/>
                  </a:lnTo>
                  <a:lnTo>
                    <a:pt x="24" y="532"/>
                  </a:lnTo>
                  <a:lnTo>
                    <a:pt x="12" y="548"/>
                  </a:lnTo>
                  <a:lnTo>
                    <a:pt x="4" y="567"/>
                  </a:lnTo>
                  <a:lnTo>
                    <a:pt x="0" y="589"/>
                  </a:lnTo>
                  <a:lnTo>
                    <a:pt x="0" y="615"/>
                  </a:lnTo>
                  <a:lnTo>
                    <a:pt x="2" y="626"/>
                  </a:lnTo>
                  <a:lnTo>
                    <a:pt x="8" y="634"/>
                  </a:lnTo>
                  <a:lnTo>
                    <a:pt x="17" y="639"/>
                  </a:lnTo>
                  <a:lnTo>
                    <a:pt x="26" y="641"/>
                  </a:lnTo>
                  <a:lnTo>
                    <a:pt x="633" y="641"/>
                  </a:lnTo>
                  <a:lnTo>
                    <a:pt x="643" y="639"/>
                  </a:lnTo>
                  <a:lnTo>
                    <a:pt x="652" y="634"/>
                  </a:lnTo>
                  <a:lnTo>
                    <a:pt x="658" y="626"/>
                  </a:lnTo>
                  <a:lnTo>
                    <a:pt x="660" y="615"/>
                  </a:lnTo>
                  <a:lnTo>
                    <a:pt x="660" y="589"/>
                  </a:lnTo>
                  <a:lnTo>
                    <a:pt x="656" y="567"/>
                  </a:lnTo>
                  <a:lnTo>
                    <a:pt x="648" y="548"/>
                  </a:lnTo>
                  <a:lnTo>
                    <a:pt x="635" y="532"/>
                  </a:lnTo>
                  <a:lnTo>
                    <a:pt x="619" y="517"/>
                  </a:lnTo>
                  <a:lnTo>
                    <a:pt x="602" y="508"/>
                  </a:lnTo>
                  <a:lnTo>
                    <a:pt x="456" y="455"/>
                  </a:lnTo>
                  <a:lnTo>
                    <a:pt x="384" y="620"/>
                  </a:lnTo>
                  <a:lnTo>
                    <a:pt x="366" y="564"/>
                  </a:lnTo>
                  <a:lnTo>
                    <a:pt x="369" y="562"/>
                  </a:lnTo>
                  <a:lnTo>
                    <a:pt x="372" y="559"/>
                  </a:lnTo>
                  <a:lnTo>
                    <a:pt x="374" y="555"/>
                  </a:lnTo>
                  <a:lnTo>
                    <a:pt x="375" y="551"/>
                  </a:lnTo>
                  <a:lnTo>
                    <a:pt x="381" y="517"/>
                  </a:lnTo>
                  <a:lnTo>
                    <a:pt x="381" y="507"/>
                  </a:lnTo>
                  <a:lnTo>
                    <a:pt x="376" y="497"/>
                  </a:lnTo>
                  <a:lnTo>
                    <a:pt x="374" y="495"/>
                  </a:lnTo>
                  <a:lnTo>
                    <a:pt x="369" y="492"/>
                  </a:lnTo>
                  <a:lnTo>
                    <a:pt x="366" y="490"/>
                  </a:lnTo>
                  <a:lnTo>
                    <a:pt x="361" y="490"/>
                  </a:lnTo>
                  <a:lnTo>
                    <a:pt x="299" y="490"/>
                  </a:lnTo>
                  <a:close/>
                  <a:moveTo>
                    <a:pt x="141" y="211"/>
                  </a:moveTo>
                  <a:lnTo>
                    <a:pt x="141" y="200"/>
                  </a:lnTo>
                  <a:lnTo>
                    <a:pt x="142" y="190"/>
                  </a:lnTo>
                  <a:lnTo>
                    <a:pt x="142" y="181"/>
                  </a:lnTo>
                  <a:lnTo>
                    <a:pt x="142" y="177"/>
                  </a:lnTo>
                  <a:lnTo>
                    <a:pt x="146" y="146"/>
                  </a:lnTo>
                  <a:lnTo>
                    <a:pt x="154" y="117"/>
                  </a:lnTo>
                  <a:lnTo>
                    <a:pt x="164" y="91"/>
                  </a:lnTo>
                  <a:lnTo>
                    <a:pt x="177" y="68"/>
                  </a:lnTo>
                  <a:lnTo>
                    <a:pt x="194" y="48"/>
                  </a:lnTo>
                  <a:lnTo>
                    <a:pt x="213" y="31"/>
                  </a:lnTo>
                  <a:lnTo>
                    <a:pt x="236" y="18"/>
                  </a:lnTo>
                  <a:lnTo>
                    <a:pt x="263" y="7"/>
                  </a:lnTo>
                  <a:lnTo>
                    <a:pt x="293" y="2"/>
                  </a:lnTo>
                  <a:lnTo>
                    <a:pt x="328" y="0"/>
                  </a:lnTo>
                  <a:lnTo>
                    <a:pt x="363" y="2"/>
                  </a:lnTo>
                  <a:lnTo>
                    <a:pt x="395" y="7"/>
                  </a:lnTo>
                  <a:lnTo>
                    <a:pt x="424" y="18"/>
                  </a:lnTo>
                  <a:lnTo>
                    <a:pt x="450" y="34"/>
                  </a:lnTo>
                  <a:lnTo>
                    <a:pt x="472" y="55"/>
                  </a:lnTo>
                  <a:lnTo>
                    <a:pt x="490" y="80"/>
                  </a:lnTo>
                  <a:lnTo>
                    <a:pt x="503" y="109"/>
                  </a:lnTo>
                  <a:lnTo>
                    <a:pt x="512" y="141"/>
                  </a:lnTo>
                  <a:lnTo>
                    <a:pt x="518" y="177"/>
                  </a:lnTo>
                  <a:lnTo>
                    <a:pt x="518" y="181"/>
                  </a:lnTo>
                  <a:lnTo>
                    <a:pt x="518" y="190"/>
                  </a:lnTo>
                  <a:lnTo>
                    <a:pt x="518" y="202"/>
                  </a:lnTo>
                  <a:lnTo>
                    <a:pt x="518" y="211"/>
                  </a:lnTo>
                  <a:lnTo>
                    <a:pt x="528" y="231"/>
                  </a:lnTo>
                  <a:lnTo>
                    <a:pt x="531" y="254"/>
                  </a:lnTo>
                  <a:lnTo>
                    <a:pt x="531" y="277"/>
                  </a:lnTo>
                  <a:lnTo>
                    <a:pt x="526" y="299"/>
                  </a:lnTo>
                  <a:lnTo>
                    <a:pt x="521" y="316"/>
                  </a:lnTo>
                  <a:lnTo>
                    <a:pt x="511" y="331"/>
                  </a:lnTo>
                  <a:lnTo>
                    <a:pt x="499" y="346"/>
                  </a:lnTo>
                  <a:lnTo>
                    <a:pt x="484" y="355"/>
                  </a:lnTo>
                  <a:lnTo>
                    <a:pt x="473" y="381"/>
                  </a:lnTo>
                  <a:lnTo>
                    <a:pt x="457" y="405"/>
                  </a:lnTo>
                  <a:lnTo>
                    <a:pt x="438" y="423"/>
                  </a:lnTo>
                  <a:lnTo>
                    <a:pt x="418" y="439"/>
                  </a:lnTo>
                  <a:lnTo>
                    <a:pt x="394" y="451"/>
                  </a:lnTo>
                  <a:lnTo>
                    <a:pt x="369" y="458"/>
                  </a:lnTo>
                  <a:lnTo>
                    <a:pt x="343" y="461"/>
                  </a:lnTo>
                  <a:lnTo>
                    <a:pt x="317" y="461"/>
                  </a:lnTo>
                  <a:lnTo>
                    <a:pt x="291" y="458"/>
                  </a:lnTo>
                  <a:lnTo>
                    <a:pt x="266" y="449"/>
                  </a:lnTo>
                  <a:lnTo>
                    <a:pt x="242" y="439"/>
                  </a:lnTo>
                  <a:lnTo>
                    <a:pt x="220" y="423"/>
                  </a:lnTo>
                  <a:lnTo>
                    <a:pt x="202" y="404"/>
                  </a:lnTo>
                  <a:lnTo>
                    <a:pt x="187" y="381"/>
                  </a:lnTo>
                  <a:lnTo>
                    <a:pt x="176" y="355"/>
                  </a:lnTo>
                  <a:lnTo>
                    <a:pt x="169" y="352"/>
                  </a:lnTo>
                  <a:lnTo>
                    <a:pt x="163" y="347"/>
                  </a:lnTo>
                  <a:lnTo>
                    <a:pt x="148" y="330"/>
                  </a:lnTo>
                  <a:lnTo>
                    <a:pt x="137" y="311"/>
                  </a:lnTo>
                  <a:lnTo>
                    <a:pt x="131" y="290"/>
                  </a:lnTo>
                  <a:lnTo>
                    <a:pt x="127" y="268"/>
                  </a:lnTo>
                  <a:lnTo>
                    <a:pt x="129" y="248"/>
                  </a:lnTo>
                  <a:lnTo>
                    <a:pt x="133" y="229"/>
                  </a:lnTo>
                  <a:lnTo>
                    <a:pt x="141" y="211"/>
                  </a:lnTo>
                  <a:close/>
                  <a:moveTo>
                    <a:pt x="476" y="216"/>
                  </a:moveTo>
                  <a:lnTo>
                    <a:pt x="471" y="206"/>
                  </a:lnTo>
                  <a:lnTo>
                    <a:pt x="467" y="194"/>
                  </a:lnTo>
                  <a:lnTo>
                    <a:pt x="463" y="181"/>
                  </a:lnTo>
                  <a:lnTo>
                    <a:pt x="460" y="167"/>
                  </a:lnTo>
                  <a:lnTo>
                    <a:pt x="455" y="154"/>
                  </a:lnTo>
                  <a:lnTo>
                    <a:pt x="448" y="142"/>
                  </a:lnTo>
                  <a:lnTo>
                    <a:pt x="438" y="133"/>
                  </a:lnTo>
                  <a:lnTo>
                    <a:pt x="425" y="125"/>
                  </a:lnTo>
                  <a:lnTo>
                    <a:pt x="412" y="123"/>
                  </a:lnTo>
                  <a:lnTo>
                    <a:pt x="401" y="124"/>
                  </a:lnTo>
                  <a:lnTo>
                    <a:pt x="390" y="127"/>
                  </a:lnTo>
                  <a:lnTo>
                    <a:pt x="379" y="131"/>
                  </a:lnTo>
                  <a:lnTo>
                    <a:pt x="366" y="135"/>
                  </a:lnTo>
                  <a:lnTo>
                    <a:pt x="350" y="138"/>
                  </a:lnTo>
                  <a:lnTo>
                    <a:pt x="330" y="140"/>
                  </a:lnTo>
                  <a:lnTo>
                    <a:pt x="311" y="138"/>
                  </a:lnTo>
                  <a:lnTo>
                    <a:pt x="294" y="135"/>
                  </a:lnTo>
                  <a:lnTo>
                    <a:pt x="281" y="131"/>
                  </a:lnTo>
                  <a:lnTo>
                    <a:pt x="270" y="127"/>
                  </a:lnTo>
                  <a:lnTo>
                    <a:pt x="260" y="124"/>
                  </a:lnTo>
                  <a:lnTo>
                    <a:pt x="248" y="123"/>
                  </a:lnTo>
                  <a:lnTo>
                    <a:pt x="235" y="125"/>
                  </a:lnTo>
                  <a:lnTo>
                    <a:pt x="222" y="133"/>
                  </a:lnTo>
                  <a:lnTo>
                    <a:pt x="212" y="142"/>
                  </a:lnTo>
                  <a:lnTo>
                    <a:pt x="205" y="154"/>
                  </a:lnTo>
                  <a:lnTo>
                    <a:pt x="200" y="167"/>
                  </a:lnTo>
                  <a:lnTo>
                    <a:pt x="197" y="181"/>
                  </a:lnTo>
                  <a:lnTo>
                    <a:pt x="193" y="194"/>
                  </a:lnTo>
                  <a:lnTo>
                    <a:pt x="189" y="206"/>
                  </a:lnTo>
                  <a:lnTo>
                    <a:pt x="183" y="216"/>
                  </a:lnTo>
                  <a:lnTo>
                    <a:pt x="181" y="217"/>
                  </a:lnTo>
                  <a:lnTo>
                    <a:pt x="177" y="218"/>
                  </a:lnTo>
                  <a:lnTo>
                    <a:pt x="175" y="218"/>
                  </a:lnTo>
                  <a:lnTo>
                    <a:pt x="171" y="219"/>
                  </a:lnTo>
                  <a:lnTo>
                    <a:pt x="168" y="222"/>
                  </a:lnTo>
                  <a:lnTo>
                    <a:pt x="162" y="231"/>
                  </a:lnTo>
                  <a:lnTo>
                    <a:pt x="158" y="243"/>
                  </a:lnTo>
                  <a:lnTo>
                    <a:pt x="156" y="255"/>
                  </a:lnTo>
                  <a:lnTo>
                    <a:pt x="156" y="267"/>
                  </a:lnTo>
                  <a:lnTo>
                    <a:pt x="158" y="283"/>
                  </a:lnTo>
                  <a:lnTo>
                    <a:pt x="163" y="298"/>
                  </a:lnTo>
                  <a:lnTo>
                    <a:pt x="170" y="314"/>
                  </a:lnTo>
                  <a:lnTo>
                    <a:pt x="181" y="325"/>
                  </a:lnTo>
                  <a:lnTo>
                    <a:pt x="187" y="329"/>
                  </a:lnTo>
                  <a:lnTo>
                    <a:pt x="193" y="331"/>
                  </a:lnTo>
                  <a:lnTo>
                    <a:pt x="199" y="334"/>
                  </a:lnTo>
                  <a:lnTo>
                    <a:pt x="201" y="341"/>
                  </a:lnTo>
                  <a:lnTo>
                    <a:pt x="204" y="348"/>
                  </a:lnTo>
                  <a:lnTo>
                    <a:pt x="214" y="372"/>
                  </a:lnTo>
                  <a:lnTo>
                    <a:pt x="230" y="392"/>
                  </a:lnTo>
                  <a:lnTo>
                    <a:pt x="248" y="408"/>
                  </a:lnTo>
                  <a:lnTo>
                    <a:pt x="269" y="421"/>
                  </a:lnTo>
                  <a:lnTo>
                    <a:pt x="292" y="428"/>
                  </a:lnTo>
                  <a:lnTo>
                    <a:pt x="316" y="433"/>
                  </a:lnTo>
                  <a:lnTo>
                    <a:pt x="341" y="433"/>
                  </a:lnTo>
                  <a:lnTo>
                    <a:pt x="364" y="429"/>
                  </a:lnTo>
                  <a:lnTo>
                    <a:pt x="387" y="422"/>
                  </a:lnTo>
                  <a:lnTo>
                    <a:pt x="409" y="410"/>
                  </a:lnTo>
                  <a:lnTo>
                    <a:pt x="428" y="395"/>
                  </a:lnTo>
                  <a:lnTo>
                    <a:pt x="443" y="375"/>
                  </a:lnTo>
                  <a:lnTo>
                    <a:pt x="455" y="352"/>
                  </a:lnTo>
                  <a:lnTo>
                    <a:pt x="457" y="343"/>
                  </a:lnTo>
                  <a:lnTo>
                    <a:pt x="460" y="334"/>
                  </a:lnTo>
                  <a:lnTo>
                    <a:pt x="465" y="333"/>
                  </a:lnTo>
                  <a:lnTo>
                    <a:pt x="469" y="330"/>
                  </a:lnTo>
                  <a:lnTo>
                    <a:pt x="473" y="329"/>
                  </a:lnTo>
                  <a:lnTo>
                    <a:pt x="485" y="318"/>
                  </a:lnTo>
                  <a:lnTo>
                    <a:pt x="493" y="305"/>
                  </a:lnTo>
                  <a:lnTo>
                    <a:pt x="499" y="291"/>
                  </a:lnTo>
                  <a:lnTo>
                    <a:pt x="503" y="274"/>
                  </a:lnTo>
                  <a:lnTo>
                    <a:pt x="504" y="258"/>
                  </a:lnTo>
                  <a:lnTo>
                    <a:pt x="500" y="241"/>
                  </a:lnTo>
                  <a:lnTo>
                    <a:pt x="494" y="225"/>
                  </a:lnTo>
                  <a:lnTo>
                    <a:pt x="491" y="222"/>
                  </a:lnTo>
                  <a:lnTo>
                    <a:pt x="488" y="221"/>
                  </a:lnTo>
                  <a:lnTo>
                    <a:pt x="485" y="219"/>
                  </a:lnTo>
                  <a:lnTo>
                    <a:pt x="481" y="218"/>
                  </a:lnTo>
                  <a:lnTo>
                    <a:pt x="479" y="217"/>
                  </a:lnTo>
                  <a:lnTo>
                    <a:pt x="476"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600" b="0" i="0" u="none" strike="noStrike" kern="0" cap="none" spc="0" normalizeH="0" baseline="0" dirty="0">
                <a:ln>
                  <a:noFill/>
                </a:ln>
                <a:solidFill>
                  <a:srgbClr val="646464"/>
                </a:solidFill>
                <a:effectLst/>
                <a:uLnTx/>
                <a:uFillTx/>
                <a:latin typeface="Arial" panose="020B0604020202020204" pitchFamily="34" charset="0"/>
                <a:cs typeface="Arial" panose="020B0604020202020204" pitchFamily="34" charset="0"/>
              </a:endParaRPr>
            </a:p>
          </p:txBody>
        </p:sp>
        <p:sp>
          <p:nvSpPr>
            <p:cNvPr id="210" name="Freeform 14"/>
            <p:cNvSpPr>
              <a:spLocks noEditPoints="1"/>
            </p:cNvSpPr>
            <p:nvPr/>
          </p:nvSpPr>
          <p:spPr bwMode="auto">
            <a:xfrm>
              <a:off x="3600450" y="1800225"/>
              <a:ext cx="973137" cy="1028700"/>
            </a:xfrm>
            <a:custGeom>
              <a:avLst/>
              <a:gdLst>
                <a:gd name="T0" fmla="*/ 2147483647 w 613"/>
                <a:gd name="T1" fmla="*/ 2147483647 h 648"/>
                <a:gd name="T2" fmla="*/ 2147483647 w 613"/>
                <a:gd name="T3" fmla="*/ 2147483647 h 648"/>
                <a:gd name="T4" fmla="*/ 2147483647 w 613"/>
                <a:gd name="T5" fmla="*/ 2147483647 h 648"/>
                <a:gd name="T6" fmla="*/ 2147483647 w 613"/>
                <a:gd name="T7" fmla="*/ 2147483647 h 648"/>
                <a:gd name="T8" fmla="*/ 2147483647 w 613"/>
                <a:gd name="T9" fmla="*/ 2147483647 h 648"/>
                <a:gd name="T10" fmla="*/ 2147483647 w 613"/>
                <a:gd name="T11" fmla="*/ 2147483647 h 648"/>
                <a:gd name="T12" fmla="*/ 2147483647 w 613"/>
                <a:gd name="T13" fmla="*/ 2147483647 h 648"/>
                <a:gd name="T14" fmla="*/ 2147483647 w 613"/>
                <a:gd name="T15" fmla="*/ 2147483647 h 648"/>
                <a:gd name="T16" fmla="*/ 2147483647 w 613"/>
                <a:gd name="T17" fmla="*/ 2147483647 h 648"/>
                <a:gd name="T18" fmla="*/ 2147483647 w 613"/>
                <a:gd name="T19" fmla="*/ 2147483647 h 648"/>
                <a:gd name="T20" fmla="*/ 2147483647 w 613"/>
                <a:gd name="T21" fmla="*/ 2147483647 h 648"/>
                <a:gd name="T22" fmla="*/ 2147483647 w 613"/>
                <a:gd name="T23" fmla="*/ 2147483647 h 648"/>
                <a:gd name="T24" fmla="*/ 2147483647 w 613"/>
                <a:gd name="T25" fmla="*/ 2147483647 h 648"/>
                <a:gd name="T26" fmla="*/ 2147483647 w 613"/>
                <a:gd name="T27" fmla="*/ 2147483647 h 648"/>
                <a:gd name="T28" fmla="*/ 2147483647 w 613"/>
                <a:gd name="T29" fmla="*/ 2147483647 h 648"/>
                <a:gd name="T30" fmla="*/ 2147483647 w 613"/>
                <a:gd name="T31" fmla="*/ 2147483647 h 648"/>
                <a:gd name="T32" fmla="*/ 2147483647 w 613"/>
                <a:gd name="T33" fmla="*/ 2147483647 h 648"/>
                <a:gd name="T34" fmla="*/ 2147483647 w 613"/>
                <a:gd name="T35" fmla="*/ 2147483647 h 648"/>
                <a:gd name="T36" fmla="*/ 2147483647 w 613"/>
                <a:gd name="T37" fmla="*/ 2147483647 h 648"/>
                <a:gd name="T38" fmla="*/ 2147483647 w 613"/>
                <a:gd name="T39" fmla="*/ 2147483647 h 648"/>
                <a:gd name="T40" fmla="*/ 2147483647 w 613"/>
                <a:gd name="T41" fmla="*/ 2147483647 h 648"/>
                <a:gd name="T42" fmla="*/ 2147483647 w 613"/>
                <a:gd name="T43" fmla="*/ 2147483647 h 648"/>
                <a:gd name="T44" fmla="*/ 2147483647 w 613"/>
                <a:gd name="T45" fmla="*/ 2147483647 h 648"/>
                <a:gd name="T46" fmla="*/ 2147483647 w 613"/>
                <a:gd name="T47" fmla="*/ 2147483647 h 648"/>
                <a:gd name="T48" fmla="*/ 2147483647 w 613"/>
                <a:gd name="T49" fmla="*/ 2147483647 h 648"/>
                <a:gd name="T50" fmla="*/ 2147483647 w 613"/>
                <a:gd name="T51" fmla="*/ 2147483647 h 648"/>
                <a:gd name="T52" fmla="*/ 2147483647 w 613"/>
                <a:gd name="T53" fmla="*/ 2147483647 h 648"/>
                <a:gd name="T54" fmla="*/ 2147483647 w 613"/>
                <a:gd name="T55" fmla="*/ 2147483647 h 648"/>
                <a:gd name="T56" fmla="*/ 2147483647 w 613"/>
                <a:gd name="T57" fmla="*/ 2147483647 h 648"/>
                <a:gd name="T58" fmla="*/ 2147483647 w 613"/>
                <a:gd name="T59" fmla="*/ 2147483647 h 648"/>
                <a:gd name="T60" fmla="*/ 2147483647 w 613"/>
                <a:gd name="T61" fmla="*/ 2147483647 h 648"/>
                <a:gd name="T62" fmla="*/ 2147483647 w 613"/>
                <a:gd name="T63" fmla="*/ 2147483647 h 648"/>
                <a:gd name="T64" fmla="*/ 2147483647 w 613"/>
                <a:gd name="T65" fmla="*/ 2147483647 h 648"/>
                <a:gd name="T66" fmla="*/ 2147483647 w 613"/>
                <a:gd name="T67" fmla="*/ 2147483647 h 648"/>
                <a:gd name="T68" fmla="*/ 2147483647 w 613"/>
                <a:gd name="T69" fmla="*/ 2147483647 h 648"/>
                <a:gd name="T70" fmla="*/ 2147483647 w 613"/>
                <a:gd name="T71" fmla="*/ 2147483647 h 648"/>
                <a:gd name="T72" fmla="*/ 2147483647 w 613"/>
                <a:gd name="T73" fmla="*/ 2147483647 h 648"/>
                <a:gd name="T74" fmla="*/ 2147483647 w 613"/>
                <a:gd name="T75" fmla="*/ 2147483647 h 648"/>
                <a:gd name="T76" fmla="*/ 2147483647 w 613"/>
                <a:gd name="T77" fmla="*/ 2147483647 h 648"/>
                <a:gd name="T78" fmla="*/ 2147483647 w 613"/>
                <a:gd name="T79" fmla="*/ 2147483647 h 648"/>
                <a:gd name="T80" fmla="*/ 2147483647 w 613"/>
                <a:gd name="T81" fmla="*/ 2147483647 h 648"/>
                <a:gd name="T82" fmla="*/ 2147483647 w 613"/>
                <a:gd name="T83" fmla="*/ 2147483647 h 648"/>
                <a:gd name="T84" fmla="*/ 2147483647 w 613"/>
                <a:gd name="T85" fmla="*/ 2147483647 h 648"/>
                <a:gd name="T86" fmla="*/ 2147483647 w 613"/>
                <a:gd name="T87" fmla="*/ 2147483647 h 648"/>
                <a:gd name="T88" fmla="*/ 2147483647 w 613"/>
                <a:gd name="T89" fmla="*/ 2147483647 h 648"/>
                <a:gd name="T90" fmla="*/ 2147483647 w 613"/>
                <a:gd name="T91" fmla="*/ 2147483647 h 648"/>
                <a:gd name="T92" fmla="*/ 2147483647 w 613"/>
                <a:gd name="T93" fmla="*/ 2147483647 h 648"/>
                <a:gd name="T94" fmla="*/ 2147483647 w 613"/>
                <a:gd name="T95" fmla="*/ 2147483647 h 648"/>
                <a:gd name="T96" fmla="*/ 2147483647 w 613"/>
                <a:gd name="T97" fmla="*/ 2147483647 h 648"/>
                <a:gd name="T98" fmla="*/ 2147483647 w 613"/>
                <a:gd name="T99" fmla="*/ 2147483647 h 648"/>
                <a:gd name="T100" fmla="*/ 2147483647 w 613"/>
                <a:gd name="T101" fmla="*/ 2147483647 h 648"/>
                <a:gd name="T102" fmla="*/ 2147483647 w 613"/>
                <a:gd name="T103" fmla="*/ 2147483647 h 648"/>
                <a:gd name="T104" fmla="*/ 2147483647 w 613"/>
                <a:gd name="T105" fmla="*/ 2147483647 h 648"/>
                <a:gd name="T106" fmla="*/ 2147483647 w 613"/>
                <a:gd name="T107" fmla="*/ 2147483647 h 648"/>
                <a:gd name="T108" fmla="*/ 2147483647 w 613"/>
                <a:gd name="T109" fmla="*/ 2147483647 h 648"/>
                <a:gd name="T110" fmla="*/ 2147483647 w 613"/>
                <a:gd name="T111" fmla="*/ 2147483647 h 648"/>
                <a:gd name="T112" fmla="*/ 2147483647 w 613"/>
                <a:gd name="T113" fmla="*/ 2147483647 h 648"/>
                <a:gd name="T114" fmla="*/ 2147483647 w 613"/>
                <a:gd name="T115" fmla="*/ 2147483647 h 648"/>
                <a:gd name="T116" fmla="*/ 2147483647 w 613"/>
                <a:gd name="T117" fmla="*/ 2147483647 h 648"/>
                <a:gd name="T118" fmla="*/ 2147483647 w 613"/>
                <a:gd name="T119" fmla="*/ 2147483647 h 648"/>
                <a:gd name="T120" fmla="*/ 2147483647 w 613"/>
                <a:gd name="T121" fmla="*/ 2147483647 h 648"/>
                <a:gd name="T122" fmla="*/ 2147483647 w 613"/>
                <a:gd name="T123" fmla="*/ 2147483647 h 6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3" h="648">
                  <a:moveTo>
                    <a:pt x="306" y="523"/>
                  </a:moveTo>
                  <a:lnTo>
                    <a:pt x="274" y="521"/>
                  </a:lnTo>
                  <a:lnTo>
                    <a:pt x="245" y="512"/>
                  </a:lnTo>
                  <a:lnTo>
                    <a:pt x="219" y="499"/>
                  </a:lnTo>
                  <a:lnTo>
                    <a:pt x="199" y="481"/>
                  </a:lnTo>
                  <a:lnTo>
                    <a:pt x="183" y="461"/>
                  </a:lnTo>
                  <a:lnTo>
                    <a:pt x="83" y="502"/>
                  </a:lnTo>
                  <a:lnTo>
                    <a:pt x="64" y="510"/>
                  </a:lnTo>
                  <a:lnTo>
                    <a:pt x="45" y="523"/>
                  </a:lnTo>
                  <a:lnTo>
                    <a:pt x="27" y="537"/>
                  </a:lnTo>
                  <a:lnTo>
                    <a:pt x="13" y="555"/>
                  </a:lnTo>
                  <a:lnTo>
                    <a:pt x="3" y="574"/>
                  </a:lnTo>
                  <a:lnTo>
                    <a:pt x="0" y="596"/>
                  </a:lnTo>
                  <a:lnTo>
                    <a:pt x="0" y="622"/>
                  </a:lnTo>
                  <a:lnTo>
                    <a:pt x="2" y="633"/>
                  </a:lnTo>
                  <a:lnTo>
                    <a:pt x="7" y="641"/>
                  </a:lnTo>
                  <a:lnTo>
                    <a:pt x="15" y="646"/>
                  </a:lnTo>
                  <a:lnTo>
                    <a:pt x="26" y="648"/>
                  </a:lnTo>
                  <a:lnTo>
                    <a:pt x="586" y="648"/>
                  </a:lnTo>
                  <a:lnTo>
                    <a:pt x="596" y="646"/>
                  </a:lnTo>
                  <a:lnTo>
                    <a:pt x="605" y="641"/>
                  </a:lnTo>
                  <a:lnTo>
                    <a:pt x="611" y="633"/>
                  </a:lnTo>
                  <a:lnTo>
                    <a:pt x="613" y="622"/>
                  </a:lnTo>
                  <a:lnTo>
                    <a:pt x="613" y="596"/>
                  </a:lnTo>
                  <a:lnTo>
                    <a:pt x="610" y="574"/>
                  </a:lnTo>
                  <a:lnTo>
                    <a:pt x="599" y="555"/>
                  </a:lnTo>
                  <a:lnTo>
                    <a:pt x="585" y="537"/>
                  </a:lnTo>
                  <a:lnTo>
                    <a:pt x="567" y="523"/>
                  </a:lnTo>
                  <a:lnTo>
                    <a:pt x="548" y="510"/>
                  </a:lnTo>
                  <a:lnTo>
                    <a:pt x="529" y="502"/>
                  </a:lnTo>
                  <a:lnTo>
                    <a:pt x="430" y="461"/>
                  </a:lnTo>
                  <a:lnTo>
                    <a:pt x="414" y="481"/>
                  </a:lnTo>
                  <a:lnTo>
                    <a:pt x="393" y="499"/>
                  </a:lnTo>
                  <a:lnTo>
                    <a:pt x="368" y="512"/>
                  </a:lnTo>
                  <a:lnTo>
                    <a:pt x="338" y="521"/>
                  </a:lnTo>
                  <a:lnTo>
                    <a:pt x="306" y="523"/>
                  </a:lnTo>
                  <a:close/>
                  <a:moveTo>
                    <a:pt x="293" y="247"/>
                  </a:moveTo>
                  <a:lnTo>
                    <a:pt x="324" y="247"/>
                  </a:lnTo>
                  <a:lnTo>
                    <a:pt x="326" y="236"/>
                  </a:lnTo>
                  <a:lnTo>
                    <a:pt x="332" y="226"/>
                  </a:lnTo>
                  <a:lnTo>
                    <a:pt x="342" y="221"/>
                  </a:lnTo>
                  <a:lnTo>
                    <a:pt x="352" y="218"/>
                  </a:lnTo>
                  <a:lnTo>
                    <a:pt x="417" y="218"/>
                  </a:lnTo>
                  <a:lnTo>
                    <a:pt x="427" y="221"/>
                  </a:lnTo>
                  <a:lnTo>
                    <a:pt x="437" y="226"/>
                  </a:lnTo>
                  <a:lnTo>
                    <a:pt x="444" y="236"/>
                  </a:lnTo>
                  <a:lnTo>
                    <a:pt x="445" y="248"/>
                  </a:lnTo>
                  <a:lnTo>
                    <a:pt x="445" y="262"/>
                  </a:lnTo>
                  <a:lnTo>
                    <a:pt x="444" y="274"/>
                  </a:lnTo>
                  <a:lnTo>
                    <a:pt x="439" y="285"/>
                  </a:lnTo>
                  <a:lnTo>
                    <a:pt x="432" y="296"/>
                  </a:lnTo>
                  <a:lnTo>
                    <a:pt x="423" y="303"/>
                  </a:lnTo>
                  <a:lnTo>
                    <a:pt x="412" y="306"/>
                  </a:lnTo>
                  <a:lnTo>
                    <a:pt x="400" y="309"/>
                  </a:lnTo>
                  <a:lnTo>
                    <a:pt x="367" y="309"/>
                  </a:lnTo>
                  <a:lnTo>
                    <a:pt x="355" y="307"/>
                  </a:lnTo>
                  <a:lnTo>
                    <a:pt x="345" y="303"/>
                  </a:lnTo>
                  <a:lnTo>
                    <a:pt x="336" y="296"/>
                  </a:lnTo>
                  <a:lnTo>
                    <a:pt x="327" y="284"/>
                  </a:lnTo>
                  <a:lnTo>
                    <a:pt x="324" y="268"/>
                  </a:lnTo>
                  <a:lnTo>
                    <a:pt x="293" y="268"/>
                  </a:lnTo>
                  <a:lnTo>
                    <a:pt x="289" y="284"/>
                  </a:lnTo>
                  <a:lnTo>
                    <a:pt x="281" y="296"/>
                  </a:lnTo>
                  <a:lnTo>
                    <a:pt x="271" y="303"/>
                  </a:lnTo>
                  <a:lnTo>
                    <a:pt x="262" y="307"/>
                  </a:lnTo>
                  <a:lnTo>
                    <a:pt x="251" y="309"/>
                  </a:lnTo>
                  <a:lnTo>
                    <a:pt x="216" y="309"/>
                  </a:lnTo>
                  <a:lnTo>
                    <a:pt x="205" y="306"/>
                  </a:lnTo>
                  <a:lnTo>
                    <a:pt x="194" y="303"/>
                  </a:lnTo>
                  <a:lnTo>
                    <a:pt x="184" y="296"/>
                  </a:lnTo>
                  <a:lnTo>
                    <a:pt x="177" y="285"/>
                  </a:lnTo>
                  <a:lnTo>
                    <a:pt x="172" y="274"/>
                  </a:lnTo>
                  <a:lnTo>
                    <a:pt x="171" y="262"/>
                  </a:lnTo>
                  <a:lnTo>
                    <a:pt x="171" y="248"/>
                  </a:lnTo>
                  <a:lnTo>
                    <a:pt x="174" y="236"/>
                  </a:lnTo>
                  <a:lnTo>
                    <a:pt x="180" y="226"/>
                  </a:lnTo>
                  <a:lnTo>
                    <a:pt x="189" y="221"/>
                  </a:lnTo>
                  <a:lnTo>
                    <a:pt x="200" y="218"/>
                  </a:lnTo>
                  <a:lnTo>
                    <a:pt x="264" y="218"/>
                  </a:lnTo>
                  <a:lnTo>
                    <a:pt x="275" y="221"/>
                  </a:lnTo>
                  <a:lnTo>
                    <a:pt x="284" y="226"/>
                  </a:lnTo>
                  <a:lnTo>
                    <a:pt x="290" y="236"/>
                  </a:lnTo>
                  <a:lnTo>
                    <a:pt x="293" y="247"/>
                  </a:lnTo>
                  <a:close/>
                  <a:moveTo>
                    <a:pt x="176" y="342"/>
                  </a:moveTo>
                  <a:lnTo>
                    <a:pt x="178" y="350"/>
                  </a:lnTo>
                  <a:lnTo>
                    <a:pt x="181" y="357"/>
                  </a:lnTo>
                  <a:lnTo>
                    <a:pt x="191" y="381"/>
                  </a:lnTo>
                  <a:lnTo>
                    <a:pt x="207" y="400"/>
                  </a:lnTo>
                  <a:lnTo>
                    <a:pt x="225" y="417"/>
                  </a:lnTo>
                  <a:lnTo>
                    <a:pt x="246" y="429"/>
                  </a:lnTo>
                  <a:lnTo>
                    <a:pt x="269" y="437"/>
                  </a:lnTo>
                  <a:lnTo>
                    <a:pt x="293" y="441"/>
                  </a:lnTo>
                  <a:lnTo>
                    <a:pt x="317" y="442"/>
                  </a:lnTo>
                  <a:lnTo>
                    <a:pt x="340" y="438"/>
                  </a:lnTo>
                  <a:lnTo>
                    <a:pt x="364" y="430"/>
                  </a:lnTo>
                  <a:lnTo>
                    <a:pt x="386" y="419"/>
                  </a:lnTo>
                  <a:lnTo>
                    <a:pt x="403" y="404"/>
                  </a:lnTo>
                  <a:lnTo>
                    <a:pt x="419" y="384"/>
                  </a:lnTo>
                  <a:lnTo>
                    <a:pt x="431" y="361"/>
                  </a:lnTo>
                  <a:lnTo>
                    <a:pt x="434" y="352"/>
                  </a:lnTo>
                  <a:lnTo>
                    <a:pt x="437" y="342"/>
                  </a:lnTo>
                  <a:lnTo>
                    <a:pt x="442" y="341"/>
                  </a:lnTo>
                  <a:lnTo>
                    <a:pt x="446" y="340"/>
                  </a:lnTo>
                  <a:lnTo>
                    <a:pt x="450" y="337"/>
                  </a:lnTo>
                  <a:lnTo>
                    <a:pt x="462" y="328"/>
                  </a:lnTo>
                  <a:lnTo>
                    <a:pt x="470" y="313"/>
                  </a:lnTo>
                  <a:lnTo>
                    <a:pt x="476" y="299"/>
                  </a:lnTo>
                  <a:lnTo>
                    <a:pt x="480" y="284"/>
                  </a:lnTo>
                  <a:lnTo>
                    <a:pt x="480" y="266"/>
                  </a:lnTo>
                  <a:lnTo>
                    <a:pt x="477" y="249"/>
                  </a:lnTo>
                  <a:lnTo>
                    <a:pt x="470" y="235"/>
                  </a:lnTo>
                  <a:lnTo>
                    <a:pt x="468" y="230"/>
                  </a:lnTo>
                  <a:lnTo>
                    <a:pt x="464" y="228"/>
                  </a:lnTo>
                  <a:lnTo>
                    <a:pt x="459" y="225"/>
                  </a:lnTo>
                  <a:lnTo>
                    <a:pt x="455" y="223"/>
                  </a:lnTo>
                  <a:lnTo>
                    <a:pt x="455" y="215"/>
                  </a:lnTo>
                  <a:lnTo>
                    <a:pt x="419" y="205"/>
                  </a:lnTo>
                  <a:lnTo>
                    <a:pt x="389" y="196"/>
                  </a:lnTo>
                  <a:lnTo>
                    <a:pt x="365" y="186"/>
                  </a:lnTo>
                  <a:lnTo>
                    <a:pt x="346" y="175"/>
                  </a:lnTo>
                  <a:lnTo>
                    <a:pt x="331" y="165"/>
                  </a:lnTo>
                  <a:lnTo>
                    <a:pt x="318" y="154"/>
                  </a:lnTo>
                  <a:lnTo>
                    <a:pt x="307" y="144"/>
                  </a:lnTo>
                  <a:lnTo>
                    <a:pt x="297" y="135"/>
                  </a:lnTo>
                  <a:lnTo>
                    <a:pt x="288" y="128"/>
                  </a:lnTo>
                  <a:lnTo>
                    <a:pt x="278" y="122"/>
                  </a:lnTo>
                  <a:lnTo>
                    <a:pt x="267" y="118"/>
                  </a:lnTo>
                  <a:lnTo>
                    <a:pt x="252" y="117"/>
                  </a:lnTo>
                  <a:lnTo>
                    <a:pt x="232" y="118"/>
                  </a:lnTo>
                  <a:lnTo>
                    <a:pt x="216" y="123"/>
                  </a:lnTo>
                  <a:lnTo>
                    <a:pt x="203" y="131"/>
                  </a:lnTo>
                  <a:lnTo>
                    <a:pt x="194" y="142"/>
                  </a:lnTo>
                  <a:lnTo>
                    <a:pt x="187" y="154"/>
                  </a:lnTo>
                  <a:lnTo>
                    <a:pt x="182" y="167"/>
                  </a:lnTo>
                  <a:lnTo>
                    <a:pt x="177" y="180"/>
                  </a:lnTo>
                  <a:lnTo>
                    <a:pt x="174" y="193"/>
                  </a:lnTo>
                  <a:lnTo>
                    <a:pt x="170" y="205"/>
                  </a:lnTo>
                  <a:lnTo>
                    <a:pt x="166" y="216"/>
                  </a:lnTo>
                  <a:lnTo>
                    <a:pt x="162" y="223"/>
                  </a:lnTo>
                  <a:lnTo>
                    <a:pt x="159" y="224"/>
                  </a:lnTo>
                  <a:lnTo>
                    <a:pt x="157" y="225"/>
                  </a:lnTo>
                  <a:lnTo>
                    <a:pt x="152" y="225"/>
                  </a:lnTo>
                  <a:lnTo>
                    <a:pt x="144" y="232"/>
                  </a:lnTo>
                  <a:lnTo>
                    <a:pt x="138" y="242"/>
                  </a:lnTo>
                  <a:lnTo>
                    <a:pt x="134" y="253"/>
                  </a:lnTo>
                  <a:lnTo>
                    <a:pt x="133" y="265"/>
                  </a:lnTo>
                  <a:lnTo>
                    <a:pt x="133" y="275"/>
                  </a:lnTo>
                  <a:lnTo>
                    <a:pt x="135" y="292"/>
                  </a:lnTo>
                  <a:lnTo>
                    <a:pt x="139" y="307"/>
                  </a:lnTo>
                  <a:lnTo>
                    <a:pt x="147" y="322"/>
                  </a:lnTo>
                  <a:lnTo>
                    <a:pt x="158" y="334"/>
                  </a:lnTo>
                  <a:lnTo>
                    <a:pt x="164" y="337"/>
                  </a:lnTo>
                  <a:lnTo>
                    <a:pt x="170" y="340"/>
                  </a:lnTo>
                  <a:lnTo>
                    <a:pt x="176" y="342"/>
                  </a:lnTo>
                  <a:close/>
                  <a:moveTo>
                    <a:pt x="152" y="363"/>
                  </a:moveTo>
                  <a:lnTo>
                    <a:pt x="146" y="360"/>
                  </a:lnTo>
                  <a:lnTo>
                    <a:pt x="140" y="355"/>
                  </a:lnTo>
                  <a:lnTo>
                    <a:pt x="125" y="338"/>
                  </a:lnTo>
                  <a:lnTo>
                    <a:pt x="114" y="319"/>
                  </a:lnTo>
                  <a:lnTo>
                    <a:pt x="107" y="298"/>
                  </a:lnTo>
                  <a:lnTo>
                    <a:pt x="104" y="276"/>
                  </a:lnTo>
                  <a:lnTo>
                    <a:pt x="106" y="256"/>
                  </a:lnTo>
                  <a:lnTo>
                    <a:pt x="109" y="237"/>
                  </a:lnTo>
                  <a:lnTo>
                    <a:pt x="119" y="219"/>
                  </a:lnTo>
                  <a:lnTo>
                    <a:pt x="116" y="198"/>
                  </a:lnTo>
                  <a:lnTo>
                    <a:pt x="116" y="175"/>
                  </a:lnTo>
                  <a:lnTo>
                    <a:pt x="119" y="153"/>
                  </a:lnTo>
                  <a:lnTo>
                    <a:pt x="122" y="130"/>
                  </a:lnTo>
                  <a:lnTo>
                    <a:pt x="128" y="109"/>
                  </a:lnTo>
                  <a:lnTo>
                    <a:pt x="138" y="87"/>
                  </a:lnTo>
                  <a:lnTo>
                    <a:pt x="149" y="69"/>
                  </a:lnTo>
                  <a:lnTo>
                    <a:pt x="163" y="53"/>
                  </a:lnTo>
                  <a:lnTo>
                    <a:pt x="180" y="39"/>
                  </a:lnTo>
                  <a:lnTo>
                    <a:pt x="200" y="29"/>
                  </a:lnTo>
                  <a:lnTo>
                    <a:pt x="225" y="24"/>
                  </a:lnTo>
                  <a:lnTo>
                    <a:pt x="253" y="11"/>
                  </a:lnTo>
                  <a:lnTo>
                    <a:pt x="283" y="3"/>
                  </a:lnTo>
                  <a:lnTo>
                    <a:pt x="313" y="0"/>
                  </a:lnTo>
                  <a:lnTo>
                    <a:pt x="343" y="1"/>
                  </a:lnTo>
                  <a:lnTo>
                    <a:pt x="371" y="9"/>
                  </a:lnTo>
                  <a:lnTo>
                    <a:pt x="399" y="19"/>
                  </a:lnTo>
                  <a:lnTo>
                    <a:pt x="424" y="35"/>
                  </a:lnTo>
                  <a:lnTo>
                    <a:pt x="446" y="55"/>
                  </a:lnTo>
                  <a:lnTo>
                    <a:pt x="465" y="78"/>
                  </a:lnTo>
                  <a:lnTo>
                    <a:pt x="480" y="106"/>
                  </a:lnTo>
                  <a:lnTo>
                    <a:pt x="490" y="137"/>
                  </a:lnTo>
                  <a:lnTo>
                    <a:pt x="495" y="172"/>
                  </a:lnTo>
                  <a:lnTo>
                    <a:pt x="496" y="222"/>
                  </a:lnTo>
                  <a:lnTo>
                    <a:pt x="505" y="241"/>
                  </a:lnTo>
                  <a:lnTo>
                    <a:pt x="508" y="263"/>
                  </a:lnTo>
                  <a:lnTo>
                    <a:pt x="508" y="286"/>
                  </a:lnTo>
                  <a:lnTo>
                    <a:pt x="504" y="307"/>
                  </a:lnTo>
                  <a:lnTo>
                    <a:pt x="496" y="324"/>
                  </a:lnTo>
                  <a:lnTo>
                    <a:pt x="487" y="340"/>
                  </a:lnTo>
                  <a:lnTo>
                    <a:pt x="475" y="354"/>
                  </a:lnTo>
                  <a:lnTo>
                    <a:pt x="461" y="363"/>
                  </a:lnTo>
                  <a:lnTo>
                    <a:pt x="449" y="391"/>
                  </a:lnTo>
                  <a:lnTo>
                    <a:pt x="434" y="413"/>
                  </a:lnTo>
                  <a:lnTo>
                    <a:pt x="415" y="433"/>
                  </a:lnTo>
                  <a:lnTo>
                    <a:pt x="394" y="447"/>
                  </a:lnTo>
                  <a:lnTo>
                    <a:pt x="370" y="459"/>
                  </a:lnTo>
                  <a:lnTo>
                    <a:pt x="345" y="466"/>
                  </a:lnTo>
                  <a:lnTo>
                    <a:pt x="319" y="469"/>
                  </a:lnTo>
                  <a:lnTo>
                    <a:pt x="293" y="469"/>
                  </a:lnTo>
                  <a:lnTo>
                    <a:pt x="268" y="466"/>
                  </a:lnTo>
                  <a:lnTo>
                    <a:pt x="241" y="459"/>
                  </a:lnTo>
                  <a:lnTo>
                    <a:pt x="219" y="447"/>
                  </a:lnTo>
                  <a:lnTo>
                    <a:pt x="197" y="431"/>
                  </a:lnTo>
                  <a:lnTo>
                    <a:pt x="178" y="412"/>
                  </a:lnTo>
                  <a:lnTo>
                    <a:pt x="164" y="390"/>
                  </a:lnTo>
                  <a:lnTo>
                    <a:pt x="152" y="363"/>
                  </a:lnTo>
                  <a:close/>
                  <a:moveTo>
                    <a:pt x="352" y="241"/>
                  </a:moveTo>
                  <a:lnTo>
                    <a:pt x="417" y="241"/>
                  </a:lnTo>
                  <a:lnTo>
                    <a:pt x="419" y="241"/>
                  </a:lnTo>
                  <a:lnTo>
                    <a:pt x="421" y="243"/>
                  </a:lnTo>
                  <a:lnTo>
                    <a:pt x="423" y="244"/>
                  </a:lnTo>
                  <a:lnTo>
                    <a:pt x="424" y="248"/>
                  </a:lnTo>
                  <a:lnTo>
                    <a:pt x="424" y="262"/>
                  </a:lnTo>
                  <a:lnTo>
                    <a:pt x="420" y="274"/>
                  </a:lnTo>
                  <a:lnTo>
                    <a:pt x="412" y="282"/>
                  </a:lnTo>
                  <a:lnTo>
                    <a:pt x="400" y="286"/>
                  </a:lnTo>
                  <a:lnTo>
                    <a:pt x="367" y="286"/>
                  </a:lnTo>
                  <a:lnTo>
                    <a:pt x="356" y="284"/>
                  </a:lnTo>
                  <a:lnTo>
                    <a:pt x="349" y="276"/>
                  </a:lnTo>
                  <a:lnTo>
                    <a:pt x="346" y="266"/>
                  </a:lnTo>
                  <a:lnTo>
                    <a:pt x="346" y="248"/>
                  </a:lnTo>
                  <a:lnTo>
                    <a:pt x="346" y="244"/>
                  </a:lnTo>
                  <a:lnTo>
                    <a:pt x="348" y="243"/>
                  </a:lnTo>
                  <a:lnTo>
                    <a:pt x="350" y="242"/>
                  </a:lnTo>
                  <a:lnTo>
                    <a:pt x="352" y="241"/>
                  </a:lnTo>
                  <a:close/>
                  <a:moveTo>
                    <a:pt x="264" y="241"/>
                  </a:moveTo>
                  <a:lnTo>
                    <a:pt x="200" y="241"/>
                  </a:lnTo>
                  <a:lnTo>
                    <a:pt x="197" y="241"/>
                  </a:lnTo>
                  <a:lnTo>
                    <a:pt x="195" y="243"/>
                  </a:lnTo>
                  <a:lnTo>
                    <a:pt x="194" y="244"/>
                  </a:lnTo>
                  <a:lnTo>
                    <a:pt x="194" y="247"/>
                  </a:lnTo>
                  <a:lnTo>
                    <a:pt x="194" y="262"/>
                  </a:lnTo>
                  <a:lnTo>
                    <a:pt x="196" y="274"/>
                  </a:lnTo>
                  <a:lnTo>
                    <a:pt x="205" y="282"/>
                  </a:lnTo>
                  <a:lnTo>
                    <a:pt x="216" y="286"/>
                  </a:lnTo>
                  <a:lnTo>
                    <a:pt x="250" y="286"/>
                  </a:lnTo>
                  <a:lnTo>
                    <a:pt x="261" y="284"/>
                  </a:lnTo>
                  <a:lnTo>
                    <a:pt x="268" y="276"/>
                  </a:lnTo>
                  <a:lnTo>
                    <a:pt x="270" y="266"/>
                  </a:lnTo>
                  <a:lnTo>
                    <a:pt x="270" y="248"/>
                  </a:lnTo>
                  <a:lnTo>
                    <a:pt x="270" y="244"/>
                  </a:lnTo>
                  <a:lnTo>
                    <a:pt x="269" y="243"/>
                  </a:lnTo>
                  <a:lnTo>
                    <a:pt x="267" y="242"/>
                  </a:lnTo>
                  <a:lnTo>
                    <a:pt x="264"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600" b="0" i="0" u="none" strike="noStrike" kern="0" cap="none" spc="0" normalizeH="0" baseline="0" dirty="0">
                <a:ln>
                  <a:noFill/>
                </a:ln>
                <a:solidFill>
                  <a:srgbClr val="646464"/>
                </a:solidFill>
                <a:effectLst/>
                <a:uLnTx/>
                <a:uFillTx/>
                <a:latin typeface="Arial" panose="020B0604020202020204" pitchFamily="34" charset="0"/>
                <a:cs typeface="Arial" panose="020B0604020202020204" pitchFamily="34" charset="0"/>
              </a:endParaRPr>
            </a:p>
          </p:txBody>
        </p:sp>
        <p:sp>
          <p:nvSpPr>
            <p:cNvPr id="211" name="Freeform 16"/>
            <p:cNvSpPr>
              <a:spLocks noEditPoints="1"/>
            </p:cNvSpPr>
            <p:nvPr/>
          </p:nvSpPr>
          <p:spPr bwMode="auto">
            <a:xfrm>
              <a:off x="2763837" y="1838325"/>
              <a:ext cx="908050" cy="990600"/>
            </a:xfrm>
            <a:custGeom>
              <a:avLst/>
              <a:gdLst>
                <a:gd name="T0" fmla="*/ 2147483647 w 572"/>
                <a:gd name="T1" fmla="*/ 2147483647 h 624"/>
                <a:gd name="T2" fmla="*/ 2147483647 w 572"/>
                <a:gd name="T3" fmla="*/ 2147483647 h 624"/>
                <a:gd name="T4" fmla="*/ 2147483647 w 572"/>
                <a:gd name="T5" fmla="*/ 2147483647 h 624"/>
                <a:gd name="T6" fmla="*/ 2147483647 w 572"/>
                <a:gd name="T7" fmla="*/ 2147483647 h 624"/>
                <a:gd name="T8" fmla="*/ 2147483647 w 572"/>
                <a:gd name="T9" fmla="*/ 2147483647 h 624"/>
                <a:gd name="T10" fmla="*/ 2147483647 w 572"/>
                <a:gd name="T11" fmla="*/ 2147483647 h 624"/>
                <a:gd name="T12" fmla="*/ 2147483647 w 572"/>
                <a:gd name="T13" fmla="*/ 2147483647 h 624"/>
                <a:gd name="T14" fmla="*/ 2147483647 w 572"/>
                <a:gd name="T15" fmla="*/ 2147483647 h 624"/>
                <a:gd name="T16" fmla="*/ 2147483647 w 572"/>
                <a:gd name="T17" fmla="*/ 2147483647 h 624"/>
                <a:gd name="T18" fmla="*/ 2147483647 w 572"/>
                <a:gd name="T19" fmla="*/ 2147483647 h 624"/>
                <a:gd name="T20" fmla="*/ 2147483647 w 572"/>
                <a:gd name="T21" fmla="*/ 2147483647 h 624"/>
                <a:gd name="T22" fmla="*/ 2147483647 w 572"/>
                <a:gd name="T23" fmla="*/ 2147483647 h 624"/>
                <a:gd name="T24" fmla="*/ 2147483647 w 572"/>
                <a:gd name="T25" fmla="*/ 2147483647 h 624"/>
                <a:gd name="T26" fmla="*/ 2147483647 w 572"/>
                <a:gd name="T27" fmla="*/ 2147483647 h 624"/>
                <a:gd name="T28" fmla="*/ 2147483647 w 572"/>
                <a:gd name="T29" fmla="*/ 2147483647 h 624"/>
                <a:gd name="T30" fmla="*/ 2147483647 w 572"/>
                <a:gd name="T31" fmla="*/ 2147483647 h 624"/>
                <a:gd name="T32" fmla="*/ 2147483647 w 572"/>
                <a:gd name="T33" fmla="*/ 2147483647 h 624"/>
                <a:gd name="T34" fmla="*/ 2147483647 w 572"/>
                <a:gd name="T35" fmla="*/ 2147483647 h 624"/>
                <a:gd name="T36" fmla="*/ 2147483647 w 572"/>
                <a:gd name="T37" fmla="*/ 2147483647 h 624"/>
                <a:gd name="T38" fmla="*/ 2147483647 w 572"/>
                <a:gd name="T39" fmla="*/ 2147483647 h 624"/>
                <a:gd name="T40" fmla="*/ 2147483647 w 572"/>
                <a:gd name="T41" fmla="*/ 2147483647 h 624"/>
                <a:gd name="T42" fmla="*/ 2147483647 w 572"/>
                <a:gd name="T43" fmla="*/ 2147483647 h 624"/>
                <a:gd name="T44" fmla="*/ 2147483647 w 572"/>
                <a:gd name="T45" fmla="*/ 2147483647 h 624"/>
                <a:gd name="T46" fmla="*/ 2147483647 w 572"/>
                <a:gd name="T47" fmla="*/ 2147483647 h 624"/>
                <a:gd name="T48" fmla="*/ 2147483647 w 572"/>
                <a:gd name="T49" fmla="*/ 2147483647 h 624"/>
                <a:gd name="T50" fmla="*/ 2147483647 w 572"/>
                <a:gd name="T51" fmla="*/ 2147483647 h 624"/>
                <a:gd name="T52" fmla="*/ 2147483647 w 572"/>
                <a:gd name="T53" fmla="*/ 0 h 624"/>
                <a:gd name="T54" fmla="*/ 2147483647 w 572"/>
                <a:gd name="T55" fmla="*/ 2147483647 h 624"/>
                <a:gd name="T56" fmla="*/ 2147483647 w 572"/>
                <a:gd name="T57" fmla="*/ 2147483647 h 624"/>
                <a:gd name="T58" fmla="*/ 2147483647 w 572"/>
                <a:gd name="T59" fmla="*/ 2147483647 h 624"/>
                <a:gd name="T60" fmla="*/ 2147483647 w 572"/>
                <a:gd name="T61" fmla="*/ 2147483647 h 624"/>
                <a:gd name="T62" fmla="*/ 2147483647 w 572"/>
                <a:gd name="T63" fmla="*/ 2147483647 h 624"/>
                <a:gd name="T64" fmla="*/ 2147483647 w 572"/>
                <a:gd name="T65" fmla="*/ 2147483647 h 624"/>
                <a:gd name="T66" fmla="*/ 2147483647 w 572"/>
                <a:gd name="T67" fmla="*/ 2147483647 h 624"/>
                <a:gd name="T68" fmla="*/ 2147483647 w 572"/>
                <a:gd name="T69" fmla="*/ 2147483647 h 624"/>
                <a:gd name="T70" fmla="*/ 2147483647 w 572"/>
                <a:gd name="T71" fmla="*/ 2147483647 h 624"/>
                <a:gd name="T72" fmla="*/ 2147483647 w 572"/>
                <a:gd name="T73" fmla="*/ 2147483647 h 624"/>
                <a:gd name="T74" fmla="*/ 2147483647 w 572"/>
                <a:gd name="T75" fmla="*/ 2147483647 h 624"/>
                <a:gd name="T76" fmla="*/ 2147483647 w 572"/>
                <a:gd name="T77" fmla="*/ 2147483647 h 624"/>
                <a:gd name="T78" fmla="*/ 2147483647 w 572"/>
                <a:gd name="T79" fmla="*/ 2147483647 h 624"/>
                <a:gd name="T80" fmla="*/ 2147483647 w 572"/>
                <a:gd name="T81" fmla="*/ 2147483647 h 624"/>
                <a:gd name="T82" fmla="*/ 2147483647 w 572"/>
                <a:gd name="T83" fmla="*/ 2147483647 h 624"/>
                <a:gd name="T84" fmla="*/ 2147483647 w 572"/>
                <a:gd name="T85" fmla="*/ 2147483647 h 624"/>
                <a:gd name="T86" fmla="*/ 2147483647 w 572"/>
                <a:gd name="T87" fmla="*/ 2147483647 h 624"/>
                <a:gd name="T88" fmla="*/ 2147483647 w 572"/>
                <a:gd name="T89" fmla="*/ 2147483647 h 624"/>
                <a:gd name="T90" fmla="*/ 2147483647 w 572"/>
                <a:gd name="T91" fmla="*/ 2147483647 h 624"/>
                <a:gd name="T92" fmla="*/ 2147483647 w 572"/>
                <a:gd name="T93" fmla="*/ 2147483647 h 624"/>
                <a:gd name="T94" fmla="*/ 2147483647 w 572"/>
                <a:gd name="T95" fmla="*/ 2147483647 h 624"/>
                <a:gd name="T96" fmla="*/ 2147483647 w 572"/>
                <a:gd name="T97" fmla="*/ 2147483647 h 624"/>
                <a:gd name="T98" fmla="*/ 2147483647 w 572"/>
                <a:gd name="T99" fmla="*/ 2147483647 h 624"/>
                <a:gd name="T100" fmla="*/ 2147483647 w 572"/>
                <a:gd name="T101" fmla="*/ 2147483647 h 624"/>
                <a:gd name="T102" fmla="*/ 2147483647 w 572"/>
                <a:gd name="T103" fmla="*/ 2147483647 h 624"/>
                <a:gd name="T104" fmla="*/ 2147483647 w 572"/>
                <a:gd name="T105" fmla="*/ 2147483647 h 624"/>
                <a:gd name="T106" fmla="*/ 2147483647 w 572"/>
                <a:gd name="T107" fmla="*/ 2147483647 h 624"/>
                <a:gd name="T108" fmla="*/ 2147483647 w 572"/>
                <a:gd name="T109" fmla="*/ 2147483647 h 624"/>
                <a:gd name="T110" fmla="*/ 2147483647 w 572"/>
                <a:gd name="T111" fmla="*/ 2147483647 h 624"/>
                <a:gd name="T112" fmla="*/ 2147483647 w 572"/>
                <a:gd name="T113" fmla="*/ 2147483647 h 624"/>
                <a:gd name="T114" fmla="*/ 2147483647 w 572"/>
                <a:gd name="T115" fmla="*/ 2147483647 h 6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72" h="624">
                  <a:moveTo>
                    <a:pt x="286" y="501"/>
                  </a:moveTo>
                  <a:lnTo>
                    <a:pt x="255" y="499"/>
                  </a:lnTo>
                  <a:lnTo>
                    <a:pt x="227" y="491"/>
                  </a:lnTo>
                  <a:lnTo>
                    <a:pt x="202" y="479"/>
                  </a:lnTo>
                  <a:lnTo>
                    <a:pt x="180" y="462"/>
                  </a:lnTo>
                  <a:lnTo>
                    <a:pt x="165" y="443"/>
                  </a:lnTo>
                  <a:lnTo>
                    <a:pt x="79" y="481"/>
                  </a:lnTo>
                  <a:lnTo>
                    <a:pt x="61" y="490"/>
                  </a:lnTo>
                  <a:lnTo>
                    <a:pt x="43" y="501"/>
                  </a:lnTo>
                  <a:lnTo>
                    <a:pt x="27" y="516"/>
                  </a:lnTo>
                  <a:lnTo>
                    <a:pt x="14" y="532"/>
                  </a:lnTo>
                  <a:lnTo>
                    <a:pt x="4" y="551"/>
                  </a:lnTo>
                  <a:lnTo>
                    <a:pt x="0" y="572"/>
                  </a:lnTo>
                  <a:lnTo>
                    <a:pt x="0" y="599"/>
                  </a:lnTo>
                  <a:lnTo>
                    <a:pt x="4" y="612"/>
                  </a:lnTo>
                  <a:lnTo>
                    <a:pt x="14" y="621"/>
                  </a:lnTo>
                  <a:lnTo>
                    <a:pt x="27" y="624"/>
                  </a:lnTo>
                  <a:lnTo>
                    <a:pt x="546" y="624"/>
                  </a:lnTo>
                  <a:lnTo>
                    <a:pt x="559" y="621"/>
                  </a:lnTo>
                  <a:lnTo>
                    <a:pt x="569" y="612"/>
                  </a:lnTo>
                  <a:lnTo>
                    <a:pt x="572" y="599"/>
                  </a:lnTo>
                  <a:lnTo>
                    <a:pt x="572" y="572"/>
                  </a:lnTo>
                  <a:lnTo>
                    <a:pt x="569" y="551"/>
                  </a:lnTo>
                  <a:lnTo>
                    <a:pt x="559" y="532"/>
                  </a:lnTo>
                  <a:lnTo>
                    <a:pt x="546" y="516"/>
                  </a:lnTo>
                  <a:lnTo>
                    <a:pt x="529" y="501"/>
                  </a:lnTo>
                  <a:lnTo>
                    <a:pt x="512" y="490"/>
                  </a:lnTo>
                  <a:lnTo>
                    <a:pt x="494" y="481"/>
                  </a:lnTo>
                  <a:lnTo>
                    <a:pt x="408" y="443"/>
                  </a:lnTo>
                  <a:lnTo>
                    <a:pt x="392" y="462"/>
                  </a:lnTo>
                  <a:lnTo>
                    <a:pt x="371" y="479"/>
                  </a:lnTo>
                  <a:lnTo>
                    <a:pt x="346" y="491"/>
                  </a:lnTo>
                  <a:lnTo>
                    <a:pt x="317" y="499"/>
                  </a:lnTo>
                  <a:lnTo>
                    <a:pt x="286" y="501"/>
                  </a:lnTo>
                  <a:close/>
                  <a:moveTo>
                    <a:pt x="539" y="405"/>
                  </a:moveTo>
                  <a:lnTo>
                    <a:pt x="522" y="412"/>
                  </a:lnTo>
                  <a:lnTo>
                    <a:pt x="501" y="417"/>
                  </a:lnTo>
                  <a:lnTo>
                    <a:pt x="475" y="422"/>
                  </a:lnTo>
                  <a:lnTo>
                    <a:pt x="447" y="424"/>
                  </a:lnTo>
                  <a:lnTo>
                    <a:pt x="419" y="425"/>
                  </a:lnTo>
                  <a:lnTo>
                    <a:pt x="391" y="424"/>
                  </a:lnTo>
                  <a:lnTo>
                    <a:pt x="390" y="424"/>
                  </a:lnTo>
                  <a:lnTo>
                    <a:pt x="388" y="424"/>
                  </a:lnTo>
                  <a:lnTo>
                    <a:pt x="385" y="424"/>
                  </a:lnTo>
                  <a:lnTo>
                    <a:pt x="384" y="424"/>
                  </a:lnTo>
                  <a:lnTo>
                    <a:pt x="383" y="424"/>
                  </a:lnTo>
                  <a:lnTo>
                    <a:pt x="359" y="437"/>
                  </a:lnTo>
                  <a:lnTo>
                    <a:pt x="333" y="445"/>
                  </a:lnTo>
                  <a:lnTo>
                    <a:pt x="305" y="451"/>
                  </a:lnTo>
                  <a:lnTo>
                    <a:pt x="277" y="451"/>
                  </a:lnTo>
                  <a:lnTo>
                    <a:pt x="249" y="448"/>
                  </a:lnTo>
                  <a:lnTo>
                    <a:pt x="223" y="439"/>
                  </a:lnTo>
                  <a:lnTo>
                    <a:pt x="198" y="428"/>
                  </a:lnTo>
                  <a:lnTo>
                    <a:pt x="197" y="428"/>
                  </a:lnTo>
                  <a:lnTo>
                    <a:pt x="196" y="426"/>
                  </a:lnTo>
                  <a:lnTo>
                    <a:pt x="195" y="426"/>
                  </a:lnTo>
                  <a:lnTo>
                    <a:pt x="195" y="425"/>
                  </a:lnTo>
                  <a:lnTo>
                    <a:pt x="161" y="428"/>
                  </a:lnTo>
                  <a:lnTo>
                    <a:pt x="129" y="428"/>
                  </a:lnTo>
                  <a:lnTo>
                    <a:pt x="101" y="424"/>
                  </a:lnTo>
                  <a:lnTo>
                    <a:pt x="74" y="420"/>
                  </a:lnTo>
                  <a:lnTo>
                    <a:pt x="53" y="414"/>
                  </a:lnTo>
                  <a:lnTo>
                    <a:pt x="37" y="409"/>
                  </a:lnTo>
                  <a:lnTo>
                    <a:pt x="56" y="351"/>
                  </a:lnTo>
                  <a:lnTo>
                    <a:pt x="72" y="291"/>
                  </a:lnTo>
                  <a:lnTo>
                    <a:pt x="80" y="229"/>
                  </a:lnTo>
                  <a:lnTo>
                    <a:pt x="83" y="205"/>
                  </a:lnTo>
                  <a:lnTo>
                    <a:pt x="87" y="179"/>
                  </a:lnTo>
                  <a:lnTo>
                    <a:pt x="92" y="158"/>
                  </a:lnTo>
                  <a:lnTo>
                    <a:pt x="97" y="138"/>
                  </a:lnTo>
                  <a:lnTo>
                    <a:pt x="104" y="117"/>
                  </a:lnTo>
                  <a:lnTo>
                    <a:pt x="114" y="96"/>
                  </a:lnTo>
                  <a:lnTo>
                    <a:pt x="123" y="77"/>
                  </a:lnTo>
                  <a:lnTo>
                    <a:pt x="136" y="61"/>
                  </a:lnTo>
                  <a:lnTo>
                    <a:pt x="151" y="46"/>
                  </a:lnTo>
                  <a:lnTo>
                    <a:pt x="168" y="35"/>
                  </a:lnTo>
                  <a:lnTo>
                    <a:pt x="188" y="26"/>
                  </a:lnTo>
                  <a:lnTo>
                    <a:pt x="210" y="21"/>
                  </a:lnTo>
                  <a:lnTo>
                    <a:pt x="239" y="8"/>
                  </a:lnTo>
                  <a:lnTo>
                    <a:pt x="269" y="1"/>
                  </a:lnTo>
                  <a:lnTo>
                    <a:pt x="299" y="0"/>
                  </a:lnTo>
                  <a:lnTo>
                    <a:pt x="329" y="4"/>
                  </a:lnTo>
                  <a:lnTo>
                    <a:pt x="359" y="13"/>
                  </a:lnTo>
                  <a:lnTo>
                    <a:pt x="386" y="26"/>
                  </a:lnTo>
                  <a:lnTo>
                    <a:pt x="413" y="45"/>
                  </a:lnTo>
                  <a:lnTo>
                    <a:pt x="436" y="68"/>
                  </a:lnTo>
                  <a:lnTo>
                    <a:pt x="457" y="94"/>
                  </a:lnTo>
                  <a:lnTo>
                    <a:pt x="473" y="124"/>
                  </a:lnTo>
                  <a:lnTo>
                    <a:pt x="482" y="147"/>
                  </a:lnTo>
                  <a:lnTo>
                    <a:pt x="489" y="172"/>
                  </a:lnTo>
                  <a:lnTo>
                    <a:pt x="494" y="200"/>
                  </a:lnTo>
                  <a:lnTo>
                    <a:pt x="496" y="229"/>
                  </a:lnTo>
                  <a:lnTo>
                    <a:pt x="501" y="266"/>
                  </a:lnTo>
                  <a:lnTo>
                    <a:pt x="508" y="304"/>
                  </a:lnTo>
                  <a:lnTo>
                    <a:pt x="517" y="341"/>
                  </a:lnTo>
                  <a:lnTo>
                    <a:pt x="528" y="375"/>
                  </a:lnTo>
                  <a:lnTo>
                    <a:pt x="539" y="405"/>
                  </a:lnTo>
                  <a:close/>
                  <a:moveTo>
                    <a:pt x="456" y="224"/>
                  </a:moveTo>
                  <a:lnTo>
                    <a:pt x="438" y="222"/>
                  </a:lnTo>
                  <a:lnTo>
                    <a:pt x="417" y="220"/>
                  </a:lnTo>
                  <a:lnTo>
                    <a:pt x="397" y="219"/>
                  </a:lnTo>
                  <a:lnTo>
                    <a:pt x="379" y="217"/>
                  </a:lnTo>
                  <a:lnTo>
                    <a:pt x="365" y="214"/>
                  </a:lnTo>
                  <a:lnTo>
                    <a:pt x="360" y="211"/>
                  </a:lnTo>
                  <a:lnTo>
                    <a:pt x="352" y="204"/>
                  </a:lnTo>
                  <a:lnTo>
                    <a:pt x="345" y="195"/>
                  </a:lnTo>
                  <a:lnTo>
                    <a:pt x="336" y="186"/>
                  </a:lnTo>
                  <a:lnTo>
                    <a:pt x="329" y="177"/>
                  </a:lnTo>
                  <a:lnTo>
                    <a:pt x="323" y="172"/>
                  </a:lnTo>
                  <a:lnTo>
                    <a:pt x="320" y="169"/>
                  </a:lnTo>
                  <a:lnTo>
                    <a:pt x="317" y="170"/>
                  </a:lnTo>
                  <a:lnTo>
                    <a:pt x="317" y="176"/>
                  </a:lnTo>
                  <a:lnTo>
                    <a:pt x="320" y="185"/>
                  </a:lnTo>
                  <a:lnTo>
                    <a:pt x="321" y="194"/>
                  </a:lnTo>
                  <a:lnTo>
                    <a:pt x="323" y="202"/>
                  </a:lnTo>
                  <a:lnTo>
                    <a:pt x="323" y="208"/>
                  </a:lnTo>
                  <a:lnTo>
                    <a:pt x="322" y="211"/>
                  </a:lnTo>
                  <a:lnTo>
                    <a:pt x="303" y="207"/>
                  </a:lnTo>
                  <a:lnTo>
                    <a:pt x="285" y="201"/>
                  </a:lnTo>
                  <a:lnTo>
                    <a:pt x="269" y="191"/>
                  </a:lnTo>
                  <a:lnTo>
                    <a:pt x="259" y="181"/>
                  </a:lnTo>
                  <a:lnTo>
                    <a:pt x="249" y="168"/>
                  </a:lnTo>
                  <a:lnTo>
                    <a:pt x="241" y="154"/>
                  </a:lnTo>
                  <a:lnTo>
                    <a:pt x="233" y="141"/>
                  </a:lnTo>
                  <a:lnTo>
                    <a:pt x="224" y="127"/>
                  </a:lnTo>
                  <a:lnTo>
                    <a:pt x="215" y="118"/>
                  </a:lnTo>
                  <a:lnTo>
                    <a:pt x="205" y="112"/>
                  </a:lnTo>
                  <a:lnTo>
                    <a:pt x="195" y="111"/>
                  </a:lnTo>
                  <a:lnTo>
                    <a:pt x="184" y="118"/>
                  </a:lnTo>
                  <a:lnTo>
                    <a:pt x="177" y="129"/>
                  </a:lnTo>
                  <a:lnTo>
                    <a:pt x="170" y="143"/>
                  </a:lnTo>
                  <a:lnTo>
                    <a:pt x="164" y="160"/>
                  </a:lnTo>
                  <a:lnTo>
                    <a:pt x="158" y="175"/>
                  </a:lnTo>
                  <a:lnTo>
                    <a:pt x="153" y="189"/>
                  </a:lnTo>
                  <a:lnTo>
                    <a:pt x="146" y="200"/>
                  </a:lnTo>
                  <a:lnTo>
                    <a:pt x="139" y="205"/>
                  </a:lnTo>
                  <a:lnTo>
                    <a:pt x="134" y="207"/>
                  </a:lnTo>
                  <a:lnTo>
                    <a:pt x="129" y="208"/>
                  </a:lnTo>
                  <a:lnTo>
                    <a:pt x="126" y="212"/>
                  </a:lnTo>
                  <a:lnTo>
                    <a:pt x="120" y="220"/>
                  </a:lnTo>
                  <a:lnTo>
                    <a:pt x="115" y="232"/>
                  </a:lnTo>
                  <a:lnTo>
                    <a:pt x="114" y="245"/>
                  </a:lnTo>
                  <a:lnTo>
                    <a:pt x="114" y="257"/>
                  </a:lnTo>
                  <a:lnTo>
                    <a:pt x="115" y="273"/>
                  </a:lnTo>
                  <a:lnTo>
                    <a:pt x="120" y="288"/>
                  </a:lnTo>
                  <a:lnTo>
                    <a:pt x="128" y="303"/>
                  </a:lnTo>
                  <a:lnTo>
                    <a:pt x="139" y="314"/>
                  </a:lnTo>
                  <a:lnTo>
                    <a:pt x="143" y="319"/>
                  </a:lnTo>
                  <a:lnTo>
                    <a:pt x="151" y="322"/>
                  </a:lnTo>
                  <a:lnTo>
                    <a:pt x="157" y="324"/>
                  </a:lnTo>
                  <a:lnTo>
                    <a:pt x="159" y="331"/>
                  </a:lnTo>
                  <a:lnTo>
                    <a:pt x="161" y="338"/>
                  </a:lnTo>
                  <a:lnTo>
                    <a:pt x="172" y="362"/>
                  </a:lnTo>
                  <a:lnTo>
                    <a:pt x="188" y="382"/>
                  </a:lnTo>
                  <a:lnTo>
                    <a:pt x="205" y="398"/>
                  </a:lnTo>
                  <a:lnTo>
                    <a:pt x="227" y="410"/>
                  </a:lnTo>
                  <a:lnTo>
                    <a:pt x="249" y="418"/>
                  </a:lnTo>
                  <a:lnTo>
                    <a:pt x="273" y="423"/>
                  </a:lnTo>
                  <a:lnTo>
                    <a:pt x="297" y="423"/>
                  </a:lnTo>
                  <a:lnTo>
                    <a:pt x="321" y="419"/>
                  </a:lnTo>
                  <a:lnTo>
                    <a:pt x="345" y="412"/>
                  </a:lnTo>
                  <a:lnTo>
                    <a:pt x="365" y="400"/>
                  </a:lnTo>
                  <a:lnTo>
                    <a:pt x="384" y="385"/>
                  </a:lnTo>
                  <a:lnTo>
                    <a:pt x="400" y="366"/>
                  </a:lnTo>
                  <a:lnTo>
                    <a:pt x="411" y="342"/>
                  </a:lnTo>
                  <a:lnTo>
                    <a:pt x="415" y="333"/>
                  </a:lnTo>
                  <a:lnTo>
                    <a:pt x="417" y="324"/>
                  </a:lnTo>
                  <a:lnTo>
                    <a:pt x="422" y="323"/>
                  </a:lnTo>
                  <a:lnTo>
                    <a:pt x="426" y="320"/>
                  </a:lnTo>
                  <a:lnTo>
                    <a:pt x="431" y="319"/>
                  </a:lnTo>
                  <a:lnTo>
                    <a:pt x="442" y="308"/>
                  </a:lnTo>
                  <a:lnTo>
                    <a:pt x="451" y="295"/>
                  </a:lnTo>
                  <a:lnTo>
                    <a:pt x="457" y="281"/>
                  </a:lnTo>
                  <a:lnTo>
                    <a:pt x="460" y="262"/>
                  </a:lnTo>
                  <a:lnTo>
                    <a:pt x="460" y="242"/>
                  </a:lnTo>
                  <a:lnTo>
                    <a:pt x="456"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600" b="0" i="0" u="none" strike="noStrike" kern="0" cap="none" spc="0" normalizeH="0" baseline="0" dirty="0">
                <a:ln>
                  <a:noFill/>
                </a:ln>
                <a:solidFill>
                  <a:srgbClr val="646464"/>
                </a:solidFill>
                <a:effectLst/>
                <a:uLnTx/>
                <a:uFillTx/>
                <a:latin typeface="Arial" panose="020B0604020202020204" pitchFamily="34" charset="0"/>
                <a:cs typeface="Arial" panose="020B0604020202020204" pitchFamily="34" charset="0"/>
              </a:endParaRPr>
            </a:p>
          </p:txBody>
        </p:sp>
      </p:grpSp>
      <p:sp>
        <p:nvSpPr>
          <p:cNvPr id="208" name="Freeform 26"/>
          <p:cNvSpPr>
            <a:spLocks noEditPoints="1"/>
          </p:cNvSpPr>
          <p:nvPr/>
        </p:nvSpPr>
        <p:spPr bwMode="auto">
          <a:xfrm>
            <a:off x="2363490" y="6088255"/>
            <a:ext cx="513697" cy="505968"/>
          </a:xfrm>
          <a:custGeom>
            <a:avLst/>
            <a:gdLst>
              <a:gd name="T0" fmla="*/ 155138 w 735"/>
              <a:gd name="T1" fmla="*/ 631794 h 660"/>
              <a:gd name="T2" fmla="*/ 447428 w 735"/>
              <a:gd name="T3" fmla="*/ 691376 h 660"/>
              <a:gd name="T4" fmla="*/ 448552 w 735"/>
              <a:gd name="T5" fmla="*/ 688003 h 660"/>
              <a:gd name="T6" fmla="*/ 617181 w 735"/>
              <a:gd name="T7" fmla="*/ 385596 h 660"/>
              <a:gd name="T8" fmla="*/ 640789 w 735"/>
              <a:gd name="T9" fmla="*/ 396838 h 660"/>
              <a:gd name="T10" fmla="*/ 648658 w 735"/>
              <a:gd name="T11" fmla="*/ 423819 h 660"/>
              <a:gd name="T12" fmla="*/ 638540 w 735"/>
              <a:gd name="T13" fmla="*/ 432812 h 660"/>
              <a:gd name="T14" fmla="*/ 661024 w 735"/>
              <a:gd name="T15" fmla="*/ 450799 h 660"/>
              <a:gd name="T16" fmla="*/ 720606 w 735"/>
              <a:gd name="T17" fmla="*/ 478904 h 660"/>
              <a:gd name="T18" fmla="*/ 781312 w 735"/>
              <a:gd name="T19" fmla="*/ 520499 h 660"/>
              <a:gd name="T20" fmla="*/ 817286 w 735"/>
              <a:gd name="T21" fmla="*/ 587950 h 660"/>
              <a:gd name="T22" fmla="*/ 826280 w 735"/>
              <a:gd name="T23" fmla="*/ 662147 h 660"/>
              <a:gd name="T24" fmla="*/ 820659 w 735"/>
              <a:gd name="T25" fmla="*/ 711611 h 660"/>
              <a:gd name="T26" fmla="*/ 793678 w 735"/>
              <a:gd name="T27" fmla="*/ 739716 h 660"/>
              <a:gd name="T28" fmla="*/ 741966 w 735"/>
              <a:gd name="T29" fmla="*/ 728474 h 660"/>
              <a:gd name="T30" fmla="*/ 671142 w 735"/>
              <a:gd name="T31" fmla="*/ 677885 h 660"/>
              <a:gd name="T32" fmla="*/ 600318 w 735"/>
              <a:gd name="T33" fmla="*/ 601441 h 660"/>
              <a:gd name="T34" fmla="*/ 701495 w 735"/>
              <a:gd name="T35" fmla="*/ 516002 h 660"/>
              <a:gd name="T36" fmla="*/ 767822 w 735"/>
              <a:gd name="T37" fmla="*/ 600316 h 660"/>
              <a:gd name="T38" fmla="*/ 775691 w 735"/>
              <a:gd name="T39" fmla="*/ 611558 h 660"/>
              <a:gd name="T40" fmla="*/ 780188 w 735"/>
              <a:gd name="T41" fmla="*/ 612682 h 660"/>
              <a:gd name="T42" fmla="*/ 781312 w 735"/>
              <a:gd name="T43" fmla="*/ 608186 h 660"/>
              <a:gd name="T44" fmla="*/ 766698 w 735"/>
              <a:gd name="T45" fmla="*/ 549728 h 660"/>
              <a:gd name="T46" fmla="*/ 712737 w 735"/>
              <a:gd name="T47" fmla="*/ 498015 h 660"/>
              <a:gd name="T48" fmla="*/ 641913 w 735"/>
              <a:gd name="T49" fmla="*/ 454172 h 660"/>
              <a:gd name="T50" fmla="*/ 626174 w 735"/>
              <a:gd name="T51" fmla="*/ 438433 h 660"/>
              <a:gd name="T52" fmla="*/ 617181 w 735"/>
              <a:gd name="T53" fmla="*/ 424943 h 660"/>
              <a:gd name="T54" fmla="*/ 604814 w 735"/>
              <a:gd name="T55" fmla="*/ 402459 h 660"/>
              <a:gd name="T56" fmla="*/ 617181 w 735"/>
              <a:gd name="T57" fmla="*/ 385596 h 660"/>
              <a:gd name="T58" fmla="*/ 581206 w 735"/>
              <a:gd name="T59" fmla="*/ 558721 h 660"/>
              <a:gd name="T60" fmla="*/ 103426 w 735"/>
              <a:gd name="T61" fmla="*/ 241700 h 660"/>
              <a:gd name="T62" fmla="*/ 103426 w 735"/>
              <a:gd name="T63" fmla="*/ 275426 h 660"/>
              <a:gd name="T64" fmla="*/ 491271 w 735"/>
              <a:gd name="T65" fmla="*/ 284420 h 660"/>
              <a:gd name="T66" fmla="*/ 409205 w 735"/>
              <a:gd name="T67" fmla="*/ 355243 h 660"/>
              <a:gd name="T68" fmla="*/ 432813 w 735"/>
              <a:gd name="T69" fmla="*/ 304655 h 660"/>
              <a:gd name="T70" fmla="*/ 432813 w 735"/>
              <a:gd name="T71" fmla="*/ 330511 h 660"/>
              <a:gd name="T72" fmla="*/ 460918 w 735"/>
              <a:gd name="T73" fmla="*/ 332760 h 660"/>
              <a:gd name="T74" fmla="*/ 463166 w 735"/>
              <a:gd name="T75" fmla="*/ 304655 h 660"/>
              <a:gd name="T76" fmla="*/ 438434 w 735"/>
              <a:gd name="T77" fmla="*/ 299034 h 660"/>
              <a:gd name="T78" fmla="*/ 103426 w 735"/>
              <a:gd name="T79" fmla="*/ 176497 h 660"/>
              <a:gd name="T80" fmla="*/ 103426 w 735"/>
              <a:gd name="T81" fmla="*/ 210223 h 660"/>
              <a:gd name="T82" fmla="*/ 486774 w 735"/>
              <a:gd name="T83" fmla="*/ 112419 h 660"/>
              <a:gd name="T84" fmla="*/ 103426 w 735"/>
              <a:gd name="T85" fmla="*/ 112419 h 660"/>
              <a:gd name="T86" fmla="*/ 589076 w 735"/>
              <a:gd name="T87" fmla="*/ 386721 h 660"/>
              <a:gd name="T88" fmla="*/ 38222 w 735"/>
              <a:gd name="T89" fmla="*/ 39347 h 660"/>
              <a:gd name="T90" fmla="*/ 41595 w 735"/>
              <a:gd name="T91" fmla="*/ 568839 h 660"/>
              <a:gd name="T92" fmla="*/ 68576 w 735"/>
              <a:gd name="T93" fmla="*/ 610434 h 660"/>
              <a:gd name="T94" fmla="*/ 120288 w 735"/>
              <a:gd name="T95" fmla="*/ 617179 h 660"/>
              <a:gd name="T96" fmla="*/ 155138 w 735"/>
              <a:gd name="T97" fmla="*/ 585702 h 660"/>
              <a:gd name="T98" fmla="*/ 168629 w 735"/>
              <a:gd name="T99" fmla="*/ 565467 h 660"/>
              <a:gd name="T100" fmla="*/ 550853 w 735"/>
              <a:gd name="T101" fmla="*/ 685755 h 660"/>
              <a:gd name="T102" fmla="*/ 589076 w 735"/>
              <a:gd name="T103" fmla="*/ 711611 h 660"/>
              <a:gd name="T104" fmla="*/ 567716 w 735"/>
              <a:gd name="T105" fmla="*/ 741964 h 660"/>
              <a:gd name="T106" fmla="*/ 71948 w 735"/>
              <a:gd name="T107" fmla="*/ 665519 h 660"/>
              <a:gd name="T108" fmla="*/ 24732 w 735"/>
              <a:gd name="T109" fmla="*/ 630669 h 660"/>
              <a:gd name="T110" fmla="*/ 1124 w 735"/>
              <a:gd name="T111" fmla="*/ 567715 h 6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5" h="660">
                <a:moveTo>
                  <a:pt x="159" y="534"/>
                </a:moveTo>
                <a:lnTo>
                  <a:pt x="149" y="549"/>
                </a:lnTo>
                <a:lnTo>
                  <a:pt x="138" y="562"/>
                </a:lnTo>
                <a:lnTo>
                  <a:pt x="123" y="573"/>
                </a:lnTo>
                <a:lnTo>
                  <a:pt x="397" y="615"/>
                </a:lnTo>
                <a:lnTo>
                  <a:pt x="398" y="615"/>
                </a:lnTo>
                <a:lnTo>
                  <a:pt x="399" y="614"/>
                </a:lnTo>
                <a:lnTo>
                  <a:pt x="400" y="613"/>
                </a:lnTo>
                <a:lnTo>
                  <a:pt x="399" y="612"/>
                </a:lnTo>
                <a:lnTo>
                  <a:pt x="398" y="611"/>
                </a:lnTo>
                <a:lnTo>
                  <a:pt x="159" y="534"/>
                </a:lnTo>
                <a:close/>
                <a:moveTo>
                  <a:pt x="549" y="343"/>
                </a:moveTo>
                <a:lnTo>
                  <a:pt x="556" y="344"/>
                </a:lnTo>
                <a:lnTo>
                  <a:pt x="563" y="347"/>
                </a:lnTo>
                <a:lnTo>
                  <a:pt x="570" y="353"/>
                </a:lnTo>
                <a:lnTo>
                  <a:pt x="575" y="361"/>
                </a:lnTo>
                <a:lnTo>
                  <a:pt x="577" y="369"/>
                </a:lnTo>
                <a:lnTo>
                  <a:pt x="577" y="377"/>
                </a:lnTo>
                <a:lnTo>
                  <a:pt x="573" y="383"/>
                </a:lnTo>
                <a:lnTo>
                  <a:pt x="571" y="384"/>
                </a:lnTo>
                <a:lnTo>
                  <a:pt x="568" y="385"/>
                </a:lnTo>
                <a:lnTo>
                  <a:pt x="571" y="389"/>
                </a:lnTo>
                <a:lnTo>
                  <a:pt x="576" y="393"/>
                </a:lnTo>
                <a:lnTo>
                  <a:pt x="588" y="401"/>
                </a:lnTo>
                <a:lnTo>
                  <a:pt x="604" y="409"/>
                </a:lnTo>
                <a:lnTo>
                  <a:pt x="622" y="418"/>
                </a:lnTo>
                <a:lnTo>
                  <a:pt x="641" y="426"/>
                </a:lnTo>
                <a:lnTo>
                  <a:pt x="656" y="433"/>
                </a:lnTo>
                <a:lnTo>
                  <a:pt x="678" y="446"/>
                </a:lnTo>
                <a:lnTo>
                  <a:pt x="695" y="463"/>
                </a:lnTo>
                <a:lnTo>
                  <a:pt x="709" y="482"/>
                </a:lnTo>
                <a:lnTo>
                  <a:pt x="719" y="502"/>
                </a:lnTo>
                <a:lnTo>
                  <a:pt x="727" y="523"/>
                </a:lnTo>
                <a:lnTo>
                  <a:pt x="732" y="545"/>
                </a:lnTo>
                <a:lnTo>
                  <a:pt x="734" y="568"/>
                </a:lnTo>
                <a:lnTo>
                  <a:pt x="735" y="589"/>
                </a:lnTo>
                <a:lnTo>
                  <a:pt x="734" y="610"/>
                </a:lnTo>
                <a:lnTo>
                  <a:pt x="732" y="622"/>
                </a:lnTo>
                <a:lnTo>
                  <a:pt x="730" y="633"/>
                </a:lnTo>
                <a:lnTo>
                  <a:pt x="725" y="644"/>
                </a:lnTo>
                <a:lnTo>
                  <a:pt x="716" y="653"/>
                </a:lnTo>
                <a:lnTo>
                  <a:pt x="706" y="658"/>
                </a:lnTo>
                <a:lnTo>
                  <a:pt x="694" y="660"/>
                </a:lnTo>
                <a:lnTo>
                  <a:pt x="678" y="657"/>
                </a:lnTo>
                <a:lnTo>
                  <a:pt x="660" y="648"/>
                </a:lnTo>
                <a:lnTo>
                  <a:pt x="641" y="637"/>
                </a:lnTo>
                <a:lnTo>
                  <a:pt x="619" y="622"/>
                </a:lnTo>
                <a:lnTo>
                  <a:pt x="597" y="603"/>
                </a:lnTo>
                <a:lnTo>
                  <a:pt x="575" y="581"/>
                </a:lnTo>
                <a:lnTo>
                  <a:pt x="553" y="556"/>
                </a:lnTo>
                <a:lnTo>
                  <a:pt x="534" y="535"/>
                </a:lnTo>
                <a:lnTo>
                  <a:pt x="519" y="513"/>
                </a:lnTo>
                <a:lnTo>
                  <a:pt x="606" y="440"/>
                </a:lnTo>
                <a:lnTo>
                  <a:pt x="624" y="459"/>
                </a:lnTo>
                <a:lnTo>
                  <a:pt x="643" y="480"/>
                </a:lnTo>
                <a:lnTo>
                  <a:pt x="665" y="507"/>
                </a:lnTo>
                <a:lnTo>
                  <a:pt x="683" y="534"/>
                </a:lnTo>
                <a:lnTo>
                  <a:pt x="685" y="537"/>
                </a:lnTo>
                <a:lnTo>
                  <a:pt x="687" y="541"/>
                </a:lnTo>
                <a:lnTo>
                  <a:pt x="690" y="544"/>
                </a:lnTo>
                <a:lnTo>
                  <a:pt x="692" y="545"/>
                </a:lnTo>
                <a:lnTo>
                  <a:pt x="693" y="546"/>
                </a:lnTo>
                <a:lnTo>
                  <a:pt x="694" y="545"/>
                </a:lnTo>
                <a:lnTo>
                  <a:pt x="695" y="544"/>
                </a:lnTo>
                <a:lnTo>
                  <a:pt x="695" y="543"/>
                </a:lnTo>
                <a:lnTo>
                  <a:pt x="695" y="541"/>
                </a:lnTo>
                <a:lnTo>
                  <a:pt x="693" y="523"/>
                </a:lnTo>
                <a:lnTo>
                  <a:pt x="689" y="505"/>
                </a:lnTo>
                <a:lnTo>
                  <a:pt x="682" y="489"/>
                </a:lnTo>
                <a:lnTo>
                  <a:pt x="671" y="473"/>
                </a:lnTo>
                <a:lnTo>
                  <a:pt x="655" y="457"/>
                </a:lnTo>
                <a:lnTo>
                  <a:pt x="634" y="443"/>
                </a:lnTo>
                <a:lnTo>
                  <a:pt x="611" y="430"/>
                </a:lnTo>
                <a:lnTo>
                  <a:pt x="589" y="417"/>
                </a:lnTo>
                <a:lnTo>
                  <a:pt x="571" y="404"/>
                </a:lnTo>
                <a:lnTo>
                  <a:pt x="565" y="399"/>
                </a:lnTo>
                <a:lnTo>
                  <a:pt x="560" y="395"/>
                </a:lnTo>
                <a:lnTo>
                  <a:pt x="557" y="390"/>
                </a:lnTo>
                <a:lnTo>
                  <a:pt x="554" y="386"/>
                </a:lnTo>
                <a:lnTo>
                  <a:pt x="552" y="381"/>
                </a:lnTo>
                <a:lnTo>
                  <a:pt x="549" y="378"/>
                </a:lnTo>
                <a:lnTo>
                  <a:pt x="546" y="375"/>
                </a:lnTo>
                <a:lnTo>
                  <a:pt x="541" y="366"/>
                </a:lnTo>
                <a:lnTo>
                  <a:pt x="538" y="358"/>
                </a:lnTo>
                <a:lnTo>
                  <a:pt x="539" y="351"/>
                </a:lnTo>
                <a:lnTo>
                  <a:pt x="543" y="346"/>
                </a:lnTo>
                <a:lnTo>
                  <a:pt x="549" y="343"/>
                </a:lnTo>
                <a:close/>
                <a:moveTo>
                  <a:pt x="463" y="301"/>
                </a:moveTo>
                <a:lnTo>
                  <a:pt x="590" y="435"/>
                </a:lnTo>
                <a:lnTo>
                  <a:pt x="517" y="497"/>
                </a:lnTo>
                <a:lnTo>
                  <a:pt x="406" y="348"/>
                </a:lnTo>
                <a:lnTo>
                  <a:pt x="463" y="301"/>
                </a:lnTo>
                <a:close/>
                <a:moveTo>
                  <a:pt x="92" y="215"/>
                </a:moveTo>
                <a:lnTo>
                  <a:pt x="305" y="215"/>
                </a:lnTo>
                <a:lnTo>
                  <a:pt x="305" y="245"/>
                </a:lnTo>
                <a:lnTo>
                  <a:pt x="92" y="245"/>
                </a:lnTo>
                <a:lnTo>
                  <a:pt x="92" y="215"/>
                </a:lnTo>
                <a:close/>
                <a:moveTo>
                  <a:pt x="341" y="199"/>
                </a:moveTo>
                <a:lnTo>
                  <a:pt x="437" y="253"/>
                </a:lnTo>
                <a:lnTo>
                  <a:pt x="455" y="292"/>
                </a:lnTo>
                <a:lnTo>
                  <a:pt x="398" y="339"/>
                </a:lnTo>
                <a:lnTo>
                  <a:pt x="364" y="316"/>
                </a:lnTo>
                <a:lnTo>
                  <a:pt x="326" y="213"/>
                </a:lnTo>
                <a:lnTo>
                  <a:pt x="331" y="208"/>
                </a:lnTo>
                <a:lnTo>
                  <a:pt x="385" y="271"/>
                </a:lnTo>
                <a:lnTo>
                  <a:pt x="382" y="278"/>
                </a:lnTo>
                <a:lnTo>
                  <a:pt x="382" y="287"/>
                </a:lnTo>
                <a:lnTo>
                  <a:pt x="385" y="294"/>
                </a:lnTo>
                <a:lnTo>
                  <a:pt x="393" y="299"/>
                </a:lnTo>
                <a:lnTo>
                  <a:pt x="402" y="300"/>
                </a:lnTo>
                <a:lnTo>
                  <a:pt x="410" y="296"/>
                </a:lnTo>
                <a:lnTo>
                  <a:pt x="415" y="289"/>
                </a:lnTo>
                <a:lnTo>
                  <a:pt x="416" y="279"/>
                </a:lnTo>
                <a:lnTo>
                  <a:pt x="412" y="271"/>
                </a:lnTo>
                <a:lnTo>
                  <a:pt x="405" y="266"/>
                </a:lnTo>
                <a:lnTo>
                  <a:pt x="398" y="264"/>
                </a:lnTo>
                <a:lnTo>
                  <a:pt x="390" y="266"/>
                </a:lnTo>
                <a:lnTo>
                  <a:pt x="336" y="204"/>
                </a:lnTo>
                <a:lnTo>
                  <a:pt x="341" y="199"/>
                </a:lnTo>
                <a:close/>
                <a:moveTo>
                  <a:pt x="92" y="157"/>
                </a:moveTo>
                <a:lnTo>
                  <a:pt x="433" y="157"/>
                </a:lnTo>
                <a:lnTo>
                  <a:pt x="433" y="187"/>
                </a:lnTo>
                <a:lnTo>
                  <a:pt x="92" y="187"/>
                </a:lnTo>
                <a:lnTo>
                  <a:pt x="92" y="157"/>
                </a:lnTo>
                <a:close/>
                <a:moveTo>
                  <a:pt x="92" y="100"/>
                </a:moveTo>
                <a:lnTo>
                  <a:pt x="433" y="100"/>
                </a:lnTo>
                <a:lnTo>
                  <a:pt x="433" y="130"/>
                </a:lnTo>
                <a:lnTo>
                  <a:pt x="92" y="130"/>
                </a:lnTo>
                <a:lnTo>
                  <a:pt x="92" y="100"/>
                </a:lnTo>
                <a:close/>
                <a:moveTo>
                  <a:pt x="0" y="0"/>
                </a:moveTo>
                <a:lnTo>
                  <a:pt x="524" y="0"/>
                </a:lnTo>
                <a:lnTo>
                  <a:pt x="524" y="344"/>
                </a:lnTo>
                <a:lnTo>
                  <a:pt x="490" y="308"/>
                </a:lnTo>
                <a:lnTo>
                  <a:pt x="490" y="35"/>
                </a:lnTo>
                <a:lnTo>
                  <a:pt x="34" y="35"/>
                </a:lnTo>
                <a:lnTo>
                  <a:pt x="34" y="477"/>
                </a:lnTo>
                <a:lnTo>
                  <a:pt x="35" y="492"/>
                </a:lnTo>
                <a:lnTo>
                  <a:pt x="37" y="506"/>
                </a:lnTo>
                <a:lnTo>
                  <a:pt x="41" y="519"/>
                </a:lnTo>
                <a:lnTo>
                  <a:pt x="49" y="532"/>
                </a:lnTo>
                <a:lnTo>
                  <a:pt x="61" y="543"/>
                </a:lnTo>
                <a:lnTo>
                  <a:pt x="76" y="550"/>
                </a:lnTo>
                <a:lnTo>
                  <a:pt x="92" y="552"/>
                </a:lnTo>
                <a:lnTo>
                  <a:pt x="107" y="549"/>
                </a:lnTo>
                <a:lnTo>
                  <a:pt x="122" y="540"/>
                </a:lnTo>
                <a:lnTo>
                  <a:pt x="130" y="532"/>
                </a:lnTo>
                <a:lnTo>
                  <a:pt x="138" y="521"/>
                </a:lnTo>
                <a:lnTo>
                  <a:pt x="145" y="507"/>
                </a:lnTo>
                <a:lnTo>
                  <a:pt x="147" y="505"/>
                </a:lnTo>
                <a:lnTo>
                  <a:pt x="150" y="503"/>
                </a:lnTo>
                <a:lnTo>
                  <a:pt x="153" y="503"/>
                </a:lnTo>
                <a:lnTo>
                  <a:pt x="156" y="503"/>
                </a:lnTo>
                <a:lnTo>
                  <a:pt x="490" y="610"/>
                </a:lnTo>
                <a:lnTo>
                  <a:pt x="490" y="499"/>
                </a:lnTo>
                <a:lnTo>
                  <a:pt x="524" y="546"/>
                </a:lnTo>
                <a:lnTo>
                  <a:pt x="524" y="633"/>
                </a:lnTo>
                <a:lnTo>
                  <a:pt x="522" y="645"/>
                </a:lnTo>
                <a:lnTo>
                  <a:pt x="515" y="655"/>
                </a:lnTo>
                <a:lnTo>
                  <a:pt x="505" y="660"/>
                </a:lnTo>
                <a:lnTo>
                  <a:pt x="493" y="660"/>
                </a:lnTo>
                <a:lnTo>
                  <a:pt x="83" y="596"/>
                </a:lnTo>
                <a:lnTo>
                  <a:pt x="64" y="592"/>
                </a:lnTo>
                <a:lnTo>
                  <a:pt x="48" y="585"/>
                </a:lnTo>
                <a:lnTo>
                  <a:pt x="35" y="574"/>
                </a:lnTo>
                <a:lnTo>
                  <a:pt x="22" y="561"/>
                </a:lnTo>
                <a:lnTo>
                  <a:pt x="11" y="542"/>
                </a:lnTo>
                <a:lnTo>
                  <a:pt x="4" y="524"/>
                </a:lnTo>
                <a:lnTo>
                  <a:pt x="1" y="505"/>
                </a:lnTo>
                <a:lnTo>
                  <a:pt x="0" y="485"/>
                </a:lnTo>
                <a:lnTo>
                  <a:pt x="0" y="0"/>
                </a:lnTo>
                <a:close/>
              </a:path>
            </a:pathLst>
          </a:custGeom>
          <a:solidFill>
            <a:srgbClr val="000000">
              <a:lumMod val="65000"/>
              <a:lumOff val="35000"/>
            </a:srgbClr>
          </a:solidFill>
          <a:ln>
            <a:noFill/>
          </a:ln>
          <a:extLst/>
        </p:spPr>
        <p:txBody>
          <a:bodyPr vert="horz" wrap="square" lIns="91440" tIns="45720" rIns="91440" bIns="45720" anchor="t"/>
          <a:lstStyle/>
          <a:p>
            <a:pPr marL="0" marR="0" lvl="0" indent="0" defTabSz="914400" eaLnBrk="0" fontAlgn="base" latinLnBrk="0" hangingPunct="0">
              <a:lnSpc>
                <a:spcPct val="100000"/>
              </a:lnSpc>
              <a:spcBef>
                <a:spcPct val="0"/>
              </a:spcBef>
              <a:spcAft>
                <a:spcPct val="0"/>
              </a:spcAft>
              <a:buClr>
                <a:srgbClr val="FFE600"/>
              </a:buClr>
              <a:buSzPct val="80000"/>
              <a:buFont typeface="Arial" charset="0"/>
              <a:buNone/>
              <a:tabLst/>
              <a:defRPr/>
            </a:pPr>
            <a:endParaRPr kumimoji="0" lang="es-PA" sz="1600" b="0" i="0" u="none" strike="noStrike" kern="0" cap="none" spc="0" normalizeH="0" baseline="0" dirty="0" smtClean="0">
              <a:ln>
                <a:noFill/>
              </a:ln>
              <a:solidFill>
                <a:srgbClr val="646464"/>
              </a:solidFill>
              <a:effectLst/>
              <a:uLnTx/>
              <a:uFillTx/>
              <a:latin typeface="Arial" panose="020B0604020202020204" pitchFamily="34" charset="0"/>
              <a:cs typeface="Arial" panose="020B0604020202020204" pitchFamily="34" charset="0"/>
            </a:endParaRPr>
          </a:p>
        </p:txBody>
      </p:sp>
      <p:pic>
        <p:nvPicPr>
          <p:cNvPr id="9218" name="Picture 2" descr="180712A OBM rating graph 2.0"/>
          <p:cNvPicPr>
            <a:picLocks noChangeAspect="1" noChangeArrowheads="1"/>
          </p:cNvPicPr>
          <p:nvPr/>
        </p:nvPicPr>
        <p:blipFill rotWithShape="1">
          <a:blip r:embed="rId2">
            <a:extLst>
              <a:ext uri="{28A0092B-C50C-407E-A947-70E740481C1C}">
                <a14:useLocalDpi xmlns:a14="http://schemas.microsoft.com/office/drawing/2010/main" val="0"/>
              </a:ext>
            </a:extLst>
          </a:blip>
          <a:srcRect r="5129" b="7970"/>
          <a:stretch/>
        </p:blipFill>
        <p:spPr bwMode="auto">
          <a:xfrm>
            <a:off x="5395364" y="1825185"/>
            <a:ext cx="6704741" cy="36612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00926" y="5337356"/>
            <a:ext cx="2679773" cy="276999"/>
          </a:xfrm>
          <a:prstGeom prst="rect">
            <a:avLst/>
          </a:prstGeom>
        </p:spPr>
        <p:txBody>
          <a:bodyPr wrap="none">
            <a:spAutoFit/>
          </a:bodyPr>
          <a:lstStyle/>
          <a:p>
            <a:r>
              <a:rPr lang="es-PA" sz="1200" b="1" i="1" dirty="0" smtClean="0">
                <a:solidFill>
                  <a:srgbClr val="000000">
                    <a:lumMod val="65000"/>
                    <a:lumOff val="35000"/>
                  </a:srgbClr>
                </a:solidFill>
                <a:latin typeface="Arial" panose="020B0604020202020204" pitchFamily="34" charset="0"/>
                <a:cs typeface="Arial" panose="020B0604020202020204" pitchFamily="34" charset="0"/>
              </a:rPr>
              <a:t>INNOPAY’s Open Banking Monitor</a:t>
            </a:r>
            <a:endParaRPr lang="es-PA" sz="1200" i="1" dirty="0"/>
          </a:p>
        </p:txBody>
      </p:sp>
      <p:sp>
        <p:nvSpPr>
          <p:cNvPr id="19" name="Rectangle 18"/>
          <p:cNvSpPr/>
          <p:nvPr/>
        </p:nvSpPr>
        <p:spPr>
          <a:xfrm>
            <a:off x="5667178" y="5699724"/>
            <a:ext cx="5458021" cy="1015663"/>
          </a:xfrm>
          <a:prstGeom prst="rect">
            <a:avLst/>
          </a:prstGeom>
          <a:ln>
            <a:solidFill>
              <a:srgbClr val="FFC000"/>
            </a:solidFill>
          </a:ln>
        </p:spPr>
        <p:txBody>
          <a:bodyPr wrap="square">
            <a:spAutoFit/>
          </a:bodyPr>
          <a:lstStyle/>
          <a:p>
            <a:r>
              <a:rPr lang="es-PA" sz="1200" dirty="0" smtClean="0">
                <a:solidFill>
                  <a:schemeClr val="tx1">
                    <a:lumMod val="75000"/>
                    <a:lumOff val="25000"/>
                  </a:schemeClr>
                </a:solidFill>
                <a:latin typeface="Arial" panose="020B0604020202020204" pitchFamily="34" charset="0"/>
                <a:cs typeface="Arial" panose="020B0604020202020204" pitchFamily="34" charset="0"/>
              </a:rPr>
              <a:t>Bancos Lideres en USA como BOFA, WFC y CITI están implementando diferentes estrategias de API’s ( API como habilitador digital, API sandbox, Portales de desarrollo de API’s, alianzas con Fintech’s y Modelos de distribución de datos)  y alineando sus iniciativas en anticipación a las regulaciones PSD2.</a:t>
            </a:r>
            <a:endParaRPr lang="es-PA" sz="1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92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04" y="115950"/>
            <a:ext cx="10375596" cy="738664"/>
          </a:xfrm>
        </p:spPr>
        <p:txBody>
          <a:bodyPr/>
          <a:lstStyle/>
          <a:p>
            <a:r>
              <a:rPr lang="es-PA" sz="2400" dirty="0" smtClean="0">
                <a:solidFill>
                  <a:srgbClr val="F6D31E"/>
                </a:solidFill>
              </a:rPr>
              <a:t>Cómo </a:t>
            </a:r>
            <a:r>
              <a:rPr lang="es-PA" sz="2400" dirty="0">
                <a:solidFill>
                  <a:srgbClr val="F6D31E"/>
                </a:solidFill>
              </a:rPr>
              <a:t>una estrategia de open banking habilita la generación de nuevos flujos de ingresos</a:t>
            </a:r>
          </a:p>
        </p:txBody>
      </p:sp>
      <p:grpSp>
        <p:nvGrpSpPr>
          <p:cNvPr id="61" name="Group 60"/>
          <p:cNvGrpSpPr/>
          <p:nvPr/>
        </p:nvGrpSpPr>
        <p:grpSpPr>
          <a:xfrm rot="5400000">
            <a:off x="3603343" y="4308367"/>
            <a:ext cx="1936779" cy="1501754"/>
            <a:chOff x="2239578" y="5312598"/>
            <a:chExt cx="3600346" cy="2386567"/>
          </a:xfrm>
        </p:grpSpPr>
        <p:sp>
          <p:nvSpPr>
            <p:cNvPr id="62" name="Freeform 6"/>
            <p:cNvSpPr>
              <a:spLocks/>
            </p:cNvSpPr>
            <p:nvPr/>
          </p:nvSpPr>
          <p:spPr bwMode="gray">
            <a:xfrm>
              <a:off x="4834915" y="5312598"/>
              <a:ext cx="1005009" cy="2248665"/>
            </a:xfrm>
            <a:custGeom>
              <a:avLst/>
              <a:gdLst/>
              <a:ahLst/>
              <a:cxnLst>
                <a:cxn ang="0">
                  <a:pos x="1051" y="527"/>
                </a:cxn>
                <a:cxn ang="0">
                  <a:pos x="524" y="0"/>
                </a:cxn>
                <a:cxn ang="0">
                  <a:pos x="0" y="527"/>
                </a:cxn>
                <a:cxn ang="0">
                  <a:pos x="248" y="527"/>
                </a:cxn>
                <a:cxn ang="0">
                  <a:pos x="248" y="3409"/>
                </a:cxn>
                <a:cxn ang="0">
                  <a:pos x="803" y="3409"/>
                </a:cxn>
                <a:cxn ang="0">
                  <a:pos x="803" y="527"/>
                </a:cxn>
                <a:cxn ang="0">
                  <a:pos x="1051" y="527"/>
                </a:cxn>
              </a:cxnLst>
              <a:rect l="0" t="0" r="r" b="b"/>
              <a:pathLst>
                <a:path w="1051" h="3409">
                  <a:moveTo>
                    <a:pt x="1051" y="527"/>
                  </a:moveTo>
                  <a:lnTo>
                    <a:pt x="524" y="0"/>
                  </a:lnTo>
                  <a:lnTo>
                    <a:pt x="0" y="527"/>
                  </a:lnTo>
                  <a:lnTo>
                    <a:pt x="248" y="527"/>
                  </a:lnTo>
                  <a:lnTo>
                    <a:pt x="248" y="3409"/>
                  </a:lnTo>
                  <a:lnTo>
                    <a:pt x="803" y="3409"/>
                  </a:lnTo>
                  <a:lnTo>
                    <a:pt x="803" y="527"/>
                  </a:lnTo>
                  <a:lnTo>
                    <a:pt x="1051" y="527"/>
                  </a:lnTo>
                  <a:close/>
                </a:path>
              </a:pathLst>
            </a:custGeom>
            <a:solidFill>
              <a:srgbClr val="FFE600"/>
            </a:solidFill>
            <a:ln w="14288" cap="flat">
              <a:noFill/>
              <a:prstDash val="solid"/>
              <a:miter lim="800000"/>
              <a:headEnd/>
              <a:tailEnd/>
            </a:ln>
            <a:effectLst/>
            <a:scene3d>
              <a:camera prst="orthographicFront"/>
              <a:lightRig rig="balanced" dir="t"/>
            </a:scene3d>
            <a:sp3d extrusionH="190500">
              <a:bevelB w="25400" h="25400"/>
            </a:sp3d>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600" b="0" i="0" u="none" strike="noStrike" kern="0" cap="none" spc="0" normalizeH="0" baseline="0" dirty="0" smtClean="0">
                <a:ln>
                  <a:noFill/>
                </a:ln>
                <a:solidFill>
                  <a:srgbClr val="000000"/>
                </a:solidFill>
                <a:effectLst/>
                <a:uLnTx/>
                <a:uFillTx/>
                <a:latin typeface="Arial"/>
              </a:endParaRPr>
            </a:p>
          </p:txBody>
        </p:sp>
        <p:sp>
          <p:nvSpPr>
            <p:cNvPr id="63" name="Freeform 7"/>
            <p:cNvSpPr>
              <a:spLocks/>
            </p:cNvSpPr>
            <p:nvPr/>
          </p:nvSpPr>
          <p:spPr bwMode="gray">
            <a:xfrm>
              <a:off x="2239578" y="5399074"/>
              <a:ext cx="1434974" cy="2300091"/>
            </a:xfrm>
            <a:custGeom>
              <a:avLst/>
              <a:gdLst/>
              <a:ahLst/>
              <a:cxnLst>
                <a:cxn ang="0">
                  <a:pos x="251" y="89"/>
                </a:cxn>
                <a:cxn ang="0">
                  <a:pos x="306" y="0"/>
                </a:cxn>
                <a:cxn ang="0">
                  <a:pos x="0" y="72"/>
                </a:cxn>
                <a:cxn ang="0">
                  <a:pos x="71" y="378"/>
                </a:cxn>
                <a:cxn ang="0">
                  <a:pos x="126" y="289"/>
                </a:cxn>
                <a:cxn ang="0">
                  <a:pos x="330" y="623"/>
                </a:cxn>
                <a:cxn ang="0">
                  <a:pos x="331" y="623"/>
                </a:cxn>
                <a:cxn ang="0">
                  <a:pos x="331" y="1052"/>
                </a:cxn>
                <a:cxn ang="0">
                  <a:pos x="565" y="1052"/>
                </a:cxn>
                <a:cxn ang="0">
                  <a:pos x="565" y="623"/>
                </a:cxn>
                <a:cxn ang="0">
                  <a:pos x="565" y="623"/>
                </a:cxn>
                <a:cxn ang="0">
                  <a:pos x="251" y="89"/>
                </a:cxn>
              </a:cxnLst>
              <a:rect l="0" t="0" r="r" b="b"/>
              <a:pathLst>
                <a:path w="565" h="1052">
                  <a:moveTo>
                    <a:pt x="251" y="89"/>
                  </a:moveTo>
                  <a:cubicBezTo>
                    <a:pt x="306" y="0"/>
                    <a:pt x="306" y="0"/>
                    <a:pt x="306" y="0"/>
                  </a:cubicBezTo>
                  <a:cubicBezTo>
                    <a:pt x="0" y="72"/>
                    <a:pt x="0" y="72"/>
                    <a:pt x="0" y="72"/>
                  </a:cubicBezTo>
                  <a:cubicBezTo>
                    <a:pt x="71" y="378"/>
                    <a:pt x="71" y="378"/>
                    <a:pt x="71" y="378"/>
                  </a:cubicBezTo>
                  <a:cubicBezTo>
                    <a:pt x="126" y="289"/>
                    <a:pt x="126" y="289"/>
                    <a:pt x="126" y="289"/>
                  </a:cubicBezTo>
                  <a:cubicBezTo>
                    <a:pt x="247" y="352"/>
                    <a:pt x="330" y="478"/>
                    <a:pt x="330" y="623"/>
                  </a:cubicBezTo>
                  <a:cubicBezTo>
                    <a:pt x="331" y="623"/>
                    <a:pt x="331" y="623"/>
                    <a:pt x="331" y="623"/>
                  </a:cubicBezTo>
                  <a:cubicBezTo>
                    <a:pt x="331" y="1052"/>
                    <a:pt x="331" y="1052"/>
                    <a:pt x="331" y="1052"/>
                  </a:cubicBezTo>
                  <a:cubicBezTo>
                    <a:pt x="565" y="1052"/>
                    <a:pt x="565" y="1052"/>
                    <a:pt x="565" y="1052"/>
                  </a:cubicBezTo>
                  <a:cubicBezTo>
                    <a:pt x="565" y="623"/>
                    <a:pt x="565" y="623"/>
                    <a:pt x="565" y="623"/>
                  </a:cubicBezTo>
                  <a:cubicBezTo>
                    <a:pt x="565" y="623"/>
                    <a:pt x="565" y="623"/>
                    <a:pt x="565" y="623"/>
                  </a:cubicBezTo>
                  <a:cubicBezTo>
                    <a:pt x="565" y="393"/>
                    <a:pt x="438" y="193"/>
                    <a:pt x="251" y="89"/>
                  </a:cubicBezTo>
                  <a:close/>
                </a:path>
              </a:pathLst>
            </a:custGeom>
            <a:solidFill>
              <a:srgbClr val="646464">
                <a:lumMod val="65000"/>
                <a:lumOff val="35000"/>
              </a:srgbClr>
            </a:solidFill>
            <a:ln w="14288" cap="flat">
              <a:noFill/>
              <a:prstDash val="solid"/>
              <a:miter lim="800000"/>
              <a:headEnd/>
              <a:tailEnd/>
            </a:ln>
            <a:effectLst/>
            <a:scene3d>
              <a:camera prst="orthographicFront"/>
              <a:lightRig rig="balanced" dir="t"/>
            </a:scene3d>
            <a:sp3d extrusionH="190500">
              <a:bevelB w="25400" h="25400"/>
            </a:sp3d>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PA" sz="1600" b="0" i="0" u="none" strike="noStrike" kern="0" cap="none" spc="0" normalizeH="0" baseline="0" dirty="0" smtClean="0">
                <a:ln>
                  <a:noFill/>
                </a:ln>
                <a:solidFill>
                  <a:srgbClr val="000000"/>
                </a:solidFill>
                <a:effectLst/>
                <a:uLnTx/>
                <a:uFillTx/>
                <a:latin typeface="Arial"/>
              </a:endParaRPr>
            </a:p>
          </p:txBody>
        </p:sp>
      </p:grpSp>
      <p:sp>
        <p:nvSpPr>
          <p:cNvPr id="64" name="Rounded Rectangle 63"/>
          <p:cNvSpPr/>
          <p:nvPr/>
        </p:nvSpPr>
        <p:spPr>
          <a:xfrm>
            <a:off x="762000" y="1466734"/>
            <a:ext cx="3139892" cy="1821442"/>
          </a:xfrm>
          <a:prstGeom prst="roundRect">
            <a:avLst>
              <a:gd name="adj" fmla="val 6294"/>
            </a:avLst>
          </a:prstGeom>
          <a:solidFill>
            <a:srgbClr val="FFFFFF">
              <a:lumMod val="95000"/>
            </a:srgbClr>
          </a:solidFill>
        </p:spPr>
        <p:txBody>
          <a:bodyPr wrap="square" rtlCol="0" anchor="ctr">
            <a:noAutofit/>
          </a:bodyPr>
          <a:lstStyle/>
          <a:p>
            <a:pPr algn="ctr" fontAlgn="base">
              <a:spcBef>
                <a:spcPct val="0"/>
              </a:spcBef>
              <a:spcAft>
                <a:spcPct val="50000"/>
              </a:spcAft>
              <a:buClr>
                <a:srgbClr val="FFE600"/>
              </a:buClr>
              <a:buSzPct val="80000"/>
              <a:buFont typeface="Arial" charset="0"/>
              <a:buNone/>
              <a:defRPr/>
            </a:pPr>
            <a:endParaRPr lang="es-PA" sz="1200" b="1" kern="0" dirty="0" smtClean="0">
              <a:solidFill>
                <a:srgbClr val="000000">
                  <a:lumMod val="75000"/>
                  <a:lumOff val="25000"/>
                </a:srgbClr>
              </a:solidFill>
              <a:latin typeface="EYInterstate" panose="02000503020000020004" pitchFamily="2" charset="0"/>
            </a:endParaRPr>
          </a:p>
        </p:txBody>
      </p:sp>
      <p:sp>
        <p:nvSpPr>
          <p:cNvPr id="65" name="Oval 64"/>
          <p:cNvSpPr/>
          <p:nvPr/>
        </p:nvSpPr>
        <p:spPr>
          <a:xfrm rot="2062563">
            <a:off x="1592592" y="1803460"/>
            <a:ext cx="2398329" cy="2876318"/>
          </a:xfrm>
          <a:prstGeom prst="ellipse">
            <a:avLst/>
          </a:prstGeom>
          <a:solidFill>
            <a:srgbClr val="FFE600">
              <a:alpha val="68000"/>
            </a:srgbClr>
          </a:solidFill>
          <a:ln>
            <a:noFill/>
          </a:ln>
        </p:spPr>
        <p:txBody>
          <a:bodyPr wrap="square" rtlCol="0" anchor="ctr">
            <a:noAutofit/>
          </a:bodyPr>
          <a:lstStyle/>
          <a:p>
            <a:pPr marL="0" marR="0" lvl="0" indent="0" algn="ctr" defTabSz="914400" eaLnBrk="1" fontAlgn="base" latinLnBrk="0" hangingPunct="1">
              <a:lnSpc>
                <a:spcPct val="100000"/>
              </a:lnSpc>
              <a:spcBef>
                <a:spcPct val="0"/>
              </a:spcBef>
              <a:spcAft>
                <a:spcPct val="50000"/>
              </a:spcAft>
              <a:buClr>
                <a:srgbClr val="FFE600"/>
              </a:buClr>
              <a:buSzPct val="80000"/>
              <a:buFont typeface="Arial" charset="0"/>
              <a:buNone/>
              <a:tabLst/>
              <a:defRPr/>
            </a:pPr>
            <a:endParaRPr kumimoji="0" lang="es-PA" sz="1200" b="1" i="0" u="none" strike="noStrike" kern="0" cap="none" spc="0" normalizeH="0" baseline="0" dirty="0" smtClean="0">
              <a:ln>
                <a:noFill/>
              </a:ln>
              <a:solidFill>
                <a:srgbClr val="000000">
                  <a:lumMod val="75000"/>
                  <a:lumOff val="25000"/>
                </a:srgbClr>
              </a:solidFill>
              <a:effectLst/>
              <a:uLnTx/>
              <a:uFillTx/>
              <a:latin typeface="EYInterstate" panose="02000503020000020004" pitchFamily="2" charset="0"/>
            </a:endParaRPr>
          </a:p>
        </p:txBody>
      </p:sp>
      <p:sp>
        <p:nvSpPr>
          <p:cNvPr id="66" name="Freeform 112"/>
          <p:cNvSpPr>
            <a:spLocks noChangeArrowheads="1"/>
          </p:cNvSpPr>
          <p:nvPr/>
        </p:nvSpPr>
        <p:spPr bwMode="auto">
          <a:xfrm>
            <a:off x="2001724" y="1203938"/>
            <a:ext cx="502255" cy="445821"/>
          </a:xfrm>
          <a:custGeom>
            <a:avLst/>
            <a:gdLst>
              <a:gd name="T0" fmla="*/ 2147483647 w 994"/>
              <a:gd name="T1" fmla="*/ 2147483647 h 877"/>
              <a:gd name="T2" fmla="*/ 2147483647 w 994"/>
              <a:gd name="T3" fmla="*/ 2147483647 h 877"/>
              <a:gd name="T4" fmla="*/ 2147483647 w 994"/>
              <a:gd name="T5" fmla="*/ 2147483647 h 877"/>
              <a:gd name="T6" fmla="*/ 2147483647 w 994"/>
              <a:gd name="T7" fmla="*/ 2147483647 h 877"/>
              <a:gd name="T8" fmla="*/ 2147483647 w 994"/>
              <a:gd name="T9" fmla="*/ 0 h 877"/>
              <a:gd name="T10" fmla="*/ 0 w 994"/>
              <a:gd name="T11" fmla="*/ 2147483647 h 877"/>
              <a:gd name="T12" fmla="*/ 0 w 994"/>
              <a:gd name="T13" fmla="*/ 2147483647 h 877"/>
              <a:gd name="T14" fmla="*/ 2147483647 w 994"/>
              <a:gd name="T15" fmla="*/ 2147483647 h 877"/>
              <a:gd name="T16" fmla="*/ 2147483647 w 994"/>
              <a:gd name="T17" fmla="*/ 2147483647 h 877"/>
              <a:gd name="T18" fmla="*/ 2147483647 w 994"/>
              <a:gd name="T19" fmla="*/ 2147483647 h 877"/>
              <a:gd name="T20" fmla="*/ 2147483647 w 994"/>
              <a:gd name="T21" fmla="*/ 2147483647 h 877"/>
              <a:gd name="T22" fmla="*/ 2147483647 w 994"/>
              <a:gd name="T23" fmla="*/ 2147483647 h 877"/>
              <a:gd name="T24" fmla="*/ 2147483647 w 994"/>
              <a:gd name="T25" fmla="*/ 2147483647 h 877"/>
              <a:gd name="T26" fmla="*/ 0 w 994"/>
              <a:gd name="T27" fmla="*/ 2147483647 h 877"/>
              <a:gd name="T28" fmla="*/ 0 w 994"/>
              <a:gd name="T29" fmla="*/ 2147483647 h 877"/>
              <a:gd name="T30" fmla="*/ 2147483647 w 994"/>
              <a:gd name="T31" fmla="*/ 2147483647 h 877"/>
              <a:gd name="T32" fmla="*/ 2147483647 w 994"/>
              <a:gd name="T33" fmla="*/ 2147483647 h 877"/>
              <a:gd name="T34" fmla="*/ 2147483647 w 994"/>
              <a:gd name="T35" fmla="*/ 2147483647 h 877"/>
              <a:gd name="T36" fmla="*/ 2147483647 w 994"/>
              <a:gd name="T37" fmla="*/ 2147483647 h 877"/>
              <a:gd name="T38" fmla="*/ 2147483647 w 994"/>
              <a:gd name="T39" fmla="*/ 2147483647 h 877"/>
              <a:gd name="T40" fmla="*/ 2147483647 w 994"/>
              <a:gd name="T41" fmla="*/ 2147483647 h 877"/>
              <a:gd name="T42" fmla="*/ 2147483647 w 994"/>
              <a:gd name="T43" fmla="*/ 2147483647 h 877"/>
              <a:gd name="T44" fmla="*/ 2147483647 w 994"/>
              <a:gd name="T45" fmla="*/ 2147483647 h 877"/>
              <a:gd name="T46" fmla="*/ 2147483647 w 994"/>
              <a:gd name="T47" fmla="*/ 2147483647 h 877"/>
              <a:gd name="T48" fmla="*/ 2147483647 w 994"/>
              <a:gd name="T49" fmla="*/ 2147483647 h 877"/>
              <a:gd name="T50" fmla="*/ 2147483647 w 994"/>
              <a:gd name="T51" fmla="*/ 2147483647 h 877"/>
              <a:gd name="T52" fmla="*/ 2147483647 w 994"/>
              <a:gd name="T53" fmla="*/ 2147483647 h 877"/>
              <a:gd name="T54" fmla="*/ 2147483647 w 994"/>
              <a:gd name="T55" fmla="*/ 2147483647 h 877"/>
              <a:gd name="T56" fmla="*/ 2147483647 w 994"/>
              <a:gd name="T57" fmla="*/ 2147483647 h 877"/>
              <a:gd name="T58" fmla="*/ 2147483647 w 994"/>
              <a:gd name="T59" fmla="*/ 2147483647 h 877"/>
              <a:gd name="T60" fmla="*/ 2147483647 w 994"/>
              <a:gd name="T61" fmla="*/ 2147483647 h 877"/>
              <a:gd name="T62" fmla="*/ 2147483647 w 994"/>
              <a:gd name="T63" fmla="*/ 2147483647 h 877"/>
              <a:gd name="T64" fmla="*/ 2147483647 w 994"/>
              <a:gd name="T65" fmla="*/ 2147483647 h 877"/>
              <a:gd name="T66" fmla="*/ 2147483647 w 994"/>
              <a:gd name="T67" fmla="*/ 2147483647 h 877"/>
              <a:gd name="T68" fmla="*/ 2147483647 w 994"/>
              <a:gd name="T69" fmla="*/ 2147483647 h 877"/>
              <a:gd name="T70" fmla="*/ 2147483647 w 994"/>
              <a:gd name="T71" fmla="*/ 2147483647 h 877"/>
              <a:gd name="T72" fmla="*/ 2147483647 w 994"/>
              <a:gd name="T73" fmla="*/ 2147483647 h 8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4" h="877">
                <a:moveTo>
                  <a:pt x="941" y="424"/>
                </a:moveTo>
                <a:lnTo>
                  <a:pt x="941" y="365"/>
                </a:lnTo>
                <a:lnTo>
                  <a:pt x="993" y="365"/>
                </a:lnTo>
                <a:lnTo>
                  <a:pt x="993" y="333"/>
                </a:lnTo>
                <a:lnTo>
                  <a:pt x="496" y="0"/>
                </a:lnTo>
                <a:lnTo>
                  <a:pt x="0" y="333"/>
                </a:lnTo>
                <a:lnTo>
                  <a:pt x="0" y="365"/>
                </a:lnTo>
                <a:lnTo>
                  <a:pt x="46" y="365"/>
                </a:lnTo>
                <a:lnTo>
                  <a:pt x="46" y="424"/>
                </a:lnTo>
                <a:lnTo>
                  <a:pt x="104" y="424"/>
                </a:lnTo>
                <a:lnTo>
                  <a:pt x="104" y="745"/>
                </a:lnTo>
                <a:lnTo>
                  <a:pt x="46" y="745"/>
                </a:lnTo>
                <a:lnTo>
                  <a:pt x="46" y="804"/>
                </a:lnTo>
                <a:lnTo>
                  <a:pt x="0" y="804"/>
                </a:lnTo>
                <a:lnTo>
                  <a:pt x="0" y="876"/>
                </a:lnTo>
                <a:lnTo>
                  <a:pt x="993" y="876"/>
                </a:lnTo>
                <a:lnTo>
                  <a:pt x="993" y="804"/>
                </a:lnTo>
                <a:lnTo>
                  <a:pt x="941" y="804"/>
                </a:lnTo>
                <a:lnTo>
                  <a:pt x="941" y="745"/>
                </a:lnTo>
                <a:lnTo>
                  <a:pt x="888" y="745"/>
                </a:lnTo>
                <a:lnTo>
                  <a:pt x="888" y="424"/>
                </a:lnTo>
                <a:lnTo>
                  <a:pt x="941" y="424"/>
                </a:lnTo>
                <a:close/>
                <a:moveTo>
                  <a:pt x="327" y="745"/>
                </a:moveTo>
                <a:lnTo>
                  <a:pt x="222" y="745"/>
                </a:lnTo>
                <a:lnTo>
                  <a:pt x="222" y="424"/>
                </a:lnTo>
                <a:lnTo>
                  <a:pt x="327" y="424"/>
                </a:lnTo>
                <a:lnTo>
                  <a:pt x="327" y="745"/>
                </a:lnTo>
                <a:close/>
                <a:moveTo>
                  <a:pt x="549" y="745"/>
                </a:moveTo>
                <a:lnTo>
                  <a:pt x="444" y="745"/>
                </a:lnTo>
                <a:lnTo>
                  <a:pt x="444" y="424"/>
                </a:lnTo>
                <a:lnTo>
                  <a:pt x="549" y="424"/>
                </a:lnTo>
                <a:lnTo>
                  <a:pt x="549" y="745"/>
                </a:lnTo>
                <a:close/>
                <a:moveTo>
                  <a:pt x="771" y="745"/>
                </a:moveTo>
                <a:lnTo>
                  <a:pt x="666" y="745"/>
                </a:lnTo>
                <a:lnTo>
                  <a:pt x="666" y="424"/>
                </a:lnTo>
                <a:lnTo>
                  <a:pt x="771" y="424"/>
                </a:lnTo>
                <a:lnTo>
                  <a:pt x="771" y="745"/>
                </a:lnTo>
                <a:close/>
              </a:path>
            </a:pathLst>
          </a:custGeom>
          <a:solidFill>
            <a:srgbClr val="646464"/>
          </a:solidFill>
          <a:ln>
            <a:noFill/>
          </a:ln>
          <a:extLst/>
        </p:spPr>
        <p:txBody>
          <a:bodyPr vert="horz" wrap="none" lIns="91440" tIns="45720" rIns="91440" bIns="45720" anchor="ctr"/>
          <a:lstStyle/>
          <a:p>
            <a:pPr algn="ctr" fontAlgn="base">
              <a:spcBef>
                <a:spcPct val="0"/>
              </a:spcBef>
              <a:spcAft>
                <a:spcPct val="0"/>
              </a:spcAft>
              <a:buClr>
                <a:srgbClr val="FFE600"/>
              </a:buClr>
              <a:buSzPct val="80000"/>
              <a:buFont typeface="Arial" charset="0"/>
              <a:buNone/>
              <a:defRPr/>
            </a:pPr>
            <a:endParaRPr lang="es-PA" sz="1600" kern="0" dirty="0">
              <a:solidFill>
                <a:srgbClr val="000000">
                  <a:lumMod val="65000"/>
                  <a:lumOff val="35000"/>
                </a:srgbClr>
              </a:solidFill>
              <a:latin typeface="EYInterstate Light" pitchFamily="2" charset="0"/>
            </a:endParaRPr>
          </a:p>
        </p:txBody>
      </p:sp>
      <p:sp>
        <p:nvSpPr>
          <p:cNvPr id="67" name="Freeform 250"/>
          <p:cNvSpPr>
            <a:spLocks noEditPoints="1"/>
          </p:cNvSpPr>
          <p:nvPr/>
        </p:nvSpPr>
        <p:spPr bwMode="auto">
          <a:xfrm>
            <a:off x="1251544" y="1973740"/>
            <a:ext cx="400458" cy="409960"/>
          </a:xfrm>
          <a:custGeom>
            <a:avLst/>
            <a:gdLst>
              <a:gd name="T0" fmla="*/ 73 w 295"/>
              <a:gd name="T1" fmla="*/ 162 h 302"/>
              <a:gd name="T2" fmla="*/ 95 w 295"/>
              <a:gd name="T3" fmla="*/ 148 h 302"/>
              <a:gd name="T4" fmla="*/ 96 w 295"/>
              <a:gd name="T5" fmla="*/ 133 h 302"/>
              <a:gd name="T6" fmla="*/ 79 w 295"/>
              <a:gd name="T7" fmla="*/ 117 h 302"/>
              <a:gd name="T8" fmla="*/ 57 w 295"/>
              <a:gd name="T9" fmla="*/ 113 h 302"/>
              <a:gd name="T10" fmla="*/ 29 w 295"/>
              <a:gd name="T11" fmla="*/ 119 h 302"/>
              <a:gd name="T12" fmla="*/ 16 w 295"/>
              <a:gd name="T13" fmla="*/ 139 h 302"/>
              <a:gd name="T14" fmla="*/ 23 w 295"/>
              <a:gd name="T15" fmla="*/ 152 h 302"/>
              <a:gd name="T16" fmla="*/ 49 w 295"/>
              <a:gd name="T17" fmla="*/ 163 h 302"/>
              <a:gd name="T18" fmla="*/ 154 w 295"/>
              <a:gd name="T19" fmla="*/ 38 h 302"/>
              <a:gd name="T20" fmla="*/ 177 w 295"/>
              <a:gd name="T21" fmla="*/ 26 h 302"/>
              <a:gd name="T22" fmla="*/ 176 w 295"/>
              <a:gd name="T23" fmla="*/ 16 h 302"/>
              <a:gd name="T24" fmla="*/ 154 w 295"/>
              <a:gd name="T25" fmla="*/ 7 h 302"/>
              <a:gd name="T26" fmla="*/ 130 w 295"/>
              <a:gd name="T27" fmla="*/ 19 h 302"/>
              <a:gd name="T28" fmla="*/ 132 w 295"/>
              <a:gd name="T29" fmla="*/ 29 h 302"/>
              <a:gd name="T30" fmla="*/ 154 w 295"/>
              <a:gd name="T31" fmla="*/ 38 h 302"/>
              <a:gd name="T32" fmla="*/ 277 w 295"/>
              <a:gd name="T33" fmla="*/ 48 h 302"/>
              <a:gd name="T34" fmla="*/ 286 w 295"/>
              <a:gd name="T35" fmla="*/ 37 h 302"/>
              <a:gd name="T36" fmla="*/ 270 w 295"/>
              <a:gd name="T37" fmla="*/ 23 h 302"/>
              <a:gd name="T38" fmla="*/ 243 w 295"/>
              <a:gd name="T39" fmla="*/ 26 h 302"/>
              <a:gd name="T40" fmla="*/ 236 w 295"/>
              <a:gd name="T41" fmla="*/ 37 h 302"/>
              <a:gd name="T42" fmla="*/ 251 w 295"/>
              <a:gd name="T43" fmla="*/ 52 h 302"/>
              <a:gd name="T44" fmla="*/ 261 w 295"/>
              <a:gd name="T45" fmla="*/ 15 h 302"/>
              <a:gd name="T46" fmla="*/ 286 w 295"/>
              <a:gd name="T47" fmla="*/ 22 h 302"/>
              <a:gd name="T48" fmla="*/ 295 w 295"/>
              <a:gd name="T49" fmla="*/ 37 h 302"/>
              <a:gd name="T50" fmla="*/ 292 w 295"/>
              <a:gd name="T51" fmla="*/ 124 h 302"/>
              <a:gd name="T52" fmla="*/ 275 w 295"/>
              <a:gd name="T53" fmla="*/ 136 h 302"/>
              <a:gd name="T54" fmla="*/ 254 w 295"/>
              <a:gd name="T55" fmla="*/ 136 h 302"/>
              <a:gd name="T56" fmla="*/ 232 w 295"/>
              <a:gd name="T57" fmla="*/ 128 h 302"/>
              <a:gd name="T58" fmla="*/ 225 w 295"/>
              <a:gd name="T59" fmla="*/ 80 h 302"/>
              <a:gd name="T60" fmla="*/ 188 w 295"/>
              <a:gd name="T61" fmla="*/ 103 h 302"/>
              <a:gd name="T62" fmla="*/ 173 w 295"/>
              <a:gd name="T63" fmla="*/ 117 h 302"/>
              <a:gd name="T64" fmla="*/ 154 w 295"/>
              <a:gd name="T65" fmla="*/ 121 h 302"/>
              <a:gd name="T66" fmla="*/ 130 w 295"/>
              <a:gd name="T67" fmla="*/ 114 h 302"/>
              <a:gd name="T68" fmla="*/ 119 w 295"/>
              <a:gd name="T69" fmla="*/ 99 h 302"/>
              <a:gd name="T70" fmla="*/ 104 w 295"/>
              <a:gd name="T71" fmla="*/ 117 h 302"/>
              <a:gd name="T72" fmla="*/ 114 w 295"/>
              <a:gd name="T73" fmla="*/ 265 h 302"/>
              <a:gd name="T74" fmla="*/ 104 w 295"/>
              <a:gd name="T75" fmla="*/ 286 h 302"/>
              <a:gd name="T76" fmla="*/ 68 w 295"/>
              <a:gd name="T77" fmla="*/ 302 h 302"/>
              <a:gd name="T78" fmla="*/ 34 w 295"/>
              <a:gd name="T79" fmla="*/ 299 h 302"/>
              <a:gd name="T80" fmla="*/ 4 w 295"/>
              <a:gd name="T81" fmla="*/ 280 h 302"/>
              <a:gd name="T82" fmla="*/ 0 w 295"/>
              <a:gd name="T83" fmla="*/ 137 h 302"/>
              <a:gd name="T84" fmla="*/ 16 w 295"/>
              <a:gd name="T85" fmla="*/ 111 h 302"/>
              <a:gd name="T86" fmla="*/ 57 w 295"/>
              <a:gd name="T87" fmla="*/ 102 h 302"/>
              <a:gd name="T88" fmla="*/ 119 w 295"/>
              <a:gd name="T89" fmla="*/ 75 h 302"/>
              <a:gd name="T90" fmla="*/ 122 w 295"/>
              <a:gd name="T91" fmla="*/ 14 h 302"/>
              <a:gd name="T92" fmla="*/ 141 w 295"/>
              <a:gd name="T93" fmla="*/ 1 h 302"/>
              <a:gd name="T94" fmla="*/ 161 w 295"/>
              <a:gd name="T95" fmla="*/ 1 h 302"/>
              <a:gd name="T96" fmla="*/ 183 w 295"/>
              <a:gd name="T97" fmla="*/ 9 h 302"/>
              <a:gd name="T98" fmla="*/ 188 w 295"/>
              <a:gd name="T99" fmla="*/ 56 h 302"/>
              <a:gd name="T100" fmla="*/ 226 w 295"/>
              <a:gd name="T101" fmla="*/ 33 h 302"/>
              <a:gd name="T102" fmla="*/ 242 w 295"/>
              <a:gd name="T103" fmla="*/ 19 h 302"/>
              <a:gd name="T104" fmla="*/ 261 w 295"/>
              <a:gd name="T105" fmla="*/ 1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302">
                <a:moveTo>
                  <a:pt x="57" y="165"/>
                </a:moveTo>
                <a:lnTo>
                  <a:pt x="57" y="165"/>
                </a:lnTo>
                <a:lnTo>
                  <a:pt x="64" y="163"/>
                </a:lnTo>
                <a:lnTo>
                  <a:pt x="73" y="162"/>
                </a:lnTo>
                <a:lnTo>
                  <a:pt x="79" y="159"/>
                </a:lnTo>
                <a:lnTo>
                  <a:pt x="85" y="156"/>
                </a:lnTo>
                <a:lnTo>
                  <a:pt x="90" y="152"/>
                </a:lnTo>
                <a:lnTo>
                  <a:pt x="95" y="148"/>
                </a:lnTo>
                <a:lnTo>
                  <a:pt x="96" y="144"/>
                </a:lnTo>
                <a:lnTo>
                  <a:pt x="97" y="139"/>
                </a:lnTo>
                <a:lnTo>
                  <a:pt x="97" y="139"/>
                </a:lnTo>
                <a:lnTo>
                  <a:pt x="96" y="133"/>
                </a:lnTo>
                <a:lnTo>
                  <a:pt x="95" y="128"/>
                </a:lnTo>
                <a:lnTo>
                  <a:pt x="90" y="124"/>
                </a:lnTo>
                <a:lnTo>
                  <a:pt x="85" y="119"/>
                </a:lnTo>
                <a:lnTo>
                  <a:pt x="79" y="117"/>
                </a:lnTo>
                <a:lnTo>
                  <a:pt x="73" y="114"/>
                </a:lnTo>
                <a:lnTo>
                  <a:pt x="64" y="113"/>
                </a:lnTo>
                <a:lnTo>
                  <a:pt x="57" y="113"/>
                </a:lnTo>
                <a:lnTo>
                  <a:pt x="57" y="113"/>
                </a:lnTo>
                <a:lnTo>
                  <a:pt x="49" y="113"/>
                </a:lnTo>
                <a:lnTo>
                  <a:pt x="41" y="114"/>
                </a:lnTo>
                <a:lnTo>
                  <a:pt x="34" y="117"/>
                </a:lnTo>
                <a:lnTo>
                  <a:pt x="29" y="119"/>
                </a:lnTo>
                <a:lnTo>
                  <a:pt x="23" y="124"/>
                </a:lnTo>
                <a:lnTo>
                  <a:pt x="19" y="128"/>
                </a:lnTo>
                <a:lnTo>
                  <a:pt x="18" y="133"/>
                </a:lnTo>
                <a:lnTo>
                  <a:pt x="16" y="139"/>
                </a:lnTo>
                <a:lnTo>
                  <a:pt x="16" y="139"/>
                </a:lnTo>
                <a:lnTo>
                  <a:pt x="18" y="144"/>
                </a:lnTo>
                <a:lnTo>
                  <a:pt x="19" y="148"/>
                </a:lnTo>
                <a:lnTo>
                  <a:pt x="23" y="152"/>
                </a:lnTo>
                <a:lnTo>
                  <a:pt x="29" y="156"/>
                </a:lnTo>
                <a:lnTo>
                  <a:pt x="34" y="159"/>
                </a:lnTo>
                <a:lnTo>
                  <a:pt x="41" y="162"/>
                </a:lnTo>
                <a:lnTo>
                  <a:pt x="49" y="163"/>
                </a:lnTo>
                <a:lnTo>
                  <a:pt x="57" y="165"/>
                </a:lnTo>
                <a:lnTo>
                  <a:pt x="57" y="165"/>
                </a:lnTo>
                <a:close/>
                <a:moveTo>
                  <a:pt x="154" y="38"/>
                </a:moveTo>
                <a:lnTo>
                  <a:pt x="154" y="38"/>
                </a:lnTo>
                <a:lnTo>
                  <a:pt x="163" y="37"/>
                </a:lnTo>
                <a:lnTo>
                  <a:pt x="172" y="33"/>
                </a:lnTo>
                <a:lnTo>
                  <a:pt x="176" y="29"/>
                </a:lnTo>
                <a:lnTo>
                  <a:pt x="177" y="26"/>
                </a:lnTo>
                <a:lnTo>
                  <a:pt x="178" y="22"/>
                </a:lnTo>
                <a:lnTo>
                  <a:pt x="178" y="22"/>
                </a:lnTo>
                <a:lnTo>
                  <a:pt x="177" y="19"/>
                </a:lnTo>
                <a:lnTo>
                  <a:pt x="176" y="16"/>
                </a:lnTo>
                <a:lnTo>
                  <a:pt x="172" y="11"/>
                </a:lnTo>
                <a:lnTo>
                  <a:pt x="163" y="8"/>
                </a:lnTo>
                <a:lnTo>
                  <a:pt x="154" y="7"/>
                </a:lnTo>
                <a:lnTo>
                  <a:pt x="154" y="7"/>
                </a:lnTo>
                <a:lnTo>
                  <a:pt x="144" y="8"/>
                </a:lnTo>
                <a:lnTo>
                  <a:pt x="137" y="11"/>
                </a:lnTo>
                <a:lnTo>
                  <a:pt x="132" y="16"/>
                </a:lnTo>
                <a:lnTo>
                  <a:pt x="130" y="19"/>
                </a:lnTo>
                <a:lnTo>
                  <a:pt x="130" y="22"/>
                </a:lnTo>
                <a:lnTo>
                  <a:pt x="130" y="22"/>
                </a:lnTo>
                <a:lnTo>
                  <a:pt x="130" y="26"/>
                </a:lnTo>
                <a:lnTo>
                  <a:pt x="132" y="29"/>
                </a:lnTo>
                <a:lnTo>
                  <a:pt x="137" y="33"/>
                </a:lnTo>
                <a:lnTo>
                  <a:pt x="144" y="37"/>
                </a:lnTo>
                <a:lnTo>
                  <a:pt x="154" y="38"/>
                </a:lnTo>
                <a:lnTo>
                  <a:pt x="154" y="38"/>
                </a:lnTo>
                <a:close/>
                <a:moveTo>
                  <a:pt x="261" y="53"/>
                </a:moveTo>
                <a:lnTo>
                  <a:pt x="261" y="53"/>
                </a:lnTo>
                <a:lnTo>
                  <a:pt x="270" y="52"/>
                </a:lnTo>
                <a:lnTo>
                  <a:pt x="277" y="48"/>
                </a:lnTo>
                <a:lnTo>
                  <a:pt x="283" y="44"/>
                </a:lnTo>
                <a:lnTo>
                  <a:pt x="284" y="41"/>
                </a:lnTo>
                <a:lnTo>
                  <a:pt x="286" y="37"/>
                </a:lnTo>
                <a:lnTo>
                  <a:pt x="286" y="37"/>
                </a:lnTo>
                <a:lnTo>
                  <a:pt x="284" y="34"/>
                </a:lnTo>
                <a:lnTo>
                  <a:pt x="283" y="31"/>
                </a:lnTo>
                <a:lnTo>
                  <a:pt x="277" y="26"/>
                </a:lnTo>
                <a:lnTo>
                  <a:pt x="270" y="23"/>
                </a:lnTo>
                <a:lnTo>
                  <a:pt x="261" y="22"/>
                </a:lnTo>
                <a:lnTo>
                  <a:pt x="261" y="22"/>
                </a:lnTo>
                <a:lnTo>
                  <a:pt x="251" y="23"/>
                </a:lnTo>
                <a:lnTo>
                  <a:pt x="243" y="26"/>
                </a:lnTo>
                <a:lnTo>
                  <a:pt x="237" y="31"/>
                </a:lnTo>
                <a:lnTo>
                  <a:pt x="236" y="34"/>
                </a:lnTo>
                <a:lnTo>
                  <a:pt x="236" y="37"/>
                </a:lnTo>
                <a:lnTo>
                  <a:pt x="236" y="37"/>
                </a:lnTo>
                <a:lnTo>
                  <a:pt x="236" y="41"/>
                </a:lnTo>
                <a:lnTo>
                  <a:pt x="237" y="44"/>
                </a:lnTo>
                <a:lnTo>
                  <a:pt x="243" y="48"/>
                </a:lnTo>
                <a:lnTo>
                  <a:pt x="251" y="52"/>
                </a:lnTo>
                <a:lnTo>
                  <a:pt x="261" y="53"/>
                </a:lnTo>
                <a:lnTo>
                  <a:pt x="261" y="53"/>
                </a:lnTo>
                <a:close/>
                <a:moveTo>
                  <a:pt x="261" y="15"/>
                </a:moveTo>
                <a:lnTo>
                  <a:pt x="261" y="15"/>
                </a:lnTo>
                <a:lnTo>
                  <a:pt x="268" y="15"/>
                </a:lnTo>
                <a:lnTo>
                  <a:pt x="275" y="16"/>
                </a:lnTo>
                <a:lnTo>
                  <a:pt x="280" y="19"/>
                </a:lnTo>
                <a:lnTo>
                  <a:pt x="286" y="22"/>
                </a:lnTo>
                <a:lnTo>
                  <a:pt x="290" y="25"/>
                </a:lnTo>
                <a:lnTo>
                  <a:pt x="292" y="29"/>
                </a:lnTo>
                <a:lnTo>
                  <a:pt x="295" y="33"/>
                </a:lnTo>
                <a:lnTo>
                  <a:pt x="295" y="37"/>
                </a:lnTo>
                <a:lnTo>
                  <a:pt x="295" y="115"/>
                </a:lnTo>
                <a:lnTo>
                  <a:pt x="295" y="115"/>
                </a:lnTo>
                <a:lnTo>
                  <a:pt x="295" y="119"/>
                </a:lnTo>
                <a:lnTo>
                  <a:pt x="292" y="124"/>
                </a:lnTo>
                <a:lnTo>
                  <a:pt x="290" y="128"/>
                </a:lnTo>
                <a:lnTo>
                  <a:pt x="286" y="130"/>
                </a:lnTo>
                <a:lnTo>
                  <a:pt x="280" y="133"/>
                </a:lnTo>
                <a:lnTo>
                  <a:pt x="275" y="136"/>
                </a:lnTo>
                <a:lnTo>
                  <a:pt x="268" y="136"/>
                </a:lnTo>
                <a:lnTo>
                  <a:pt x="261" y="137"/>
                </a:lnTo>
                <a:lnTo>
                  <a:pt x="261" y="137"/>
                </a:lnTo>
                <a:lnTo>
                  <a:pt x="254" y="136"/>
                </a:lnTo>
                <a:lnTo>
                  <a:pt x="247" y="136"/>
                </a:lnTo>
                <a:lnTo>
                  <a:pt x="242" y="133"/>
                </a:lnTo>
                <a:lnTo>
                  <a:pt x="236" y="130"/>
                </a:lnTo>
                <a:lnTo>
                  <a:pt x="232" y="128"/>
                </a:lnTo>
                <a:lnTo>
                  <a:pt x="228" y="124"/>
                </a:lnTo>
                <a:lnTo>
                  <a:pt x="226" y="119"/>
                </a:lnTo>
                <a:lnTo>
                  <a:pt x="225" y="115"/>
                </a:lnTo>
                <a:lnTo>
                  <a:pt x="225" y="80"/>
                </a:lnTo>
                <a:lnTo>
                  <a:pt x="188" y="71"/>
                </a:lnTo>
                <a:lnTo>
                  <a:pt x="188" y="99"/>
                </a:lnTo>
                <a:lnTo>
                  <a:pt x="188" y="99"/>
                </a:lnTo>
                <a:lnTo>
                  <a:pt x="188" y="103"/>
                </a:lnTo>
                <a:lnTo>
                  <a:pt x="185" y="107"/>
                </a:lnTo>
                <a:lnTo>
                  <a:pt x="183" y="111"/>
                </a:lnTo>
                <a:lnTo>
                  <a:pt x="178" y="114"/>
                </a:lnTo>
                <a:lnTo>
                  <a:pt x="173" y="117"/>
                </a:lnTo>
                <a:lnTo>
                  <a:pt x="167" y="118"/>
                </a:lnTo>
                <a:lnTo>
                  <a:pt x="161" y="119"/>
                </a:lnTo>
                <a:lnTo>
                  <a:pt x="154" y="121"/>
                </a:lnTo>
                <a:lnTo>
                  <a:pt x="154" y="121"/>
                </a:lnTo>
                <a:lnTo>
                  <a:pt x="147" y="119"/>
                </a:lnTo>
                <a:lnTo>
                  <a:pt x="141" y="118"/>
                </a:lnTo>
                <a:lnTo>
                  <a:pt x="134" y="117"/>
                </a:lnTo>
                <a:lnTo>
                  <a:pt x="130" y="114"/>
                </a:lnTo>
                <a:lnTo>
                  <a:pt x="126" y="111"/>
                </a:lnTo>
                <a:lnTo>
                  <a:pt x="122" y="107"/>
                </a:lnTo>
                <a:lnTo>
                  <a:pt x="121" y="103"/>
                </a:lnTo>
                <a:lnTo>
                  <a:pt x="119" y="99"/>
                </a:lnTo>
                <a:lnTo>
                  <a:pt x="119" y="92"/>
                </a:lnTo>
                <a:lnTo>
                  <a:pt x="96" y="111"/>
                </a:lnTo>
                <a:lnTo>
                  <a:pt x="96" y="111"/>
                </a:lnTo>
                <a:lnTo>
                  <a:pt x="104" y="117"/>
                </a:lnTo>
                <a:lnTo>
                  <a:pt x="110" y="124"/>
                </a:lnTo>
                <a:lnTo>
                  <a:pt x="112" y="130"/>
                </a:lnTo>
                <a:lnTo>
                  <a:pt x="114" y="137"/>
                </a:lnTo>
                <a:lnTo>
                  <a:pt x="114" y="265"/>
                </a:lnTo>
                <a:lnTo>
                  <a:pt x="114" y="265"/>
                </a:lnTo>
                <a:lnTo>
                  <a:pt x="112" y="273"/>
                </a:lnTo>
                <a:lnTo>
                  <a:pt x="110" y="280"/>
                </a:lnTo>
                <a:lnTo>
                  <a:pt x="104" y="286"/>
                </a:lnTo>
                <a:lnTo>
                  <a:pt x="97" y="291"/>
                </a:lnTo>
                <a:lnTo>
                  <a:pt x="89" y="297"/>
                </a:lnTo>
                <a:lnTo>
                  <a:pt x="79" y="299"/>
                </a:lnTo>
                <a:lnTo>
                  <a:pt x="68" y="302"/>
                </a:lnTo>
                <a:lnTo>
                  <a:pt x="57" y="302"/>
                </a:lnTo>
                <a:lnTo>
                  <a:pt x="57" y="302"/>
                </a:lnTo>
                <a:lnTo>
                  <a:pt x="45" y="302"/>
                </a:lnTo>
                <a:lnTo>
                  <a:pt x="34" y="299"/>
                </a:lnTo>
                <a:lnTo>
                  <a:pt x="24" y="297"/>
                </a:lnTo>
                <a:lnTo>
                  <a:pt x="16" y="291"/>
                </a:lnTo>
                <a:lnTo>
                  <a:pt x="9" y="286"/>
                </a:lnTo>
                <a:lnTo>
                  <a:pt x="4" y="280"/>
                </a:lnTo>
                <a:lnTo>
                  <a:pt x="1" y="273"/>
                </a:lnTo>
                <a:lnTo>
                  <a:pt x="0" y="265"/>
                </a:lnTo>
                <a:lnTo>
                  <a:pt x="0" y="137"/>
                </a:lnTo>
                <a:lnTo>
                  <a:pt x="0" y="137"/>
                </a:lnTo>
                <a:lnTo>
                  <a:pt x="1" y="130"/>
                </a:lnTo>
                <a:lnTo>
                  <a:pt x="4" y="124"/>
                </a:lnTo>
                <a:lnTo>
                  <a:pt x="9" y="117"/>
                </a:lnTo>
                <a:lnTo>
                  <a:pt x="16" y="111"/>
                </a:lnTo>
                <a:lnTo>
                  <a:pt x="24" y="107"/>
                </a:lnTo>
                <a:lnTo>
                  <a:pt x="34" y="104"/>
                </a:lnTo>
                <a:lnTo>
                  <a:pt x="45" y="102"/>
                </a:lnTo>
                <a:lnTo>
                  <a:pt x="57" y="102"/>
                </a:lnTo>
                <a:lnTo>
                  <a:pt x="57" y="102"/>
                </a:lnTo>
                <a:lnTo>
                  <a:pt x="71" y="102"/>
                </a:lnTo>
                <a:lnTo>
                  <a:pt x="84" y="106"/>
                </a:lnTo>
                <a:lnTo>
                  <a:pt x="119" y="75"/>
                </a:lnTo>
                <a:lnTo>
                  <a:pt x="119" y="22"/>
                </a:lnTo>
                <a:lnTo>
                  <a:pt x="119" y="22"/>
                </a:lnTo>
                <a:lnTo>
                  <a:pt x="121" y="18"/>
                </a:lnTo>
                <a:lnTo>
                  <a:pt x="122" y="14"/>
                </a:lnTo>
                <a:lnTo>
                  <a:pt x="126" y="9"/>
                </a:lnTo>
                <a:lnTo>
                  <a:pt x="130" y="7"/>
                </a:lnTo>
                <a:lnTo>
                  <a:pt x="134" y="4"/>
                </a:lnTo>
                <a:lnTo>
                  <a:pt x="141" y="1"/>
                </a:lnTo>
                <a:lnTo>
                  <a:pt x="147" y="1"/>
                </a:lnTo>
                <a:lnTo>
                  <a:pt x="154" y="0"/>
                </a:lnTo>
                <a:lnTo>
                  <a:pt x="154" y="0"/>
                </a:lnTo>
                <a:lnTo>
                  <a:pt x="161" y="1"/>
                </a:lnTo>
                <a:lnTo>
                  <a:pt x="167" y="1"/>
                </a:lnTo>
                <a:lnTo>
                  <a:pt x="173" y="4"/>
                </a:lnTo>
                <a:lnTo>
                  <a:pt x="178" y="7"/>
                </a:lnTo>
                <a:lnTo>
                  <a:pt x="183" y="9"/>
                </a:lnTo>
                <a:lnTo>
                  <a:pt x="185" y="14"/>
                </a:lnTo>
                <a:lnTo>
                  <a:pt x="188" y="18"/>
                </a:lnTo>
                <a:lnTo>
                  <a:pt x="188" y="22"/>
                </a:lnTo>
                <a:lnTo>
                  <a:pt x="188" y="56"/>
                </a:lnTo>
                <a:lnTo>
                  <a:pt x="225" y="64"/>
                </a:lnTo>
                <a:lnTo>
                  <a:pt x="225" y="37"/>
                </a:lnTo>
                <a:lnTo>
                  <a:pt x="225" y="37"/>
                </a:lnTo>
                <a:lnTo>
                  <a:pt x="226" y="33"/>
                </a:lnTo>
                <a:lnTo>
                  <a:pt x="228" y="29"/>
                </a:lnTo>
                <a:lnTo>
                  <a:pt x="232" y="25"/>
                </a:lnTo>
                <a:lnTo>
                  <a:pt x="236" y="22"/>
                </a:lnTo>
                <a:lnTo>
                  <a:pt x="242" y="19"/>
                </a:lnTo>
                <a:lnTo>
                  <a:pt x="247" y="16"/>
                </a:lnTo>
                <a:lnTo>
                  <a:pt x="254" y="15"/>
                </a:lnTo>
                <a:lnTo>
                  <a:pt x="261" y="15"/>
                </a:lnTo>
                <a:lnTo>
                  <a:pt x="261" y="15"/>
                </a:lnTo>
                <a:close/>
              </a:path>
            </a:pathLst>
          </a:custGeom>
          <a:solidFill>
            <a:srgbClr val="000000">
              <a:lumMod val="65000"/>
              <a:lumOff val="35000"/>
            </a:srgbClr>
          </a:solid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grpSp>
        <p:nvGrpSpPr>
          <p:cNvPr id="68" name="Group 67"/>
          <p:cNvGrpSpPr/>
          <p:nvPr/>
        </p:nvGrpSpPr>
        <p:grpSpPr>
          <a:xfrm>
            <a:off x="1417785" y="2187817"/>
            <a:ext cx="462512" cy="460939"/>
            <a:chOff x="8903592" y="5582328"/>
            <a:chExt cx="466725" cy="465138"/>
          </a:xfrm>
          <a:solidFill>
            <a:srgbClr val="000000">
              <a:lumMod val="65000"/>
              <a:lumOff val="35000"/>
            </a:srgbClr>
          </a:solidFill>
        </p:grpSpPr>
        <p:sp>
          <p:nvSpPr>
            <p:cNvPr id="69" name="Freeform 255"/>
            <p:cNvSpPr>
              <a:spLocks/>
            </p:cNvSpPr>
            <p:nvPr/>
          </p:nvSpPr>
          <p:spPr bwMode="auto">
            <a:xfrm>
              <a:off x="9179817" y="5604553"/>
              <a:ext cx="168275" cy="165100"/>
            </a:xfrm>
            <a:custGeom>
              <a:avLst/>
              <a:gdLst>
                <a:gd name="T0" fmla="*/ 106 w 106"/>
                <a:gd name="T1" fmla="*/ 104 h 104"/>
                <a:gd name="T2" fmla="*/ 98 w 106"/>
                <a:gd name="T3" fmla="*/ 104 h 104"/>
                <a:gd name="T4" fmla="*/ 98 w 106"/>
                <a:gd name="T5" fmla="*/ 104 h 104"/>
                <a:gd name="T6" fmla="*/ 92 w 106"/>
                <a:gd name="T7" fmla="*/ 86 h 104"/>
                <a:gd name="T8" fmla="*/ 84 w 106"/>
                <a:gd name="T9" fmla="*/ 71 h 104"/>
                <a:gd name="T10" fmla="*/ 74 w 106"/>
                <a:gd name="T11" fmla="*/ 56 h 104"/>
                <a:gd name="T12" fmla="*/ 63 w 106"/>
                <a:gd name="T13" fmla="*/ 42 h 104"/>
                <a:gd name="T14" fmla="*/ 50 w 106"/>
                <a:gd name="T15" fmla="*/ 30 h 104"/>
                <a:gd name="T16" fmla="*/ 35 w 106"/>
                <a:gd name="T17" fmla="*/ 20 h 104"/>
                <a:gd name="T18" fmla="*/ 18 w 106"/>
                <a:gd name="T19" fmla="*/ 13 h 104"/>
                <a:gd name="T20" fmla="*/ 0 w 106"/>
                <a:gd name="T21" fmla="*/ 8 h 104"/>
                <a:gd name="T22" fmla="*/ 0 w 106"/>
                <a:gd name="T23" fmla="*/ 0 h 104"/>
                <a:gd name="T24" fmla="*/ 0 w 106"/>
                <a:gd name="T25" fmla="*/ 0 h 104"/>
                <a:gd name="T26" fmla="*/ 19 w 106"/>
                <a:gd name="T27" fmla="*/ 5 h 104"/>
                <a:gd name="T28" fmla="*/ 37 w 106"/>
                <a:gd name="T29" fmla="*/ 13 h 104"/>
                <a:gd name="T30" fmla="*/ 54 w 106"/>
                <a:gd name="T31" fmla="*/ 23 h 104"/>
                <a:gd name="T32" fmla="*/ 69 w 106"/>
                <a:gd name="T33" fmla="*/ 37 h 104"/>
                <a:gd name="T34" fmla="*/ 81 w 106"/>
                <a:gd name="T35" fmla="*/ 51 h 104"/>
                <a:gd name="T36" fmla="*/ 92 w 106"/>
                <a:gd name="T37" fmla="*/ 67 h 104"/>
                <a:gd name="T38" fmla="*/ 100 w 106"/>
                <a:gd name="T39" fmla="*/ 85 h 104"/>
                <a:gd name="T40" fmla="*/ 106 w 106"/>
                <a:gd name="T41" fmla="*/ 104 h 104"/>
                <a:gd name="T42" fmla="*/ 106 w 106"/>
                <a:gd name="T4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04">
                  <a:moveTo>
                    <a:pt x="106" y="104"/>
                  </a:moveTo>
                  <a:lnTo>
                    <a:pt x="98" y="104"/>
                  </a:lnTo>
                  <a:lnTo>
                    <a:pt x="98" y="104"/>
                  </a:lnTo>
                  <a:lnTo>
                    <a:pt x="92" y="86"/>
                  </a:lnTo>
                  <a:lnTo>
                    <a:pt x="84" y="71"/>
                  </a:lnTo>
                  <a:lnTo>
                    <a:pt x="74" y="56"/>
                  </a:lnTo>
                  <a:lnTo>
                    <a:pt x="63" y="42"/>
                  </a:lnTo>
                  <a:lnTo>
                    <a:pt x="50" y="30"/>
                  </a:lnTo>
                  <a:lnTo>
                    <a:pt x="35" y="20"/>
                  </a:lnTo>
                  <a:lnTo>
                    <a:pt x="18" y="13"/>
                  </a:lnTo>
                  <a:lnTo>
                    <a:pt x="0" y="8"/>
                  </a:lnTo>
                  <a:lnTo>
                    <a:pt x="0" y="0"/>
                  </a:lnTo>
                  <a:lnTo>
                    <a:pt x="0" y="0"/>
                  </a:lnTo>
                  <a:lnTo>
                    <a:pt x="19" y="5"/>
                  </a:lnTo>
                  <a:lnTo>
                    <a:pt x="37" y="13"/>
                  </a:lnTo>
                  <a:lnTo>
                    <a:pt x="54" y="23"/>
                  </a:lnTo>
                  <a:lnTo>
                    <a:pt x="69" y="37"/>
                  </a:lnTo>
                  <a:lnTo>
                    <a:pt x="81" y="51"/>
                  </a:lnTo>
                  <a:lnTo>
                    <a:pt x="92" y="67"/>
                  </a:lnTo>
                  <a:lnTo>
                    <a:pt x="100" y="85"/>
                  </a:lnTo>
                  <a:lnTo>
                    <a:pt x="106" y="104"/>
                  </a:lnTo>
                  <a:lnTo>
                    <a:pt x="106" y="104"/>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0" name="Freeform 256"/>
            <p:cNvSpPr>
              <a:spLocks/>
            </p:cNvSpPr>
            <p:nvPr/>
          </p:nvSpPr>
          <p:spPr bwMode="auto">
            <a:xfrm>
              <a:off x="9179817" y="5858553"/>
              <a:ext cx="168275" cy="166688"/>
            </a:xfrm>
            <a:custGeom>
              <a:avLst/>
              <a:gdLst>
                <a:gd name="T0" fmla="*/ 98 w 106"/>
                <a:gd name="T1" fmla="*/ 0 h 105"/>
                <a:gd name="T2" fmla="*/ 106 w 106"/>
                <a:gd name="T3" fmla="*/ 0 h 105"/>
                <a:gd name="T4" fmla="*/ 106 w 106"/>
                <a:gd name="T5" fmla="*/ 0 h 105"/>
                <a:gd name="T6" fmla="*/ 100 w 106"/>
                <a:gd name="T7" fmla="*/ 20 h 105"/>
                <a:gd name="T8" fmla="*/ 92 w 106"/>
                <a:gd name="T9" fmla="*/ 38 h 105"/>
                <a:gd name="T10" fmla="*/ 81 w 106"/>
                <a:gd name="T11" fmla="*/ 54 h 105"/>
                <a:gd name="T12" fmla="*/ 69 w 106"/>
                <a:gd name="T13" fmla="*/ 68 h 105"/>
                <a:gd name="T14" fmla="*/ 54 w 106"/>
                <a:gd name="T15" fmla="*/ 80 h 105"/>
                <a:gd name="T16" fmla="*/ 37 w 106"/>
                <a:gd name="T17" fmla="*/ 91 h 105"/>
                <a:gd name="T18" fmla="*/ 19 w 106"/>
                <a:gd name="T19" fmla="*/ 99 h 105"/>
                <a:gd name="T20" fmla="*/ 0 w 106"/>
                <a:gd name="T21" fmla="*/ 105 h 105"/>
                <a:gd name="T22" fmla="*/ 0 w 106"/>
                <a:gd name="T23" fmla="*/ 97 h 105"/>
                <a:gd name="T24" fmla="*/ 0 w 106"/>
                <a:gd name="T25" fmla="*/ 97 h 105"/>
                <a:gd name="T26" fmla="*/ 18 w 106"/>
                <a:gd name="T27" fmla="*/ 91 h 105"/>
                <a:gd name="T28" fmla="*/ 35 w 106"/>
                <a:gd name="T29" fmla="*/ 84 h 105"/>
                <a:gd name="T30" fmla="*/ 50 w 106"/>
                <a:gd name="T31" fmla="*/ 75 h 105"/>
                <a:gd name="T32" fmla="*/ 63 w 106"/>
                <a:gd name="T33" fmla="*/ 62 h 105"/>
                <a:gd name="T34" fmla="*/ 74 w 106"/>
                <a:gd name="T35" fmla="*/ 49 h 105"/>
                <a:gd name="T36" fmla="*/ 84 w 106"/>
                <a:gd name="T37" fmla="*/ 33 h 105"/>
                <a:gd name="T38" fmla="*/ 92 w 106"/>
                <a:gd name="T39" fmla="*/ 17 h 105"/>
                <a:gd name="T40" fmla="*/ 98 w 106"/>
                <a:gd name="T41" fmla="*/ 0 h 105"/>
                <a:gd name="T42" fmla="*/ 98 w 106"/>
                <a:gd name="T4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05">
                  <a:moveTo>
                    <a:pt x="98" y="0"/>
                  </a:moveTo>
                  <a:lnTo>
                    <a:pt x="106" y="0"/>
                  </a:lnTo>
                  <a:lnTo>
                    <a:pt x="106" y="0"/>
                  </a:lnTo>
                  <a:lnTo>
                    <a:pt x="100" y="20"/>
                  </a:lnTo>
                  <a:lnTo>
                    <a:pt x="92" y="38"/>
                  </a:lnTo>
                  <a:lnTo>
                    <a:pt x="81" y="54"/>
                  </a:lnTo>
                  <a:lnTo>
                    <a:pt x="69" y="68"/>
                  </a:lnTo>
                  <a:lnTo>
                    <a:pt x="54" y="80"/>
                  </a:lnTo>
                  <a:lnTo>
                    <a:pt x="37" y="91"/>
                  </a:lnTo>
                  <a:lnTo>
                    <a:pt x="19" y="99"/>
                  </a:lnTo>
                  <a:lnTo>
                    <a:pt x="0" y="105"/>
                  </a:lnTo>
                  <a:lnTo>
                    <a:pt x="0" y="97"/>
                  </a:lnTo>
                  <a:lnTo>
                    <a:pt x="0" y="97"/>
                  </a:lnTo>
                  <a:lnTo>
                    <a:pt x="18" y="91"/>
                  </a:lnTo>
                  <a:lnTo>
                    <a:pt x="35" y="84"/>
                  </a:lnTo>
                  <a:lnTo>
                    <a:pt x="50" y="75"/>
                  </a:lnTo>
                  <a:lnTo>
                    <a:pt x="63" y="62"/>
                  </a:lnTo>
                  <a:lnTo>
                    <a:pt x="74" y="49"/>
                  </a:lnTo>
                  <a:lnTo>
                    <a:pt x="84" y="33"/>
                  </a:lnTo>
                  <a:lnTo>
                    <a:pt x="92" y="17"/>
                  </a:lnTo>
                  <a:lnTo>
                    <a:pt x="98" y="0"/>
                  </a:lnTo>
                  <a:lnTo>
                    <a:pt x="98"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1" name="Rectangle 257"/>
            <p:cNvSpPr>
              <a:spLocks noChangeArrowheads="1"/>
            </p:cNvSpPr>
            <p:nvPr/>
          </p:nvSpPr>
          <p:spPr bwMode="auto">
            <a:xfrm>
              <a:off x="9319517" y="5790291"/>
              <a:ext cx="50800" cy="49213"/>
            </a:xfrm>
            <a:prstGeom prst="rect">
              <a:avLst/>
            </a:pr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2" name="Freeform 258"/>
            <p:cNvSpPr>
              <a:spLocks/>
            </p:cNvSpPr>
            <p:nvPr/>
          </p:nvSpPr>
          <p:spPr bwMode="auto">
            <a:xfrm>
              <a:off x="8981380" y="5660116"/>
              <a:ext cx="312738" cy="296863"/>
            </a:xfrm>
            <a:custGeom>
              <a:avLst/>
              <a:gdLst>
                <a:gd name="T0" fmla="*/ 188 w 197"/>
                <a:gd name="T1" fmla="*/ 102 h 187"/>
                <a:gd name="T2" fmla="*/ 142 w 197"/>
                <a:gd name="T3" fmla="*/ 102 h 187"/>
                <a:gd name="T4" fmla="*/ 100 w 197"/>
                <a:gd name="T5" fmla="*/ 187 h 187"/>
                <a:gd name="T6" fmla="*/ 73 w 197"/>
                <a:gd name="T7" fmla="*/ 53 h 187"/>
                <a:gd name="T8" fmla="*/ 43 w 197"/>
                <a:gd name="T9" fmla="*/ 112 h 187"/>
                <a:gd name="T10" fmla="*/ 8 w 197"/>
                <a:gd name="T11" fmla="*/ 112 h 187"/>
                <a:gd name="T12" fmla="*/ 8 w 197"/>
                <a:gd name="T13" fmla="*/ 112 h 187"/>
                <a:gd name="T14" fmla="*/ 6 w 197"/>
                <a:gd name="T15" fmla="*/ 110 h 187"/>
                <a:gd name="T16" fmla="*/ 3 w 197"/>
                <a:gd name="T17" fmla="*/ 109 h 187"/>
                <a:gd name="T18" fmla="*/ 0 w 197"/>
                <a:gd name="T19" fmla="*/ 106 h 187"/>
                <a:gd name="T20" fmla="*/ 0 w 197"/>
                <a:gd name="T21" fmla="*/ 102 h 187"/>
                <a:gd name="T22" fmla="*/ 0 w 197"/>
                <a:gd name="T23" fmla="*/ 102 h 187"/>
                <a:gd name="T24" fmla="*/ 0 w 197"/>
                <a:gd name="T25" fmla="*/ 99 h 187"/>
                <a:gd name="T26" fmla="*/ 3 w 197"/>
                <a:gd name="T27" fmla="*/ 97 h 187"/>
                <a:gd name="T28" fmla="*/ 6 w 197"/>
                <a:gd name="T29" fmla="*/ 94 h 187"/>
                <a:gd name="T30" fmla="*/ 8 w 197"/>
                <a:gd name="T31" fmla="*/ 94 h 187"/>
                <a:gd name="T32" fmla="*/ 33 w 197"/>
                <a:gd name="T33" fmla="*/ 94 h 187"/>
                <a:gd name="T34" fmla="*/ 80 w 197"/>
                <a:gd name="T35" fmla="*/ 0 h 187"/>
                <a:gd name="T36" fmla="*/ 107 w 197"/>
                <a:gd name="T37" fmla="*/ 132 h 187"/>
                <a:gd name="T38" fmla="*/ 131 w 197"/>
                <a:gd name="T39" fmla="*/ 84 h 187"/>
                <a:gd name="T40" fmla="*/ 188 w 197"/>
                <a:gd name="T41" fmla="*/ 84 h 187"/>
                <a:gd name="T42" fmla="*/ 188 w 197"/>
                <a:gd name="T43" fmla="*/ 84 h 187"/>
                <a:gd name="T44" fmla="*/ 191 w 197"/>
                <a:gd name="T45" fmla="*/ 86 h 187"/>
                <a:gd name="T46" fmla="*/ 194 w 197"/>
                <a:gd name="T47" fmla="*/ 87 h 187"/>
                <a:gd name="T48" fmla="*/ 195 w 197"/>
                <a:gd name="T49" fmla="*/ 90 h 187"/>
                <a:gd name="T50" fmla="*/ 197 w 197"/>
                <a:gd name="T51" fmla="*/ 93 h 187"/>
                <a:gd name="T52" fmla="*/ 197 w 197"/>
                <a:gd name="T53" fmla="*/ 93 h 187"/>
                <a:gd name="T54" fmla="*/ 195 w 197"/>
                <a:gd name="T55" fmla="*/ 97 h 187"/>
                <a:gd name="T56" fmla="*/ 194 w 197"/>
                <a:gd name="T57" fmla="*/ 99 h 187"/>
                <a:gd name="T58" fmla="*/ 191 w 197"/>
                <a:gd name="T59" fmla="*/ 101 h 187"/>
                <a:gd name="T60" fmla="*/ 188 w 197"/>
                <a:gd name="T61" fmla="*/ 102 h 187"/>
                <a:gd name="T62" fmla="*/ 188 w 197"/>
                <a:gd name="T63" fmla="*/ 10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87">
                  <a:moveTo>
                    <a:pt x="188" y="102"/>
                  </a:moveTo>
                  <a:lnTo>
                    <a:pt x="142" y="102"/>
                  </a:lnTo>
                  <a:lnTo>
                    <a:pt x="100" y="187"/>
                  </a:lnTo>
                  <a:lnTo>
                    <a:pt x="73" y="53"/>
                  </a:lnTo>
                  <a:lnTo>
                    <a:pt x="43" y="112"/>
                  </a:lnTo>
                  <a:lnTo>
                    <a:pt x="8" y="112"/>
                  </a:lnTo>
                  <a:lnTo>
                    <a:pt x="8" y="112"/>
                  </a:lnTo>
                  <a:lnTo>
                    <a:pt x="6" y="110"/>
                  </a:lnTo>
                  <a:lnTo>
                    <a:pt x="3" y="109"/>
                  </a:lnTo>
                  <a:lnTo>
                    <a:pt x="0" y="106"/>
                  </a:lnTo>
                  <a:lnTo>
                    <a:pt x="0" y="102"/>
                  </a:lnTo>
                  <a:lnTo>
                    <a:pt x="0" y="102"/>
                  </a:lnTo>
                  <a:lnTo>
                    <a:pt x="0" y="99"/>
                  </a:lnTo>
                  <a:lnTo>
                    <a:pt x="3" y="97"/>
                  </a:lnTo>
                  <a:lnTo>
                    <a:pt x="6" y="94"/>
                  </a:lnTo>
                  <a:lnTo>
                    <a:pt x="8" y="94"/>
                  </a:lnTo>
                  <a:lnTo>
                    <a:pt x="33" y="94"/>
                  </a:lnTo>
                  <a:lnTo>
                    <a:pt x="80" y="0"/>
                  </a:lnTo>
                  <a:lnTo>
                    <a:pt x="107" y="132"/>
                  </a:lnTo>
                  <a:lnTo>
                    <a:pt x="131" y="84"/>
                  </a:lnTo>
                  <a:lnTo>
                    <a:pt x="188" y="84"/>
                  </a:lnTo>
                  <a:lnTo>
                    <a:pt x="188" y="84"/>
                  </a:lnTo>
                  <a:lnTo>
                    <a:pt x="191" y="86"/>
                  </a:lnTo>
                  <a:lnTo>
                    <a:pt x="194" y="87"/>
                  </a:lnTo>
                  <a:lnTo>
                    <a:pt x="195" y="90"/>
                  </a:lnTo>
                  <a:lnTo>
                    <a:pt x="197" y="93"/>
                  </a:lnTo>
                  <a:lnTo>
                    <a:pt x="197" y="93"/>
                  </a:lnTo>
                  <a:lnTo>
                    <a:pt x="195" y="97"/>
                  </a:lnTo>
                  <a:lnTo>
                    <a:pt x="194" y="99"/>
                  </a:lnTo>
                  <a:lnTo>
                    <a:pt x="191" y="101"/>
                  </a:lnTo>
                  <a:lnTo>
                    <a:pt x="188" y="102"/>
                  </a:lnTo>
                  <a:lnTo>
                    <a:pt x="188" y="102"/>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3" name="Rectangle 259"/>
            <p:cNvSpPr>
              <a:spLocks noChangeArrowheads="1"/>
            </p:cNvSpPr>
            <p:nvPr/>
          </p:nvSpPr>
          <p:spPr bwMode="auto">
            <a:xfrm>
              <a:off x="9113142" y="5998253"/>
              <a:ext cx="49213" cy="49213"/>
            </a:xfrm>
            <a:prstGeom prst="rect">
              <a:avLst/>
            </a:pr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4" name="Rectangle 260"/>
            <p:cNvSpPr>
              <a:spLocks noChangeArrowheads="1"/>
            </p:cNvSpPr>
            <p:nvPr/>
          </p:nvSpPr>
          <p:spPr bwMode="auto">
            <a:xfrm>
              <a:off x="9113142" y="5582328"/>
              <a:ext cx="49213" cy="50800"/>
            </a:xfrm>
            <a:prstGeom prst="rect">
              <a:avLst/>
            </a:pr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5" name="Freeform 261"/>
            <p:cNvSpPr>
              <a:spLocks/>
            </p:cNvSpPr>
            <p:nvPr/>
          </p:nvSpPr>
          <p:spPr bwMode="auto">
            <a:xfrm>
              <a:off x="8927405" y="5858553"/>
              <a:ext cx="165100" cy="166688"/>
            </a:xfrm>
            <a:custGeom>
              <a:avLst/>
              <a:gdLst>
                <a:gd name="T0" fmla="*/ 0 w 104"/>
                <a:gd name="T1" fmla="*/ 0 h 105"/>
                <a:gd name="T2" fmla="*/ 8 w 104"/>
                <a:gd name="T3" fmla="*/ 0 h 105"/>
                <a:gd name="T4" fmla="*/ 8 w 104"/>
                <a:gd name="T5" fmla="*/ 0 h 105"/>
                <a:gd name="T6" fmla="*/ 12 w 104"/>
                <a:gd name="T7" fmla="*/ 17 h 105"/>
                <a:gd name="T8" fmla="*/ 20 w 104"/>
                <a:gd name="T9" fmla="*/ 33 h 105"/>
                <a:gd name="T10" fmla="*/ 30 w 104"/>
                <a:gd name="T11" fmla="*/ 49 h 105"/>
                <a:gd name="T12" fmla="*/ 42 w 104"/>
                <a:gd name="T13" fmla="*/ 62 h 105"/>
                <a:gd name="T14" fmla="*/ 55 w 104"/>
                <a:gd name="T15" fmla="*/ 75 h 105"/>
                <a:gd name="T16" fmla="*/ 70 w 104"/>
                <a:gd name="T17" fmla="*/ 84 h 105"/>
                <a:gd name="T18" fmla="*/ 86 w 104"/>
                <a:gd name="T19" fmla="*/ 91 h 105"/>
                <a:gd name="T20" fmla="*/ 104 w 104"/>
                <a:gd name="T21" fmla="*/ 97 h 105"/>
                <a:gd name="T22" fmla="*/ 104 w 104"/>
                <a:gd name="T23" fmla="*/ 105 h 105"/>
                <a:gd name="T24" fmla="*/ 104 w 104"/>
                <a:gd name="T25" fmla="*/ 105 h 105"/>
                <a:gd name="T26" fmla="*/ 85 w 104"/>
                <a:gd name="T27" fmla="*/ 99 h 105"/>
                <a:gd name="T28" fmla="*/ 67 w 104"/>
                <a:gd name="T29" fmla="*/ 91 h 105"/>
                <a:gd name="T30" fmla="*/ 51 w 104"/>
                <a:gd name="T31" fmla="*/ 80 h 105"/>
                <a:gd name="T32" fmla="*/ 35 w 104"/>
                <a:gd name="T33" fmla="*/ 68 h 105"/>
                <a:gd name="T34" fmla="*/ 23 w 104"/>
                <a:gd name="T35" fmla="*/ 54 h 105"/>
                <a:gd name="T36" fmla="*/ 13 w 104"/>
                <a:gd name="T37" fmla="*/ 38 h 105"/>
                <a:gd name="T38" fmla="*/ 5 w 104"/>
                <a:gd name="T39" fmla="*/ 20 h 105"/>
                <a:gd name="T40" fmla="*/ 0 w 104"/>
                <a:gd name="T41" fmla="*/ 0 h 105"/>
                <a:gd name="T42" fmla="*/ 0 w 104"/>
                <a:gd name="T4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05">
                  <a:moveTo>
                    <a:pt x="0" y="0"/>
                  </a:moveTo>
                  <a:lnTo>
                    <a:pt x="8" y="0"/>
                  </a:lnTo>
                  <a:lnTo>
                    <a:pt x="8" y="0"/>
                  </a:lnTo>
                  <a:lnTo>
                    <a:pt x="12" y="17"/>
                  </a:lnTo>
                  <a:lnTo>
                    <a:pt x="20" y="33"/>
                  </a:lnTo>
                  <a:lnTo>
                    <a:pt x="30" y="49"/>
                  </a:lnTo>
                  <a:lnTo>
                    <a:pt x="42" y="62"/>
                  </a:lnTo>
                  <a:lnTo>
                    <a:pt x="55" y="75"/>
                  </a:lnTo>
                  <a:lnTo>
                    <a:pt x="70" y="84"/>
                  </a:lnTo>
                  <a:lnTo>
                    <a:pt x="86" y="91"/>
                  </a:lnTo>
                  <a:lnTo>
                    <a:pt x="104" y="97"/>
                  </a:lnTo>
                  <a:lnTo>
                    <a:pt x="104" y="105"/>
                  </a:lnTo>
                  <a:lnTo>
                    <a:pt x="104" y="105"/>
                  </a:lnTo>
                  <a:lnTo>
                    <a:pt x="85" y="99"/>
                  </a:lnTo>
                  <a:lnTo>
                    <a:pt x="67" y="91"/>
                  </a:lnTo>
                  <a:lnTo>
                    <a:pt x="51" y="80"/>
                  </a:lnTo>
                  <a:lnTo>
                    <a:pt x="35" y="68"/>
                  </a:lnTo>
                  <a:lnTo>
                    <a:pt x="23" y="54"/>
                  </a:lnTo>
                  <a:lnTo>
                    <a:pt x="13" y="38"/>
                  </a:lnTo>
                  <a:lnTo>
                    <a:pt x="5" y="20"/>
                  </a:lnTo>
                  <a:lnTo>
                    <a:pt x="0" y="0"/>
                  </a:lnTo>
                  <a:lnTo>
                    <a:pt x="0"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6" name="Freeform 262"/>
            <p:cNvSpPr>
              <a:spLocks/>
            </p:cNvSpPr>
            <p:nvPr/>
          </p:nvSpPr>
          <p:spPr bwMode="auto">
            <a:xfrm>
              <a:off x="8927405" y="5604553"/>
              <a:ext cx="165100" cy="165100"/>
            </a:xfrm>
            <a:custGeom>
              <a:avLst/>
              <a:gdLst>
                <a:gd name="T0" fmla="*/ 8 w 104"/>
                <a:gd name="T1" fmla="*/ 104 h 104"/>
                <a:gd name="T2" fmla="*/ 0 w 104"/>
                <a:gd name="T3" fmla="*/ 104 h 104"/>
                <a:gd name="T4" fmla="*/ 0 w 104"/>
                <a:gd name="T5" fmla="*/ 104 h 104"/>
                <a:gd name="T6" fmla="*/ 5 w 104"/>
                <a:gd name="T7" fmla="*/ 85 h 104"/>
                <a:gd name="T8" fmla="*/ 13 w 104"/>
                <a:gd name="T9" fmla="*/ 67 h 104"/>
                <a:gd name="T10" fmla="*/ 23 w 104"/>
                <a:gd name="T11" fmla="*/ 51 h 104"/>
                <a:gd name="T12" fmla="*/ 35 w 104"/>
                <a:gd name="T13" fmla="*/ 37 h 104"/>
                <a:gd name="T14" fmla="*/ 51 w 104"/>
                <a:gd name="T15" fmla="*/ 23 h 104"/>
                <a:gd name="T16" fmla="*/ 67 w 104"/>
                <a:gd name="T17" fmla="*/ 13 h 104"/>
                <a:gd name="T18" fmla="*/ 85 w 104"/>
                <a:gd name="T19" fmla="*/ 5 h 104"/>
                <a:gd name="T20" fmla="*/ 104 w 104"/>
                <a:gd name="T21" fmla="*/ 0 h 104"/>
                <a:gd name="T22" fmla="*/ 104 w 104"/>
                <a:gd name="T23" fmla="*/ 8 h 104"/>
                <a:gd name="T24" fmla="*/ 104 w 104"/>
                <a:gd name="T25" fmla="*/ 8 h 104"/>
                <a:gd name="T26" fmla="*/ 86 w 104"/>
                <a:gd name="T27" fmla="*/ 13 h 104"/>
                <a:gd name="T28" fmla="*/ 70 w 104"/>
                <a:gd name="T29" fmla="*/ 20 h 104"/>
                <a:gd name="T30" fmla="*/ 55 w 104"/>
                <a:gd name="T31" fmla="*/ 30 h 104"/>
                <a:gd name="T32" fmla="*/ 42 w 104"/>
                <a:gd name="T33" fmla="*/ 42 h 104"/>
                <a:gd name="T34" fmla="*/ 30 w 104"/>
                <a:gd name="T35" fmla="*/ 56 h 104"/>
                <a:gd name="T36" fmla="*/ 20 w 104"/>
                <a:gd name="T37" fmla="*/ 71 h 104"/>
                <a:gd name="T38" fmla="*/ 12 w 104"/>
                <a:gd name="T39" fmla="*/ 86 h 104"/>
                <a:gd name="T40" fmla="*/ 8 w 104"/>
                <a:gd name="T41" fmla="*/ 104 h 104"/>
                <a:gd name="T42" fmla="*/ 8 w 104"/>
                <a:gd name="T4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04">
                  <a:moveTo>
                    <a:pt x="8" y="104"/>
                  </a:moveTo>
                  <a:lnTo>
                    <a:pt x="0" y="104"/>
                  </a:lnTo>
                  <a:lnTo>
                    <a:pt x="0" y="104"/>
                  </a:lnTo>
                  <a:lnTo>
                    <a:pt x="5" y="85"/>
                  </a:lnTo>
                  <a:lnTo>
                    <a:pt x="13" y="67"/>
                  </a:lnTo>
                  <a:lnTo>
                    <a:pt x="23" y="51"/>
                  </a:lnTo>
                  <a:lnTo>
                    <a:pt x="35" y="37"/>
                  </a:lnTo>
                  <a:lnTo>
                    <a:pt x="51" y="23"/>
                  </a:lnTo>
                  <a:lnTo>
                    <a:pt x="67" y="13"/>
                  </a:lnTo>
                  <a:lnTo>
                    <a:pt x="85" y="5"/>
                  </a:lnTo>
                  <a:lnTo>
                    <a:pt x="104" y="0"/>
                  </a:lnTo>
                  <a:lnTo>
                    <a:pt x="104" y="8"/>
                  </a:lnTo>
                  <a:lnTo>
                    <a:pt x="104" y="8"/>
                  </a:lnTo>
                  <a:lnTo>
                    <a:pt x="86" y="13"/>
                  </a:lnTo>
                  <a:lnTo>
                    <a:pt x="70" y="20"/>
                  </a:lnTo>
                  <a:lnTo>
                    <a:pt x="55" y="30"/>
                  </a:lnTo>
                  <a:lnTo>
                    <a:pt x="42" y="42"/>
                  </a:lnTo>
                  <a:lnTo>
                    <a:pt x="30" y="56"/>
                  </a:lnTo>
                  <a:lnTo>
                    <a:pt x="20" y="71"/>
                  </a:lnTo>
                  <a:lnTo>
                    <a:pt x="12" y="86"/>
                  </a:lnTo>
                  <a:lnTo>
                    <a:pt x="8" y="104"/>
                  </a:lnTo>
                  <a:lnTo>
                    <a:pt x="8" y="104"/>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77" name="Rectangle 263"/>
            <p:cNvSpPr>
              <a:spLocks noChangeArrowheads="1"/>
            </p:cNvSpPr>
            <p:nvPr/>
          </p:nvSpPr>
          <p:spPr bwMode="auto">
            <a:xfrm>
              <a:off x="8903592" y="5790291"/>
              <a:ext cx="49213" cy="49213"/>
            </a:xfrm>
            <a:prstGeom prst="rect">
              <a:avLst/>
            </a:pr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grpSp>
      <p:sp>
        <p:nvSpPr>
          <p:cNvPr id="78" name="Rectangle 77"/>
          <p:cNvSpPr/>
          <p:nvPr/>
        </p:nvSpPr>
        <p:spPr>
          <a:xfrm>
            <a:off x="908483" y="2775712"/>
            <a:ext cx="930063" cy="261610"/>
          </a:xfrm>
          <a:prstGeom prst="rect">
            <a:avLst/>
          </a:prstGeom>
        </p:spPr>
        <p:txBody>
          <a:bodyPr wrap="none">
            <a:spAutoFit/>
          </a:bodyPr>
          <a:lstStyle/>
          <a:p>
            <a:pPr defTabSz="952571">
              <a:buClr>
                <a:srgbClr val="FFC000"/>
              </a:buClr>
              <a:buSzPct val="80000"/>
              <a:buFont typeface="Arial" charset="0"/>
              <a:buNone/>
              <a:tabLst>
                <a:tab pos="185496" algn="l"/>
              </a:tabLst>
              <a:defRPr/>
            </a:pPr>
            <a:r>
              <a:rPr lang="es-PA" sz="1100" kern="0" dirty="0" smtClean="0">
                <a:solidFill>
                  <a:srgbClr val="000000">
                    <a:lumMod val="65000"/>
                    <a:lumOff val="35000"/>
                  </a:srgbClr>
                </a:solidFill>
                <a:latin typeface="Arial" panose="020B0604020202020204" pitchFamily="34" charset="0"/>
                <a:cs typeface="Arial" panose="020B0604020202020204" pitchFamily="34" charset="0"/>
              </a:rPr>
              <a:t>Data básica</a:t>
            </a:r>
          </a:p>
        </p:txBody>
      </p:sp>
      <p:sp>
        <p:nvSpPr>
          <p:cNvPr id="79" name="Freeform 250"/>
          <p:cNvSpPr>
            <a:spLocks noEditPoints="1"/>
          </p:cNvSpPr>
          <p:nvPr/>
        </p:nvSpPr>
        <p:spPr bwMode="auto">
          <a:xfrm>
            <a:off x="2628586" y="1963491"/>
            <a:ext cx="400458" cy="409960"/>
          </a:xfrm>
          <a:custGeom>
            <a:avLst/>
            <a:gdLst>
              <a:gd name="T0" fmla="*/ 73 w 295"/>
              <a:gd name="T1" fmla="*/ 162 h 302"/>
              <a:gd name="T2" fmla="*/ 95 w 295"/>
              <a:gd name="T3" fmla="*/ 148 h 302"/>
              <a:gd name="T4" fmla="*/ 96 w 295"/>
              <a:gd name="T5" fmla="*/ 133 h 302"/>
              <a:gd name="T6" fmla="*/ 79 w 295"/>
              <a:gd name="T7" fmla="*/ 117 h 302"/>
              <a:gd name="T8" fmla="*/ 57 w 295"/>
              <a:gd name="T9" fmla="*/ 113 h 302"/>
              <a:gd name="T10" fmla="*/ 29 w 295"/>
              <a:gd name="T11" fmla="*/ 119 h 302"/>
              <a:gd name="T12" fmla="*/ 16 w 295"/>
              <a:gd name="T13" fmla="*/ 139 h 302"/>
              <a:gd name="T14" fmla="*/ 23 w 295"/>
              <a:gd name="T15" fmla="*/ 152 h 302"/>
              <a:gd name="T16" fmla="*/ 49 w 295"/>
              <a:gd name="T17" fmla="*/ 163 h 302"/>
              <a:gd name="T18" fmla="*/ 154 w 295"/>
              <a:gd name="T19" fmla="*/ 38 h 302"/>
              <a:gd name="T20" fmla="*/ 177 w 295"/>
              <a:gd name="T21" fmla="*/ 26 h 302"/>
              <a:gd name="T22" fmla="*/ 176 w 295"/>
              <a:gd name="T23" fmla="*/ 16 h 302"/>
              <a:gd name="T24" fmla="*/ 154 w 295"/>
              <a:gd name="T25" fmla="*/ 7 h 302"/>
              <a:gd name="T26" fmla="*/ 130 w 295"/>
              <a:gd name="T27" fmla="*/ 19 h 302"/>
              <a:gd name="T28" fmla="*/ 132 w 295"/>
              <a:gd name="T29" fmla="*/ 29 h 302"/>
              <a:gd name="T30" fmla="*/ 154 w 295"/>
              <a:gd name="T31" fmla="*/ 38 h 302"/>
              <a:gd name="T32" fmla="*/ 277 w 295"/>
              <a:gd name="T33" fmla="*/ 48 h 302"/>
              <a:gd name="T34" fmla="*/ 286 w 295"/>
              <a:gd name="T35" fmla="*/ 37 h 302"/>
              <a:gd name="T36" fmla="*/ 270 w 295"/>
              <a:gd name="T37" fmla="*/ 23 h 302"/>
              <a:gd name="T38" fmla="*/ 243 w 295"/>
              <a:gd name="T39" fmla="*/ 26 h 302"/>
              <a:gd name="T40" fmla="*/ 236 w 295"/>
              <a:gd name="T41" fmla="*/ 37 h 302"/>
              <a:gd name="T42" fmla="*/ 251 w 295"/>
              <a:gd name="T43" fmla="*/ 52 h 302"/>
              <a:gd name="T44" fmla="*/ 261 w 295"/>
              <a:gd name="T45" fmla="*/ 15 h 302"/>
              <a:gd name="T46" fmla="*/ 286 w 295"/>
              <a:gd name="T47" fmla="*/ 22 h 302"/>
              <a:gd name="T48" fmla="*/ 295 w 295"/>
              <a:gd name="T49" fmla="*/ 37 h 302"/>
              <a:gd name="T50" fmla="*/ 292 w 295"/>
              <a:gd name="T51" fmla="*/ 124 h 302"/>
              <a:gd name="T52" fmla="*/ 275 w 295"/>
              <a:gd name="T53" fmla="*/ 136 h 302"/>
              <a:gd name="T54" fmla="*/ 254 w 295"/>
              <a:gd name="T55" fmla="*/ 136 h 302"/>
              <a:gd name="T56" fmla="*/ 232 w 295"/>
              <a:gd name="T57" fmla="*/ 128 h 302"/>
              <a:gd name="T58" fmla="*/ 225 w 295"/>
              <a:gd name="T59" fmla="*/ 80 h 302"/>
              <a:gd name="T60" fmla="*/ 188 w 295"/>
              <a:gd name="T61" fmla="*/ 103 h 302"/>
              <a:gd name="T62" fmla="*/ 173 w 295"/>
              <a:gd name="T63" fmla="*/ 117 h 302"/>
              <a:gd name="T64" fmla="*/ 154 w 295"/>
              <a:gd name="T65" fmla="*/ 121 h 302"/>
              <a:gd name="T66" fmla="*/ 130 w 295"/>
              <a:gd name="T67" fmla="*/ 114 h 302"/>
              <a:gd name="T68" fmla="*/ 119 w 295"/>
              <a:gd name="T69" fmla="*/ 99 h 302"/>
              <a:gd name="T70" fmla="*/ 104 w 295"/>
              <a:gd name="T71" fmla="*/ 117 h 302"/>
              <a:gd name="T72" fmla="*/ 114 w 295"/>
              <a:gd name="T73" fmla="*/ 265 h 302"/>
              <a:gd name="T74" fmla="*/ 104 w 295"/>
              <a:gd name="T75" fmla="*/ 286 h 302"/>
              <a:gd name="T76" fmla="*/ 68 w 295"/>
              <a:gd name="T77" fmla="*/ 302 h 302"/>
              <a:gd name="T78" fmla="*/ 34 w 295"/>
              <a:gd name="T79" fmla="*/ 299 h 302"/>
              <a:gd name="T80" fmla="*/ 4 w 295"/>
              <a:gd name="T81" fmla="*/ 280 h 302"/>
              <a:gd name="T82" fmla="*/ 0 w 295"/>
              <a:gd name="T83" fmla="*/ 137 h 302"/>
              <a:gd name="T84" fmla="*/ 16 w 295"/>
              <a:gd name="T85" fmla="*/ 111 h 302"/>
              <a:gd name="T86" fmla="*/ 57 w 295"/>
              <a:gd name="T87" fmla="*/ 102 h 302"/>
              <a:gd name="T88" fmla="*/ 119 w 295"/>
              <a:gd name="T89" fmla="*/ 75 h 302"/>
              <a:gd name="T90" fmla="*/ 122 w 295"/>
              <a:gd name="T91" fmla="*/ 14 h 302"/>
              <a:gd name="T92" fmla="*/ 141 w 295"/>
              <a:gd name="T93" fmla="*/ 1 h 302"/>
              <a:gd name="T94" fmla="*/ 161 w 295"/>
              <a:gd name="T95" fmla="*/ 1 h 302"/>
              <a:gd name="T96" fmla="*/ 183 w 295"/>
              <a:gd name="T97" fmla="*/ 9 h 302"/>
              <a:gd name="T98" fmla="*/ 188 w 295"/>
              <a:gd name="T99" fmla="*/ 56 h 302"/>
              <a:gd name="T100" fmla="*/ 226 w 295"/>
              <a:gd name="T101" fmla="*/ 33 h 302"/>
              <a:gd name="T102" fmla="*/ 242 w 295"/>
              <a:gd name="T103" fmla="*/ 19 h 302"/>
              <a:gd name="T104" fmla="*/ 261 w 295"/>
              <a:gd name="T105" fmla="*/ 1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302">
                <a:moveTo>
                  <a:pt x="57" y="165"/>
                </a:moveTo>
                <a:lnTo>
                  <a:pt x="57" y="165"/>
                </a:lnTo>
                <a:lnTo>
                  <a:pt x="64" y="163"/>
                </a:lnTo>
                <a:lnTo>
                  <a:pt x="73" y="162"/>
                </a:lnTo>
                <a:lnTo>
                  <a:pt x="79" y="159"/>
                </a:lnTo>
                <a:lnTo>
                  <a:pt x="85" y="156"/>
                </a:lnTo>
                <a:lnTo>
                  <a:pt x="90" y="152"/>
                </a:lnTo>
                <a:lnTo>
                  <a:pt x="95" y="148"/>
                </a:lnTo>
                <a:lnTo>
                  <a:pt x="96" y="144"/>
                </a:lnTo>
                <a:lnTo>
                  <a:pt x="97" y="139"/>
                </a:lnTo>
                <a:lnTo>
                  <a:pt x="97" y="139"/>
                </a:lnTo>
                <a:lnTo>
                  <a:pt x="96" y="133"/>
                </a:lnTo>
                <a:lnTo>
                  <a:pt x="95" y="128"/>
                </a:lnTo>
                <a:lnTo>
                  <a:pt x="90" y="124"/>
                </a:lnTo>
                <a:lnTo>
                  <a:pt x="85" y="119"/>
                </a:lnTo>
                <a:lnTo>
                  <a:pt x="79" y="117"/>
                </a:lnTo>
                <a:lnTo>
                  <a:pt x="73" y="114"/>
                </a:lnTo>
                <a:lnTo>
                  <a:pt x="64" y="113"/>
                </a:lnTo>
                <a:lnTo>
                  <a:pt x="57" y="113"/>
                </a:lnTo>
                <a:lnTo>
                  <a:pt x="57" y="113"/>
                </a:lnTo>
                <a:lnTo>
                  <a:pt x="49" y="113"/>
                </a:lnTo>
                <a:lnTo>
                  <a:pt x="41" y="114"/>
                </a:lnTo>
                <a:lnTo>
                  <a:pt x="34" y="117"/>
                </a:lnTo>
                <a:lnTo>
                  <a:pt x="29" y="119"/>
                </a:lnTo>
                <a:lnTo>
                  <a:pt x="23" y="124"/>
                </a:lnTo>
                <a:lnTo>
                  <a:pt x="19" y="128"/>
                </a:lnTo>
                <a:lnTo>
                  <a:pt x="18" y="133"/>
                </a:lnTo>
                <a:lnTo>
                  <a:pt x="16" y="139"/>
                </a:lnTo>
                <a:lnTo>
                  <a:pt x="16" y="139"/>
                </a:lnTo>
                <a:lnTo>
                  <a:pt x="18" y="144"/>
                </a:lnTo>
                <a:lnTo>
                  <a:pt x="19" y="148"/>
                </a:lnTo>
                <a:lnTo>
                  <a:pt x="23" y="152"/>
                </a:lnTo>
                <a:lnTo>
                  <a:pt x="29" y="156"/>
                </a:lnTo>
                <a:lnTo>
                  <a:pt x="34" y="159"/>
                </a:lnTo>
                <a:lnTo>
                  <a:pt x="41" y="162"/>
                </a:lnTo>
                <a:lnTo>
                  <a:pt x="49" y="163"/>
                </a:lnTo>
                <a:lnTo>
                  <a:pt x="57" y="165"/>
                </a:lnTo>
                <a:lnTo>
                  <a:pt x="57" y="165"/>
                </a:lnTo>
                <a:close/>
                <a:moveTo>
                  <a:pt x="154" y="38"/>
                </a:moveTo>
                <a:lnTo>
                  <a:pt x="154" y="38"/>
                </a:lnTo>
                <a:lnTo>
                  <a:pt x="163" y="37"/>
                </a:lnTo>
                <a:lnTo>
                  <a:pt x="172" y="33"/>
                </a:lnTo>
                <a:lnTo>
                  <a:pt x="176" y="29"/>
                </a:lnTo>
                <a:lnTo>
                  <a:pt x="177" y="26"/>
                </a:lnTo>
                <a:lnTo>
                  <a:pt x="178" y="22"/>
                </a:lnTo>
                <a:lnTo>
                  <a:pt x="178" y="22"/>
                </a:lnTo>
                <a:lnTo>
                  <a:pt x="177" y="19"/>
                </a:lnTo>
                <a:lnTo>
                  <a:pt x="176" y="16"/>
                </a:lnTo>
                <a:lnTo>
                  <a:pt x="172" y="11"/>
                </a:lnTo>
                <a:lnTo>
                  <a:pt x="163" y="8"/>
                </a:lnTo>
                <a:lnTo>
                  <a:pt x="154" y="7"/>
                </a:lnTo>
                <a:lnTo>
                  <a:pt x="154" y="7"/>
                </a:lnTo>
                <a:lnTo>
                  <a:pt x="144" y="8"/>
                </a:lnTo>
                <a:lnTo>
                  <a:pt x="137" y="11"/>
                </a:lnTo>
                <a:lnTo>
                  <a:pt x="132" y="16"/>
                </a:lnTo>
                <a:lnTo>
                  <a:pt x="130" y="19"/>
                </a:lnTo>
                <a:lnTo>
                  <a:pt x="130" y="22"/>
                </a:lnTo>
                <a:lnTo>
                  <a:pt x="130" y="22"/>
                </a:lnTo>
                <a:lnTo>
                  <a:pt x="130" y="26"/>
                </a:lnTo>
                <a:lnTo>
                  <a:pt x="132" y="29"/>
                </a:lnTo>
                <a:lnTo>
                  <a:pt x="137" y="33"/>
                </a:lnTo>
                <a:lnTo>
                  <a:pt x="144" y="37"/>
                </a:lnTo>
                <a:lnTo>
                  <a:pt x="154" y="38"/>
                </a:lnTo>
                <a:lnTo>
                  <a:pt x="154" y="38"/>
                </a:lnTo>
                <a:close/>
                <a:moveTo>
                  <a:pt x="261" y="53"/>
                </a:moveTo>
                <a:lnTo>
                  <a:pt x="261" y="53"/>
                </a:lnTo>
                <a:lnTo>
                  <a:pt x="270" y="52"/>
                </a:lnTo>
                <a:lnTo>
                  <a:pt x="277" y="48"/>
                </a:lnTo>
                <a:lnTo>
                  <a:pt x="283" y="44"/>
                </a:lnTo>
                <a:lnTo>
                  <a:pt x="284" y="41"/>
                </a:lnTo>
                <a:lnTo>
                  <a:pt x="286" y="37"/>
                </a:lnTo>
                <a:lnTo>
                  <a:pt x="286" y="37"/>
                </a:lnTo>
                <a:lnTo>
                  <a:pt x="284" y="34"/>
                </a:lnTo>
                <a:lnTo>
                  <a:pt x="283" y="31"/>
                </a:lnTo>
                <a:lnTo>
                  <a:pt x="277" y="26"/>
                </a:lnTo>
                <a:lnTo>
                  <a:pt x="270" y="23"/>
                </a:lnTo>
                <a:lnTo>
                  <a:pt x="261" y="22"/>
                </a:lnTo>
                <a:lnTo>
                  <a:pt x="261" y="22"/>
                </a:lnTo>
                <a:lnTo>
                  <a:pt x="251" y="23"/>
                </a:lnTo>
                <a:lnTo>
                  <a:pt x="243" y="26"/>
                </a:lnTo>
                <a:lnTo>
                  <a:pt x="237" y="31"/>
                </a:lnTo>
                <a:lnTo>
                  <a:pt x="236" y="34"/>
                </a:lnTo>
                <a:lnTo>
                  <a:pt x="236" y="37"/>
                </a:lnTo>
                <a:lnTo>
                  <a:pt x="236" y="37"/>
                </a:lnTo>
                <a:lnTo>
                  <a:pt x="236" y="41"/>
                </a:lnTo>
                <a:lnTo>
                  <a:pt x="237" y="44"/>
                </a:lnTo>
                <a:lnTo>
                  <a:pt x="243" y="48"/>
                </a:lnTo>
                <a:lnTo>
                  <a:pt x="251" y="52"/>
                </a:lnTo>
                <a:lnTo>
                  <a:pt x="261" y="53"/>
                </a:lnTo>
                <a:lnTo>
                  <a:pt x="261" y="53"/>
                </a:lnTo>
                <a:close/>
                <a:moveTo>
                  <a:pt x="261" y="15"/>
                </a:moveTo>
                <a:lnTo>
                  <a:pt x="261" y="15"/>
                </a:lnTo>
                <a:lnTo>
                  <a:pt x="268" y="15"/>
                </a:lnTo>
                <a:lnTo>
                  <a:pt x="275" y="16"/>
                </a:lnTo>
                <a:lnTo>
                  <a:pt x="280" y="19"/>
                </a:lnTo>
                <a:lnTo>
                  <a:pt x="286" y="22"/>
                </a:lnTo>
                <a:lnTo>
                  <a:pt x="290" y="25"/>
                </a:lnTo>
                <a:lnTo>
                  <a:pt x="292" y="29"/>
                </a:lnTo>
                <a:lnTo>
                  <a:pt x="295" y="33"/>
                </a:lnTo>
                <a:lnTo>
                  <a:pt x="295" y="37"/>
                </a:lnTo>
                <a:lnTo>
                  <a:pt x="295" y="115"/>
                </a:lnTo>
                <a:lnTo>
                  <a:pt x="295" y="115"/>
                </a:lnTo>
                <a:lnTo>
                  <a:pt x="295" y="119"/>
                </a:lnTo>
                <a:lnTo>
                  <a:pt x="292" y="124"/>
                </a:lnTo>
                <a:lnTo>
                  <a:pt x="290" y="128"/>
                </a:lnTo>
                <a:lnTo>
                  <a:pt x="286" y="130"/>
                </a:lnTo>
                <a:lnTo>
                  <a:pt x="280" y="133"/>
                </a:lnTo>
                <a:lnTo>
                  <a:pt x="275" y="136"/>
                </a:lnTo>
                <a:lnTo>
                  <a:pt x="268" y="136"/>
                </a:lnTo>
                <a:lnTo>
                  <a:pt x="261" y="137"/>
                </a:lnTo>
                <a:lnTo>
                  <a:pt x="261" y="137"/>
                </a:lnTo>
                <a:lnTo>
                  <a:pt x="254" y="136"/>
                </a:lnTo>
                <a:lnTo>
                  <a:pt x="247" y="136"/>
                </a:lnTo>
                <a:lnTo>
                  <a:pt x="242" y="133"/>
                </a:lnTo>
                <a:lnTo>
                  <a:pt x="236" y="130"/>
                </a:lnTo>
                <a:lnTo>
                  <a:pt x="232" y="128"/>
                </a:lnTo>
                <a:lnTo>
                  <a:pt x="228" y="124"/>
                </a:lnTo>
                <a:lnTo>
                  <a:pt x="226" y="119"/>
                </a:lnTo>
                <a:lnTo>
                  <a:pt x="225" y="115"/>
                </a:lnTo>
                <a:lnTo>
                  <a:pt x="225" y="80"/>
                </a:lnTo>
                <a:lnTo>
                  <a:pt x="188" y="71"/>
                </a:lnTo>
                <a:lnTo>
                  <a:pt x="188" y="99"/>
                </a:lnTo>
                <a:lnTo>
                  <a:pt x="188" y="99"/>
                </a:lnTo>
                <a:lnTo>
                  <a:pt x="188" y="103"/>
                </a:lnTo>
                <a:lnTo>
                  <a:pt x="185" y="107"/>
                </a:lnTo>
                <a:lnTo>
                  <a:pt x="183" y="111"/>
                </a:lnTo>
                <a:lnTo>
                  <a:pt x="178" y="114"/>
                </a:lnTo>
                <a:lnTo>
                  <a:pt x="173" y="117"/>
                </a:lnTo>
                <a:lnTo>
                  <a:pt x="167" y="118"/>
                </a:lnTo>
                <a:lnTo>
                  <a:pt x="161" y="119"/>
                </a:lnTo>
                <a:lnTo>
                  <a:pt x="154" y="121"/>
                </a:lnTo>
                <a:lnTo>
                  <a:pt x="154" y="121"/>
                </a:lnTo>
                <a:lnTo>
                  <a:pt x="147" y="119"/>
                </a:lnTo>
                <a:lnTo>
                  <a:pt x="141" y="118"/>
                </a:lnTo>
                <a:lnTo>
                  <a:pt x="134" y="117"/>
                </a:lnTo>
                <a:lnTo>
                  <a:pt x="130" y="114"/>
                </a:lnTo>
                <a:lnTo>
                  <a:pt x="126" y="111"/>
                </a:lnTo>
                <a:lnTo>
                  <a:pt x="122" y="107"/>
                </a:lnTo>
                <a:lnTo>
                  <a:pt x="121" y="103"/>
                </a:lnTo>
                <a:lnTo>
                  <a:pt x="119" y="99"/>
                </a:lnTo>
                <a:lnTo>
                  <a:pt x="119" y="92"/>
                </a:lnTo>
                <a:lnTo>
                  <a:pt x="96" y="111"/>
                </a:lnTo>
                <a:lnTo>
                  <a:pt x="96" y="111"/>
                </a:lnTo>
                <a:lnTo>
                  <a:pt x="104" y="117"/>
                </a:lnTo>
                <a:lnTo>
                  <a:pt x="110" y="124"/>
                </a:lnTo>
                <a:lnTo>
                  <a:pt x="112" y="130"/>
                </a:lnTo>
                <a:lnTo>
                  <a:pt x="114" y="137"/>
                </a:lnTo>
                <a:lnTo>
                  <a:pt x="114" y="265"/>
                </a:lnTo>
                <a:lnTo>
                  <a:pt x="114" y="265"/>
                </a:lnTo>
                <a:lnTo>
                  <a:pt x="112" y="273"/>
                </a:lnTo>
                <a:lnTo>
                  <a:pt x="110" y="280"/>
                </a:lnTo>
                <a:lnTo>
                  <a:pt x="104" y="286"/>
                </a:lnTo>
                <a:lnTo>
                  <a:pt x="97" y="291"/>
                </a:lnTo>
                <a:lnTo>
                  <a:pt x="89" y="297"/>
                </a:lnTo>
                <a:lnTo>
                  <a:pt x="79" y="299"/>
                </a:lnTo>
                <a:lnTo>
                  <a:pt x="68" y="302"/>
                </a:lnTo>
                <a:lnTo>
                  <a:pt x="57" y="302"/>
                </a:lnTo>
                <a:lnTo>
                  <a:pt x="57" y="302"/>
                </a:lnTo>
                <a:lnTo>
                  <a:pt x="45" y="302"/>
                </a:lnTo>
                <a:lnTo>
                  <a:pt x="34" y="299"/>
                </a:lnTo>
                <a:lnTo>
                  <a:pt x="24" y="297"/>
                </a:lnTo>
                <a:lnTo>
                  <a:pt x="16" y="291"/>
                </a:lnTo>
                <a:lnTo>
                  <a:pt x="9" y="286"/>
                </a:lnTo>
                <a:lnTo>
                  <a:pt x="4" y="280"/>
                </a:lnTo>
                <a:lnTo>
                  <a:pt x="1" y="273"/>
                </a:lnTo>
                <a:lnTo>
                  <a:pt x="0" y="265"/>
                </a:lnTo>
                <a:lnTo>
                  <a:pt x="0" y="137"/>
                </a:lnTo>
                <a:lnTo>
                  <a:pt x="0" y="137"/>
                </a:lnTo>
                <a:lnTo>
                  <a:pt x="1" y="130"/>
                </a:lnTo>
                <a:lnTo>
                  <a:pt x="4" y="124"/>
                </a:lnTo>
                <a:lnTo>
                  <a:pt x="9" y="117"/>
                </a:lnTo>
                <a:lnTo>
                  <a:pt x="16" y="111"/>
                </a:lnTo>
                <a:lnTo>
                  <a:pt x="24" y="107"/>
                </a:lnTo>
                <a:lnTo>
                  <a:pt x="34" y="104"/>
                </a:lnTo>
                <a:lnTo>
                  <a:pt x="45" y="102"/>
                </a:lnTo>
                <a:lnTo>
                  <a:pt x="57" y="102"/>
                </a:lnTo>
                <a:lnTo>
                  <a:pt x="57" y="102"/>
                </a:lnTo>
                <a:lnTo>
                  <a:pt x="71" y="102"/>
                </a:lnTo>
                <a:lnTo>
                  <a:pt x="84" y="106"/>
                </a:lnTo>
                <a:lnTo>
                  <a:pt x="119" y="75"/>
                </a:lnTo>
                <a:lnTo>
                  <a:pt x="119" y="22"/>
                </a:lnTo>
                <a:lnTo>
                  <a:pt x="119" y="22"/>
                </a:lnTo>
                <a:lnTo>
                  <a:pt x="121" y="18"/>
                </a:lnTo>
                <a:lnTo>
                  <a:pt x="122" y="14"/>
                </a:lnTo>
                <a:lnTo>
                  <a:pt x="126" y="9"/>
                </a:lnTo>
                <a:lnTo>
                  <a:pt x="130" y="7"/>
                </a:lnTo>
                <a:lnTo>
                  <a:pt x="134" y="4"/>
                </a:lnTo>
                <a:lnTo>
                  <a:pt x="141" y="1"/>
                </a:lnTo>
                <a:lnTo>
                  <a:pt x="147" y="1"/>
                </a:lnTo>
                <a:lnTo>
                  <a:pt x="154" y="0"/>
                </a:lnTo>
                <a:lnTo>
                  <a:pt x="154" y="0"/>
                </a:lnTo>
                <a:lnTo>
                  <a:pt x="161" y="1"/>
                </a:lnTo>
                <a:lnTo>
                  <a:pt x="167" y="1"/>
                </a:lnTo>
                <a:lnTo>
                  <a:pt x="173" y="4"/>
                </a:lnTo>
                <a:lnTo>
                  <a:pt x="178" y="7"/>
                </a:lnTo>
                <a:lnTo>
                  <a:pt x="183" y="9"/>
                </a:lnTo>
                <a:lnTo>
                  <a:pt x="185" y="14"/>
                </a:lnTo>
                <a:lnTo>
                  <a:pt x="188" y="18"/>
                </a:lnTo>
                <a:lnTo>
                  <a:pt x="188" y="22"/>
                </a:lnTo>
                <a:lnTo>
                  <a:pt x="188" y="56"/>
                </a:lnTo>
                <a:lnTo>
                  <a:pt x="225" y="64"/>
                </a:lnTo>
                <a:lnTo>
                  <a:pt x="225" y="37"/>
                </a:lnTo>
                <a:lnTo>
                  <a:pt x="225" y="37"/>
                </a:lnTo>
                <a:lnTo>
                  <a:pt x="226" y="33"/>
                </a:lnTo>
                <a:lnTo>
                  <a:pt x="228" y="29"/>
                </a:lnTo>
                <a:lnTo>
                  <a:pt x="232" y="25"/>
                </a:lnTo>
                <a:lnTo>
                  <a:pt x="236" y="22"/>
                </a:lnTo>
                <a:lnTo>
                  <a:pt x="242" y="19"/>
                </a:lnTo>
                <a:lnTo>
                  <a:pt x="247" y="16"/>
                </a:lnTo>
                <a:lnTo>
                  <a:pt x="254" y="15"/>
                </a:lnTo>
                <a:lnTo>
                  <a:pt x="261" y="15"/>
                </a:lnTo>
                <a:lnTo>
                  <a:pt x="261" y="15"/>
                </a:lnTo>
                <a:close/>
              </a:path>
            </a:pathLst>
          </a:custGeom>
          <a:solidFill>
            <a:srgbClr val="000000">
              <a:lumMod val="65000"/>
              <a:lumOff val="35000"/>
            </a:srgbClr>
          </a:solid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368" kern="0" dirty="0" smtClean="0">
              <a:solidFill>
                <a:srgbClr val="000000">
                  <a:lumMod val="65000"/>
                  <a:lumOff val="35000"/>
                </a:srgbClr>
              </a:solidFill>
              <a:latin typeface="EYInterstate Light" pitchFamily="2" charset="0"/>
            </a:endParaRPr>
          </a:p>
        </p:txBody>
      </p:sp>
      <p:sp>
        <p:nvSpPr>
          <p:cNvPr id="80" name="Freeform 35"/>
          <p:cNvSpPr>
            <a:spLocks noEditPoints="1"/>
          </p:cNvSpPr>
          <p:nvPr/>
        </p:nvSpPr>
        <p:spPr bwMode="auto">
          <a:xfrm>
            <a:off x="2781371" y="2200692"/>
            <a:ext cx="428208" cy="431953"/>
          </a:xfrm>
          <a:custGeom>
            <a:avLst/>
            <a:gdLst>
              <a:gd name="T0" fmla="*/ 27 w 128"/>
              <a:gd name="T1" fmla="*/ 28 h 129"/>
              <a:gd name="T2" fmla="*/ 21 w 128"/>
              <a:gd name="T3" fmla="*/ 16 h 129"/>
              <a:gd name="T4" fmla="*/ 33 w 128"/>
              <a:gd name="T5" fmla="*/ 22 h 129"/>
              <a:gd name="T6" fmla="*/ 12 w 128"/>
              <a:gd name="T7" fmla="*/ 57 h 129"/>
              <a:gd name="T8" fmla="*/ 0 w 128"/>
              <a:gd name="T9" fmla="*/ 61 h 129"/>
              <a:gd name="T10" fmla="*/ 12 w 128"/>
              <a:gd name="T11" fmla="*/ 65 h 129"/>
              <a:gd name="T12" fmla="*/ 12 w 128"/>
              <a:gd name="T13" fmla="*/ 57 h 129"/>
              <a:gd name="T14" fmla="*/ 116 w 128"/>
              <a:gd name="T15" fmla="*/ 65 h 129"/>
              <a:gd name="T16" fmla="*/ 116 w 128"/>
              <a:gd name="T17" fmla="*/ 73 h 129"/>
              <a:gd name="T18" fmla="*/ 128 w 128"/>
              <a:gd name="T19" fmla="*/ 69 h 129"/>
              <a:gd name="T20" fmla="*/ 112 w 128"/>
              <a:gd name="T21" fmla="*/ 22 h 129"/>
              <a:gd name="T22" fmla="*/ 101 w 128"/>
              <a:gd name="T23" fmla="*/ 28 h 129"/>
              <a:gd name="T24" fmla="*/ 107 w 128"/>
              <a:gd name="T25" fmla="*/ 33 h 129"/>
              <a:gd name="T26" fmla="*/ 112 w 128"/>
              <a:gd name="T27" fmla="*/ 22 h 129"/>
              <a:gd name="T28" fmla="*/ 71 w 128"/>
              <a:gd name="T29" fmla="*/ 15 h 129"/>
              <a:gd name="T30" fmla="*/ 72 w 128"/>
              <a:gd name="T31" fmla="*/ 4 h 129"/>
              <a:gd name="T32" fmla="*/ 64 w 128"/>
              <a:gd name="T33" fmla="*/ 3 h 129"/>
              <a:gd name="T34" fmla="*/ 64 w 128"/>
              <a:gd name="T35" fmla="*/ 12 h 129"/>
              <a:gd name="T36" fmla="*/ 96 w 128"/>
              <a:gd name="T37" fmla="*/ 65 h 129"/>
              <a:gd name="T38" fmla="*/ 80 w 128"/>
              <a:gd name="T39" fmla="*/ 105 h 129"/>
              <a:gd name="T40" fmla="*/ 48 w 128"/>
              <a:gd name="T41" fmla="*/ 92 h 129"/>
              <a:gd name="T42" fmla="*/ 64 w 128"/>
              <a:gd name="T43" fmla="*/ 32 h 129"/>
              <a:gd name="T44" fmla="*/ 88 w 128"/>
              <a:gd name="T45" fmla="*/ 65 h 129"/>
              <a:gd name="T46" fmla="*/ 40 w 128"/>
              <a:gd name="T47" fmla="*/ 65 h 129"/>
              <a:gd name="T48" fmla="*/ 56 w 128"/>
              <a:gd name="T49" fmla="*/ 88 h 129"/>
              <a:gd name="T50" fmla="*/ 56 w 128"/>
              <a:gd name="T51" fmla="*/ 97 h 129"/>
              <a:gd name="T52" fmla="*/ 72 w 128"/>
              <a:gd name="T53" fmla="*/ 92 h 129"/>
              <a:gd name="T54" fmla="*/ 76 w 128"/>
              <a:gd name="T55" fmla="*/ 85 h 129"/>
              <a:gd name="T56" fmla="*/ 48 w 128"/>
              <a:gd name="T57" fmla="*/ 121 h 129"/>
              <a:gd name="T58" fmla="*/ 56 w 128"/>
              <a:gd name="T59" fmla="*/ 122 h 129"/>
              <a:gd name="T60" fmla="*/ 72 w 128"/>
              <a:gd name="T61" fmla="*/ 122 h 129"/>
              <a:gd name="T62" fmla="*/ 80 w 128"/>
              <a:gd name="T63" fmla="*/ 121 h 129"/>
              <a:gd name="T64" fmla="*/ 48 w 128"/>
              <a:gd name="T65"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33" y="28"/>
                </a:moveTo>
                <a:cubicBezTo>
                  <a:pt x="31" y="29"/>
                  <a:pt x="29" y="29"/>
                  <a:pt x="27" y="28"/>
                </a:cubicBezTo>
                <a:cubicBezTo>
                  <a:pt x="21" y="22"/>
                  <a:pt x="21" y="22"/>
                  <a:pt x="21" y="22"/>
                </a:cubicBezTo>
                <a:cubicBezTo>
                  <a:pt x="20" y="20"/>
                  <a:pt x="20" y="18"/>
                  <a:pt x="21" y="16"/>
                </a:cubicBezTo>
                <a:cubicBezTo>
                  <a:pt x="23" y="15"/>
                  <a:pt x="25" y="15"/>
                  <a:pt x="27" y="16"/>
                </a:cubicBezTo>
                <a:cubicBezTo>
                  <a:pt x="33" y="22"/>
                  <a:pt x="33" y="22"/>
                  <a:pt x="33" y="22"/>
                </a:cubicBezTo>
                <a:cubicBezTo>
                  <a:pt x="34" y="24"/>
                  <a:pt x="34" y="26"/>
                  <a:pt x="33" y="28"/>
                </a:cubicBezTo>
                <a:close/>
                <a:moveTo>
                  <a:pt x="12" y="57"/>
                </a:moveTo>
                <a:cubicBezTo>
                  <a:pt x="4" y="57"/>
                  <a:pt x="4" y="57"/>
                  <a:pt x="4" y="57"/>
                </a:cubicBezTo>
                <a:cubicBezTo>
                  <a:pt x="1" y="57"/>
                  <a:pt x="0" y="58"/>
                  <a:pt x="0" y="61"/>
                </a:cubicBezTo>
                <a:cubicBezTo>
                  <a:pt x="0" y="63"/>
                  <a:pt x="1" y="65"/>
                  <a:pt x="4" y="65"/>
                </a:cubicBezTo>
                <a:cubicBezTo>
                  <a:pt x="12" y="65"/>
                  <a:pt x="12" y="65"/>
                  <a:pt x="12" y="65"/>
                </a:cubicBezTo>
                <a:cubicBezTo>
                  <a:pt x="14" y="65"/>
                  <a:pt x="16" y="63"/>
                  <a:pt x="16" y="61"/>
                </a:cubicBezTo>
                <a:cubicBezTo>
                  <a:pt x="16" y="58"/>
                  <a:pt x="14" y="57"/>
                  <a:pt x="12" y="57"/>
                </a:cubicBezTo>
                <a:close/>
                <a:moveTo>
                  <a:pt x="124" y="65"/>
                </a:moveTo>
                <a:cubicBezTo>
                  <a:pt x="116" y="65"/>
                  <a:pt x="116" y="65"/>
                  <a:pt x="116" y="65"/>
                </a:cubicBezTo>
                <a:cubicBezTo>
                  <a:pt x="114" y="65"/>
                  <a:pt x="112" y="66"/>
                  <a:pt x="112" y="69"/>
                </a:cubicBezTo>
                <a:cubicBezTo>
                  <a:pt x="112" y="71"/>
                  <a:pt x="114" y="73"/>
                  <a:pt x="116" y="73"/>
                </a:cubicBezTo>
                <a:cubicBezTo>
                  <a:pt x="124" y="73"/>
                  <a:pt x="124" y="73"/>
                  <a:pt x="124" y="73"/>
                </a:cubicBezTo>
                <a:cubicBezTo>
                  <a:pt x="126" y="73"/>
                  <a:pt x="128" y="71"/>
                  <a:pt x="128" y="69"/>
                </a:cubicBezTo>
                <a:cubicBezTo>
                  <a:pt x="128" y="66"/>
                  <a:pt x="126" y="65"/>
                  <a:pt x="124" y="65"/>
                </a:cubicBezTo>
                <a:close/>
                <a:moveTo>
                  <a:pt x="112" y="22"/>
                </a:moveTo>
                <a:cubicBezTo>
                  <a:pt x="111" y="20"/>
                  <a:pt x="108" y="20"/>
                  <a:pt x="107" y="22"/>
                </a:cubicBezTo>
                <a:cubicBezTo>
                  <a:pt x="101" y="28"/>
                  <a:pt x="101" y="28"/>
                  <a:pt x="101" y="28"/>
                </a:cubicBezTo>
                <a:cubicBezTo>
                  <a:pt x="99" y="29"/>
                  <a:pt x="99" y="32"/>
                  <a:pt x="101" y="33"/>
                </a:cubicBezTo>
                <a:cubicBezTo>
                  <a:pt x="102" y="35"/>
                  <a:pt x="105" y="35"/>
                  <a:pt x="107" y="33"/>
                </a:cubicBezTo>
                <a:cubicBezTo>
                  <a:pt x="112" y="28"/>
                  <a:pt x="112" y="28"/>
                  <a:pt x="112" y="28"/>
                </a:cubicBezTo>
                <a:cubicBezTo>
                  <a:pt x="114" y="26"/>
                  <a:pt x="114" y="24"/>
                  <a:pt x="112" y="22"/>
                </a:cubicBezTo>
                <a:close/>
                <a:moveTo>
                  <a:pt x="68" y="16"/>
                </a:moveTo>
                <a:cubicBezTo>
                  <a:pt x="69" y="16"/>
                  <a:pt x="70" y="16"/>
                  <a:pt x="71" y="15"/>
                </a:cubicBezTo>
                <a:cubicBezTo>
                  <a:pt x="72" y="15"/>
                  <a:pt x="72" y="14"/>
                  <a:pt x="72" y="12"/>
                </a:cubicBezTo>
                <a:cubicBezTo>
                  <a:pt x="72" y="4"/>
                  <a:pt x="72" y="4"/>
                  <a:pt x="72" y="4"/>
                </a:cubicBezTo>
                <a:cubicBezTo>
                  <a:pt x="72" y="2"/>
                  <a:pt x="70" y="0"/>
                  <a:pt x="68" y="0"/>
                </a:cubicBezTo>
                <a:cubicBezTo>
                  <a:pt x="66" y="0"/>
                  <a:pt x="65" y="1"/>
                  <a:pt x="64" y="3"/>
                </a:cubicBezTo>
                <a:cubicBezTo>
                  <a:pt x="64" y="4"/>
                  <a:pt x="64" y="4"/>
                  <a:pt x="64" y="4"/>
                </a:cubicBezTo>
                <a:cubicBezTo>
                  <a:pt x="64" y="12"/>
                  <a:pt x="64" y="12"/>
                  <a:pt x="64" y="12"/>
                </a:cubicBezTo>
                <a:cubicBezTo>
                  <a:pt x="64" y="15"/>
                  <a:pt x="66" y="16"/>
                  <a:pt x="68" y="16"/>
                </a:cubicBezTo>
                <a:close/>
                <a:moveTo>
                  <a:pt x="96" y="65"/>
                </a:moveTo>
                <a:cubicBezTo>
                  <a:pt x="96" y="77"/>
                  <a:pt x="90" y="87"/>
                  <a:pt x="80" y="92"/>
                </a:cubicBezTo>
                <a:cubicBezTo>
                  <a:pt x="80" y="105"/>
                  <a:pt x="80" y="105"/>
                  <a:pt x="80" y="105"/>
                </a:cubicBezTo>
                <a:cubicBezTo>
                  <a:pt x="48" y="105"/>
                  <a:pt x="48" y="105"/>
                  <a:pt x="48" y="105"/>
                </a:cubicBezTo>
                <a:cubicBezTo>
                  <a:pt x="48" y="92"/>
                  <a:pt x="48" y="92"/>
                  <a:pt x="48" y="92"/>
                </a:cubicBezTo>
                <a:cubicBezTo>
                  <a:pt x="38" y="87"/>
                  <a:pt x="32" y="77"/>
                  <a:pt x="32" y="65"/>
                </a:cubicBezTo>
                <a:cubicBezTo>
                  <a:pt x="32" y="47"/>
                  <a:pt x="46" y="32"/>
                  <a:pt x="64" y="32"/>
                </a:cubicBezTo>
                <a:cubicBezTo>
                  <a:pt x="82" y="32"/>
                  <a:pt x="96" y="47"/>
                  <a:pt x="96" y="65"/>
                </a:cubicBezTo>
                <a:close/>
                <a:moveTo>
                  <a:pt x="88" y="65"/>
                </a:moveTo>
                <a:cubicBezTo>
                  <a:pt x="88" y="51"/>
                  <a:pt x="77" y="41"/>
                  <a:pt x="64" y="41"/>
                </a:cubicBezTo>
                <a:cubicBezTo>
                  <a:pt x="51" y="41"/>
                  <a:pt x="40" y="51"/>
                  <a:pt x="40" y="65"/>
                </a:cubicBezTo>
                <a:cubicBezTo>
                  <a:pt x="40" y="73"/>
                  <a:pt x="44" y="81"/>
                  <a:pt x="52" y="85"/>
                </a:cubicBezTo>
                <a:cubicBezTo>
                  <a:pt x="56" y="88"/>
                  <a:pt x="56" y="88"/>
                  <a:pt x="56" y="88"/>
                </a:cubicBezTo>
                <a:cubicBezTo>
                  <a:pt x="56" y="92"/>
                  <a:pt x="56" y="92"/>
                  <a:pt x="56" y="92"/>
                </a:cubicBezTo>
                <a:cubicBezTo>
                  <a:pt x="56" y="97"/>
                  <a:pt x="56" y="97"/>
                  <a:pt x="56" y="97"/>
                </a:cubicBezTo>
                <a:cubicBezTo>
                  <a:pt x="72" y="97"/>
                  <a:pt x="72" y="97"/>
                  <a:pt x="72" y="97"/>
                </a:cubicBezTo>
                <a:cubicBezTo>
                  <a:pt x="72" y="92"/>
                  <a:pt x="72" y="92"/>
                  <a:pt x="72" y="92"/>
                </a:cubicBezTo>
                <a:cubicBezTo>
                  <a:pt x="72" y="88"/>
                  <a:pt x="72" y="88"/>
                  <a:pt x="72" y="88"/>
                </a:cubicBezTo>
                <a:cubicBezTo>
                  <a:pt x="76" y="85"/>
                  <a:pt x="76" y="85"/>
                  <a:pt x="76" y="85"/>
                </a:cubicBezTo>
                <a:cubicBezTo>
                  <a:pt x="84" y="81"/>
                  <a:pt x="88" y="73"/>
                  <a:pt x="88" y="65"/>
                </a:cubicBezTo>
                <a:close/>
                <a:moveTo>
                  <a:pt x="48" y="121"/>
                </a:moveTo>
                <a:cubicBezTo>
                  <a:pt x="56" y="121"/>
                  <a:pt x="56" y="121"/>
                  <a:pt x="56" y="121"/>
                </a:cubicBezTo>
                <a:cubicBezTo>
                  <a:pt x="56" y="122"/>
                  <a:pt x="56" y="122"/>
                  <a:pt x="56" y="122"/>
                </a:cubicBezTo>
                <a:cubicBezTo>
                  <a:pt x="56" y="126"/>
                  <a:pt x="60" y="129"/>
                  <a:pt x="64" y="129"/>
                </a:cubicBezTo>
                <a:cubicBezTo>
                  <a:pt x="68" y="129"/>
                  <a:pt x="72" y="126"/>
                  <a:pt x="72" y="122"/>
                </a:cubicBezTo>
                <a:cubicBezTo>
                  <a:pt x="72" y="121"/>
                  <a:pt x="72" y="121"/>
                  <a:pt x="72" y="121"/>
                </a:cubicBezTo>
                <a:cubicBezTo>
                  <a:pt x="80" y="121"/>
                  <a:pt x="80" y="121"/>
                  <a:pt x="80" y="121"/>
                </a:cubicBezTo>
                <a:cubicBezTo>
                  <a:pt x="80" y="113"/>
                  <a:pt x="80" y="113"/>
                  <a:pt x="80" y="113"/>
                </a:cubicBezTo>
                <a:cubicBezTo>
                  <a:pt x="48" y="113"/>
                  <a:pt x="48" y="113"/>
                  <a:pt x="48" y="113"/>
                </a:cubicBezTo>
                <a:lnTo>
                  <a:pt x="48" y="121"/>
                </a:lnTo>
                <a:close/>
              </a:path>
            </a:pathLst>
          </a:custGeom>
          <a:solidFill>
            <a:srgbClr val="000000">
              <a:lumMod val="65000"/>
              <a:lumOff val="35000"/>
            </a:srgbClr>
          </a:soli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buClr>
                <a:srgbClr val="FFE600"/>
              </a:buClr>
              <a:buSzPct val="80000"/>
              <a:buFont typeface="Arial" charset="0"/>
              <a:buNone/>
              <a:defRPr/>
            </a:pPr>
            <a:endParaRPr lang="es-PA" sz="1600" kern="0" dirty="0" smtClean="0">
              <a:solidFill>
                <a:srgbClr val="000000"/>
              </a:solidFill>
              <a:latin typeface="EYInterstate Light" pitchFamily="2" charset="0"/>
            </a:endParaRPr>
          </a:p>
        </p:txBody>
      </p:sp>
      <p:sp>
        <p:nvSpPr>
          <p:cNvPr id="81" name="Rectangle 80"/>
          <p:cNvSpPr/>
          <p:nvPr/>
        </p:nvSpPr>
        <p:spPr>
          <a:xfrm>
            <a:off x="2343641" y="2631591"/>
            <a:ext cx="1819839" cy="600164"/>
          </a:xfrm>
          <a:prstGeom prst="rect">
            <a:avLst/>
          </a:prstGeom>
        </p:spPr>
        <p:txBody>
          <a:bodyPr wrap="square">
            <a:spAutoFit/>
          </a:bodyPr>
          <a:lstStyle/>
          <a:p>
            <a:pPr defTabSz="952571">
              <a:buClr>
                <a:srgbClr val="FFC000"/>
              </a:buClr>
              <a:buSzPct val="80000"/>
              <a:buFont typeface="Arial" charset="0"/>
              <a:buNone/>
              <a:tabLst>
                <a:tab pos="185496" algn="l"/>
              </a:tabLst>
              <a:defRPr/>
            </a:pPr>
            <a:r>
              <a:rPr lang="es-PA" sz="1100" kern="0" dirty="0" smtClean="0">
                <a:solidFill>
                  <a:srgbClr val="000000">
                    <a:lumMod val="65000"/>
                    <a:lumOff val="35000"/>
                  </a:srgbClr>
                </a:solidFill>
                <a:latin typeface="Arial" panose="020B0604020202020204" pitchFamily="34" charset="0"/>
                <a:cs typeface="Arial" panose="020B0604020202020204" pitchFamily="34" charset="0"/>
              </a:rPr>
              <a:t>Data básica + </a:t>
            </a:r>
            <a:br>
              <a:rPr lang="es-PA" sz="1100" kern="0" dirty="0" smtClean="0">
                <a:solidFill>
                  <a:srgbClr val="000000">
                    <a:lumMod val="65000"/>
                    <a:lumOff val="35000"/>
                  </a:srgbClr>
                </a:solidFill>
                <a:latin typeface="Arial" panose="020B0604020202020204" pitchFamily="34" charset="0"/>
                <a:cs typeface="Arial" panose="020B0604020202020204" pitchFamily="34" charset="0"/>
              </a:rPr>
            </a:br>
            <a:r>
              <a:rPr lang="es-PA" sz="1100" kern="0" dirty="0" smtClean="0">
                <a:solidFill>
                  <a:srgbClr val="000000">
                    <a:lumMod val="65000"/>
                    <a:lumOff val="35000"/>
                  </a:srgbClr>
                </a:solidFill>
                <a:latin typeface="Arial" panose="020B0604020202020204" pitchFamily="34" charset="0"/>
                <a:cs typeface="Arial" panose="020B0604020202020204" pitchFamily="34" charset="0"/>
              </a:rPr>
              <a:t>Servicios de valor agregado</a:t>
            </a:r>
          </a:p>
        </p:txBody>
      </p:sp>
      <p:cxnSp>
        <p:nvCxnSpPr>
          <p:cNvPr id="82" name="Straight Connector 81"/>
          <p:cNvCxnSpPr/>
          <p:nvPr/>
        </p:nvCxnSpPr>
        <p:spPr>
          <a:xfrm flipH="1">
            <a:off x="1335336" y="3074898"/>
            <a:ext cx="4798" cy="737355"/>
          </a:xfrm>
          <a:prstGeom prst="line">
            <a:avLst/>
          </a:prstGeom>
          <a:noFill/>
          <a:ln w="28575" cap="flat" cmpd="sng" algn="ctr">
            <a:solidFill>
              <a:srgbClr val="00A3AE"/>
            </a:solidFill>
            <a:prstDash val="lgDash"/>
            <a:headEnd type="none" w="med" len="med"/>
            <a:tailEnd type="triangle" w="med" len="med"/>
          </a:ln>
          <a:effectLst/>
        </p:spPr>
      </p:cxnSp>
      <p:grpSp>
        <p:nvGrpSpPr>
          <p:cNvPr id="83" name="Group 82"/>
          <p:cNvGrpSpPr/>
          <p:nvPr/>
        </p:nvGrpSpPr>
        <p:grpSpPr>
          <a:xfrm>
            <a:off x="1976148" y="3420915"/>
            <a:ext cx="497320" cy="548472"/>
            <a:chOff x="3171611" y="1594551"/>
            <a:chExt cx="382979" cy="422371"/>
          </a:xfrm>
          <a:solidFill>
            <a:srgbClr val="000000">
              <a:lumMod val="65000"/>
              <a:lumOff val="35000"/>
            </a:srgbClr>
          </a:solidFill>
        </p:grpSpPr>
        <p:sp>
          <p:nvSpPr>
            <p:cNvPr id="84" name="Freeform 134"/>
            <p:cNvSpPr>
              <a:spLocks/>
            </p:cNvSpPr>
            <p:nvPr/>
          </p:nvSpPr>
          <p:spPr bwMode="auto">
            <a:xfrm>
              <a:off x="3318238" y="1594551"/>
              <a:ext cx="87538" cy="80972"/>
            </a:xfrm>
            <a:custGeom>
              <a:avLst/>
              <a:gdLst>
                <a:gd name="T0" fmla="*/ 23 w 119"/>
                <a:gd name="T1" fmla="*/ 112 h 112"/>
                <a:gd name="T2" fmla="*/ 60 w 119"/>
                <a:gd name="T3" fmla="*/ 86 h 112"/>
                <a:gd name="T4" fmla="*/ 96 w 119"/>
                <a:gd name="T5" fmla="*/ 112 h 112"/>
                <a:gd name="T6" fmla="*/ 84 w 119"/>
                <a:gd name="T7" fmla="*/ 69 h 112"/>
                <a:gd name="T8" fmla="*/ 119 w 119"/>
                <a:gd name="T9" fmla="*/ 42 h 112"/>
                <a:gd name="T10" fmla="*/ 75 w 119"/>
                <a:gd name="T11" fmla="*/ 41 h 112"/>
                <a:gd name="T12" fmla="*/ 60 w 119"/>
                <a:gd name="T13" fmla="*/ 0 h 112"/>
                <a:gd name="T14" fmla="*/ 45 w 119"/>
                <a:gd name="T15" fmla="*/ 41 h 112"/>
                <a:gd name="T16" fmla="*/ 0 w 119"/>
                <a:gd name="T17" fmla="*/ 42 h 112"/>
                <a:gd name="T18" fmla="*/ 36 w 119"/>
                <a:gd name="T19" fmla="*/ 69 h 112"/>
                <a:gd name="T20" fmla="*/ 23 w 119"/>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12">
                  <a:moveTo>
                    <a:pt x="23" y="112"/>
                  </a:moveTo>
                  <a:lnTo>
                    <a:pt x="60" y="86"/>
                  </a:lnTo>
                  <a:lnTo>
                    <a:pt x="96" y="112"/>
                  </a:lnTo>
                  <a:lnTo>
                    <a:pt x="84" y="69"/>
                  </a:lnTo>
                  <a:lnTo>
                    <a:pt x="119" y="42"/>
                  </a:lnTo>
                  <a:lnTo>
                    <a:pt x="75" y="41"/>
                  </a:lnTo>
                  <a:lnTo>
                    <a:pt x="60" y="0"/>
                  </a:lnTo>
                  <a:lnTo>
                    <a:pt x="45" y="41"/>
                  </a:lnTo>
                  <a:lnTo>
                    <a:pt x="0" y="42"/>
                  </a:lnTo>
                  <a:lnTo>
                    <a:pt x="36" y="69"/>
                  </a:lnTo>
                  <a:lnTo>
                    <a:pt x="23" y="112"/>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368" b="0" i="0" u="none" strike="noStrike" kern="0" cap="none" spc="0" normalizeH="0" baseline="0" dirty="0" smtClean="0">
                <a:ln>
                  <a:noFill/>
                </a:ln>
                <a:solidFill>
                  <a:srgbClr val="000000">
                    <a:lumMod val="65000"/>
                    <a:lumOff val="35000"/>
                  </a:srgbClr>
                </a:solidFill>
                <a:effectLst/>
                <a:uLnTx/>
                <a:uFillTx/>
                <a:latin typeface="EYInterstate Light" pitchFamily="2" charset="0"/>
              </a:endParaRPr>
            </a:p>
          </p:txBody>
        </p:sp>
        <p:sp>
          <p:nvSpPr>
            <p:cNvPr id="85" name="Freeform 135"/>
            <p:cNvSpPr>
              <a:spLocks/>
            </p:cNvSpPr>
            <p:nvPr/>
          </p:nvSpPr>
          <p:spPr bwMode="auto">
            <a:xfrm>
              <a:off x="3432037" y="1616436"/>
              <a:ext cx="59089" cy="54711"/>
            </a:xfrm>
            <a:custGeom>
              <a:avLst/>
              <a:gdLst>
                <a:gd name="T0" fmla="*/ 16 w 82"/>
                <a:gd name="T1" fmla="*/ 76 h 76"/>
                <a:gd name="T2" fmla="*/ 41 w 82"/>
                <a:gd name="T3" fmla="*/ 60 h 76"/>
                <a:gd name="T4" fmla="*/ 66 w 82"/>
                <a:gd name="T5" fmla="*/ 76 h 76"/>
                <a:gd name="T6" fmla="*/ 57 w 82"/>
                <a:gd name="T7" fmla="*/ 48 h 76"/>
                <a:gd name="T8" fmla="*/ 82 w 82"/>
                <a:gd name="T9" fmla="*/ 29 h 76"/>
                <a:gd name="T10" fmla="*/ 50 w 82"/>
                <a:gd name="T11" fmla="*/ 29 h 76"/>
                <a:gd name="T12" fmla="*/ 41 w 82"/>
                <a:gd name="T13" fmla="*/ 0 h 76"/>
                <a:gd name="T14" fmla="*/ 30 w 82"/>
                <a:gd name="T15" fmla="*/ 29 h 76"/>
                <a:gd name="T16" fmla="*/ 0 w 82"/>
                <a:gd name="T17" fmla="*/ 29 h 76"/>
                <a:gd name="T18" fmla="*/ 24 w 82"/>
                <a:gd name="T19" fmla="*/ 48 h 76"/>
                <a:gd name="T20" fmla="*/ 16 w 82"/>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6">
                  <a:moveTo>
                    <a:pt x="16" y="76"/>
                  </a:moveTo>
                  <a:lnTo>
                    <a:pt x="41" y="60"/>
                  </a:lnTo>
                  <a:lnTo>
                    <a:pt x="66" y="76"/>
                  </a:lnTo>
                  <a:lnTo>
                    <a:pt x="57" y="48"/>
                  </a:lnTo>
                  <a:lnTo>
                    <a:pt x="82" y="29"/>
                  </a:lnTo>
                  <a:lnTo>
                    <a:pt x="50" y="29"/>
                  </a:lnTo>
                  <a:lnTo>
                    <a:pt x="41" y="0"/>
                  </a:lnTo>
                  <a:lnTo>
                    <a:pt x="30" y="29"/>
                  </a:lnTo>
                  <a:lnTo>
                    <a:pt x="0" y="29"/>
                  </a:lnTo>
                  <a:lnTo>
                    <a:pt x="24" y="48"/>
                  </a:lnTo>
                  <a:lnTo>
                    <a:pt x="16" y="76"/>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368" b="0" i="0" u="none" strike="noStrike" kern="0" cap="none" spc="0" normalizeH="0" baseline="0" dirty="0" smtClean="0">
                <a:ln>
                  <a:noFill/>
                </a:ln>
                <a:solidFill>
                  <a:srgbClr val="000000">
                    <a:lumMod val="65000"/>
                    <a:lumOff val="35000"/>
                  </a:srgbClr>
                </a:solidFill>
                <a:effectLst/>
                <a:uLnTx/>
                <a:uFillTx/>
                <a:latin typeface="EYInterstate Light" pitchFamily="2" charset="0"/>
              </a:endParaRPr>
            </a:p>
          </p:txBody>
        </p:sp>
        <p:sp>
          <p:nvSpPr>
            <p:cNvPr id="86" name="Freeform 136"/>
            <p:cNvSpPr>
              <a:spLocks/>
            </p:cNvSpPr>
            <p:nvPr/>
          </p:nvSpPr>
          <p:spPr bwMode="auto">
            <a:xfrm>
              <a:off x="3515198" y="1647074"/>
              <a:ext cx="39392" cy="35015"/>
            </a:xfrm>
            <a:custGeom>
              <a:avLst/>
              <a:gdLst>
                <a:gd name="T0" fmla="*/ 11 w 52"/>
                <a:gd name="T1" fmla="*/ 48 h 48"/>
                <a:gd name="T2" fmla="*/ 26 w 52"/>
                <a:gd name="T3" fmla="*/ 37 h 48"/>
                <a:gd name="T4" fmla="*/ 41 w 52"/>
                <a:gd name="T5" fmla="*/ 48 h 48"/>
                <a:gd name="T6" fmla="*/ 37 w 52"/>
                <a:gd name="T7" fmla="*/ 30 h 48"/>
                <a:gd name="T8" fmla="*/ 52 w 52"/>
                <a:gd name="T9" fmla="*/ 18 h 48"/>
                <a:gd name="T10" fmla="*/ 33 w 52"/>
                <a:gd name="T11" fmla="*/ 18 h 48"/>
                <a:gd name="T12" fmla="*/ 26 w 52"/>
                <a:gd name="T13" fmla="*/ 0 h 48"/>
                <a:gd name="T14" fmla="*/ 19 w 52"/>
                <a:gd name="T15" fmla="*/ 18 h 48"/>
                <a:gd name="T16" fmla="*/ 0 w 52"/>
                <a:gd name="T17" fmla="*/ 18 h 48"/>
                <a:gd name="T18" fmla="*/ 15 w 52"/>
                <a:gd name="T19" fmla="*/ 30 h 48"/>
                <a:gd name="T20" fmla="*/ 11 w 52"/>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8">
                  <a:moveTo>
                    <a:pt x="11" y="48"/>
                  </a:moveTo>
                  <a:lnTo>
                    <a:pt x="26" y="37"/>
                  </a:lnTo>
                  <a:lnTo>
                    <a:pt x="41" y="48"/>
                  </a:lnTo>
                  <a:lnTo>
                    <a:pt x="37" y="30"/>
                  </a:lnTo>
                  <a:lnTo>
                    <a:pt x="52" y="18"/>
                  </a:lnTo>
                  <a:lnTo>
                    <a:pt x="33" y="18"/>
                  </a:lnTo>
                  <a:lnTo>
                    <a:pt x="26" y="0"/>
                  </a:lnTo>
                  <a:lnTo>
                    <a:pt x="19" y="18"/>
                  </a:lnTo>
                  <a:lnTo>
                    <a:pt x="0" y="18"/>
                  </a:lnTo>
                  <a:lnTo>
                    <a:pt x="15" y="30"/>
                  </a:lnTo>
                  <a:lnTo>
                    <a:pt x="11" y="48"/>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368" b="0" i="0" u="none" strike="noStrike" kern="0" cap="none" spc="0" normalizeH="0" baseline="0" dirty="0" smtClean="0">
                <a:ln>
                  <a:noFill/>
                </a:ln>
                <a:solidFill>
                  <a:srgbClr val="000000">
                    <a:lumMod val="65000"/>
                    <a:lumOff val="35000"/>
                  </a:srgbClr>
                </a:solidFill>
                <a:effectLst/>
                <a:uLnTx/>
                <a:uFillTx/>
                <a:latin typeface="EYInterstate Light" pitchFamily="2" charset="0"/>
              </a:endParaRPr>
            </a:p>
          </p:txBody>
        </p:sp>
        <p:sp>
          <p:nvSpPr>
            <p:cNvPr id="87" name="Freeform 137"/>
            <p:cNvSpPr>
              <a:spLocks/>
            </p:cNvSpPr>
            <p:nvPr/>
          </p:nvSpPr>
          <p:spPr bwMode="auto">
            <a:xfrm>
              <a:off x="3235076" y="1616436"/>
              <a:ext cx="61277" cy="54711"/>
            </a:xfrm>
            <a:custGeom>
              <a:avLst/>
              <a:gdLst>
                <a:gd name="T0" fmla="*/ 17 w 83"/>
                <a:gd name="T1" fmla="*/ 76 h 76"/>
                <a:gd name="T2" fmla="*/ 41 w 83"/>
                <a:gd name="T3" fmla="*/ 60 h 76"/>
                <a:gd name="T4" fmla="*/ 66 w 83"/>
                <a:gd name="T5" fmla="*/ 76 h 76"/>
                <a:gd name="T6" fmla="*/ 58 w 83"/>
                <a:gd name="T7" fmla="*/ 48 h 76"/>
                <a:gd name="T8" fmla="*/ 83 w 83"/>
                <a:gd name="T9" fmla="*/ 29 h 76"/>
                <a:gd name="T10" fmla="*/ 51 w 83"/>
                <a:gd name="T11" fmla="*/ 29 h 76"/>
                <a:gd name="T12" fmla="*/ 41 w 83"/>
                <a:gd name="T13" fmla="*/ 0 h 76"/>
                <a:gd name="T14" fmla="*/ 31 w 83"/>
                <a:gd name="T15" fmla="*/ 29 h 76"/>
                <a:gd name="T16" fmla="*/ 0 w 83"/>
                <a:gd name="T17" fmla="*/ 29 h 76"/>
                <a:gd name="T18" fmla="*/ 25 w 83"/>
                <a:gd name="T19" fmla="*/ 48 h 76"/>
                <a:gd name="T20" fmla="*/ 17 w 83"/>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6">
                  <a:moveTo>
                    <a:pt x="17" y="76"/>
                  </a:moveTo>
                  <a:lnTo>
                    <a:pt x="41" y="60"/>
                  </a:lnTo>
                  <a:lnTo>
                    <a:pt x="66" y="76"/>
                  </a:lnTo>
                  <a:lnTo>
                    <a:pt x="58" y="48"/>
                  </a:lnTo>
                  <a:lnTo>
                    <a:pt x="83" y="29"/>
                  </a:lnTo>
                  <a:lnTo>
                    <a:pt x="51" y="29"/>
                  </a:lnTo>
                  <a:lnTo>
                    <a:pt x="41" y="0"/>
                  </a:lnTo>
                  <a:lnTo>
                    <a:pt x="31" y="29"/>
                  </a:lnTo>
                  <a:lnTo>
                    <a:pt x="0" y="29"/>
                  </a:lnTo>
                  <a:lnTo>
                    <a:pt x="25" y="48"/>
                  </a:lnTo>
                  <a:lnTo>
                    <a:pt x="17" y="76"/>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368" b="0" i="0" u="none" strike="noStrike" kern="0" cap="none" spc="0" normalizeH="0" baseline="0" dirty="0" smtClean="0">
                <a:ln>
                  <a:noFill/>
                </a:ln>
                <a:solidFill>
                  <a:srgbClr val="000000">
                    <a:lumMod val="65000"/>
                    <a:lumOff val="35000"/>
                  </a:srgbClr>
                </a:solidFill>
                <a:effectLst/>
                <a:uLnTx/>
                <a:uFillTx/>
                <a:latin typeface="EYInterstate Light" pitchFamily="2" charset="0"/>
              </a:endParaRPr>
            </a:p>
          </p:txBody>
        </p:sp>
        <p:sp>
          <p:nvSpPr>
            <p:cNvPr id="88" name="Freeform 138"/>
            <p:cNvSpPr>
              <a:spLocks/>
            </p:cNvSpPr>
            <p:nvPr/>
          </p:nvSpPr>
          <p:spPr bwMode="auto">
            <a:xfrm>
              <a:off x="3171611" y="1647074"/>
              <a:ext cx="39392" cy="35015"/>
            </a:xfrm>
            <a:custGeom>
              <a:avLst/>
              <a:gdLst>
                <a:gd name="T0" fmla="*/ 10 w 52"/>
                <a:gd name="T1" fmla="*/ 48 h 48"/>
                <a:gd name="T2" fmla="*/ 26 w 52"/>
                <a:gd name="T3" fmla="*/ 37 h 48"/>
                <a:gd name="T4" fmla="*/ 41 w 52"/>
                <a:gd name="T5" fmla="*/ 48 h 48"/>
                <a:gd name="T6" fmla="*/ 37 w 52"/>
                <a:gd name="T7" fmla="*/ 30 h 48"/>
                <a:gd name="T8" fmla="*/ 52 w 52"/>
                <a:gd name="T9" fmla="*/ 18 h 48"/>
                <a:gd name="T10" fmla="*/ 33 w 52"/>
                <a:gd name="T11" fmla="*/ 18 h 48"/>
                <a:gd name="T12" fmla="*/ 26 w 52"/>
                <a:gd name="T13" fmla="*/ 0 h 48"/>
                <a:gd name="T14" fmla="*/ 19 w 52"/>
                <a:gd name="T15" fmla="*/ 18 h 48"/>
                <a:gd name="T16" fmla="*/ 0 w 52"/>
                <a:gd name="T17" fmla="*/ 18 h 48"/>
                <a:gd name="T18" fmla="*/ 15 w 52"/>
                <a:gd name="T19" fmla="*/ 30 h 48"/>
                <a:gd name="T20" fmla="*/ 10 w 52"/>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8">
                  <a:moveTo>
                    <a:pt x="10" y="48"/>
                  </a:moveTo>
                  <a:lnTo>
                    <a:pt x="26" y="37"/>
                  </a:lnTo>
                  <a:lnTo>
                    <a:pt x="41" y="48"/>
                  </a:lnTo>
                  <a:lnTo>
                    <a:pt x="37" y="30"/>
                  </a:lnTo>
                  <a:lnTo>
                    <a:pt x="52" y="18"/>
                  </a:lnTo>
                  <a:lnTo>
                    <a:pt x="33" y="18"/>
                  </a:lnTo>
                  <a:lnTo>
                    <a:pt x="26" y="0"/>
                  </a:lnTo>
                  <a:lnTo>
                    <a:pt x="19" y="18"/>
                  </a:lnTo>
                  <a:lnTo>
                    <a:pt x="0" y="18"/>
                  </a:lnTo>
                  <a:lnTo>
                    <a:pt x="15" y="30"/>
                  </a:lnTo>
                  <a:lnTo>
                    <a:pt x="10" y="48"/>
                  </a:lnTo>
                  <a:close/>
                </a:path>
              </a:pathLst>
            </a:custGeom>
            <a:grpFill/>
            <a:ln>
              <a:noFill/>
            </a:ln>
          </p:spPr>
          <p:txBody>
            <a:bodyPr vert="horz" wrap="square" lIns="78191" tIns="39095" rIns="78191" bIns="39095"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368" b="0" i="0" u="none" strike="noStrike" kern="0" cap="none" spc="0" normalizeH="0" baseline="0" dirty="0" smtClean="0">
                <a:ln>
                  <a:noFill/>
                </a:ln>
                <a:solidFill>
                  <a:srgbClr val="000000">
                    <a:lumMod val="65000"/>
                    <a:lumOff val="35000"/>
                  </a:srgbClr>
                </a:solidFill>
                <a:effectLst/>
                <a:uLnTx/>
                <a:uFillTx/>
                <a:latin typeface="EYInterstate Light" pitchFamily="2" charset="0"/>
              </a:endParaRPr>
            </a:p>
          </p:txBody>
        </p:sp>
        <p:sp>
          <p:nvSpPr>
            <p:cNvPr id="89" name="Freeform 139"/>
            <p:cNvSpPr>
              <a:spLocks noEditPoints="1"/>
            </p:cNvSpPr>
            <p:nvPr/>
          </p:nvSpPr>
          <p:spPr bwMode="auto">
            <a:xfrm>
              <a:off x="3180365" y="1684277"/>
              <a:ext cx="358905" cy="332645"/>
            </a:xfrm>
            <a:custGeom>
              <a:avLst/>
              <a:gdLst>
                <a:gd name="T0" fmla="*/ 455 w 492"/>
                <a:gd name="T1" fmla="*/ 44 h 457"/>
                <a:gd name="T2" fmla="*/ 386 w 492"/>
                <a:gd name="T3" fmla="*/ 0 h 457"/>
                <a:gd name="T4" fmla="*/ 330 w 492"/>
                <a:gd name="T5" fmla="*/ 44 h 457"/>
                <a:gd name="T6" fmla="*/ 30 w 492"/>
                <a:gd name="T7" fmla="*/ 413 h 457"/>
                <a:gd name="T8" fmla="*/ 0 w 492"/>
                <a:gd name="T9" fmla="*/ 457 h 457"/>
                <a:gd name="T10" fmla="*/ 492 w 492"/>
                <a:gd name="T11" fmla="*/ 415 h 457"/>
                <a:gd name="T12" fmla="*/ 259 w 492"/>
                <a:gd name="T13" fmla="*/ 92 h 457"/>
                <a:gd name="T14" fmla="*/ 319 w 492"/>
                <a:gd name="T15" fmla="*/ 92 h 457"/>
                <a:gd name="T16" fmla="*/ 319 w 492"/>
                <a:gd name="T17" fmla="*/ 152 h 457"/>
                <a:gd name="T18" fmla="*/ 259 w 492"/>
                <a:gd name="T19" fmla="*/ 152 h 457"/>
                <a:gd name="T20" fmla="*/ 259 w 492"/>
                <a:gd name="T21" fmla="*/ 92 h 457"/>
                <a:gd name="T22" fmla="*/ 321 w 492"/>
                <a:gd name="T23" fmla="*/ 281 h 457"/>
                <a:gd name="T24" fmla="*/ 262 w 492"/>
                <a:gd name="T25" fmla="*/ 360 h 457"/>
                <a:gd name="T26" fmla="*/ 321 w 492"/>
                <a:gd name="T27" fmla="*/ 281 h 457"/>
                <a:gd name="T28" fmla="*/ 259 w 492"/>
                <a:gd name="T29" fmla="*/ 183 h 457"/>
                <a:gd name="T30" fmla="*/ 319 w 492"/>
                <a:gd name="T31" fmla="*/ 183 h 457"/>
                <a:gd name="T32" fmla="*/ 319 w 492"/>
                <a:gd name="T33" fmla="*/ 244 h 457"/>
                <a:gd name="T34" fmla="*/ 259 w 492"/>
                <a:gd name="T35" fmla="*/ 244 h 457"/>
                <a:gd name="T36" fmla="*/ 259 w 492"/>
                <a:gd name="T37" fmla="*/ 183 h 457"/>
                <a:gd name="T38" fmla="*/ 164 w 492"/>
                <a:gd name="T39" fmla="*/ 92 h 457"/>
                <a:gd name="T40" fmla="*/ 225 w 492"/>
                <a:gd name="T41" fmla="*/ 92 h 457"/>
                <a:gd name="T42" fmla="*/ 225 w 492"/>
                <a:gd name="T43" fmla="*/ 152 h 457"/>
                <a:gd name="T44" fmla="*/ 164 w 492"/>
                <a:gd name="T45" fmla="*/ 152 h 457"/>
                <a:gd name="T46" fmla="*/ 164 w 492"/>
                <a:gd name="T47" fmla="*/ 92 h 457"/>
                <a:gd name="T48" fmla="*/ 164 w 492"/>
                <a:gd name="T49" fmla="*/ 183 h 457"/>
                <a:gd name="T50" fmla="*/ 225 w 492"/>
                <a:gd name="T51" fmla="*/ 183 h 457"/>
                <a:gd name="T52" fmla="*/ 225 w 492"/>
                <a:gd name="T53" fmla="*/ 244 h 457"/>
                <a:gd name="T54" fmla="*/ 164 w 492"/>
                <a:gd name="T55" fmla="*/ 244 h 457"/>
                <a:gd name="T56" fmla="*/ 164 w 492"/>
                <a:gd name="T57" fmla="*/ 183 h 457"/>
                <a:gd name="T58" fmla="*/ 222 w 492"/>
                <a:gd name="T59" fmla="*/ 281 h 457"/>
                <a:gd name="T60" fmla="*/ 162 w 492"/>
                <a:gd name="T61" fmla="*/ 360 h 457"/>
                <a:gd name="T62" fmla="*/ 130 w 492"/>
                <a:gd name="T63" fmla="*/ 409 h 457"/>
                <a:gd name="T64" fmla="*/ 70 w 492"/>
                <a:gd name="T65" fmla="*/ 281 h 457"/>
                <a:gd name="T66" fmla="*/ 130 w 492"/>
                <a:gd name="T67" fmla="*/ 409 h 457"/>
                <a:gd name="T68" fmla="*/ 70 w 492"/>
                <a:gd name="T69" fmla="*/ 244 h 457"/>
                <a:gd name="T70" fmla="*/ 130 w 492"/>
                <a:gd name="T71" fmla="*/ 183 h 457"/>
                <a:gd name="T72" fmla="*/ 130 w 492"/>
                <a:gd name="T73" fmla="*/ 152 h 457"/>
                <a:gd name="T74" fmla="*/ 70 w 492"/>
                <a:gd name="T75" fmla="*/ 92 h 457"/>
                <a:gd name="T76" fmla="*/ 130 w 492"/>
                <a:gd name="T77" fmla="*/ 152 h 457"/>
                <a:gd name="T78" fmla="*/ 159 w 492"/>
                <a:gd name="T79" fmla="*/ 411 h 457"/>
                <a:gd name="T80" fmla="*/ 412 w 492"/>
                <a:gd name="T81" fmla="*/ 393 h 457"/>
                <a:gd name="T82" fmla="*/ 414 w 492"/>
                <a:gd name="T83" fmla="*/ 360 h 457"/>
                <a:gd name="T84" fmla="*/ 353 w 492"/>
                <a:gd name="T85" fmla="*/ 281 h 457"/>
                <a:gd name="T86" fmla="*/ 414 w 492"/>
                <a:gd name="T87" fmla="*/ 360 h 457"/>
                <a:gd name="T88" fmla="*/ 353 w 492"/>
                <a:gd name="T89" fmla="*/ 244 h 457"/>
                <a:gd name="T90" fmla="*/ 414 w 492"/>
                <a:gd name="T91" fmla="*/ 183 h 457"/>
                <a:gd name="T92" fmla="*/ 414 w 492"/>
                <a:gd name="T93" fmla="*/ 152 h 457"/>
                <a:gd name="T94" fmla="*/ 353 w 492"/>
                <a:gd name="T95" fmla="*/ 92 h 457"/>
                <a:gd name="T96" fmla="*/ 414 w 492"/>
                <a:gd name="T97" fmla="*/ 15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457">
                  <a:moveTo>
                    <a:pt x="455" y="415"/>
                  </a:moveTo>
                  <a:lnTo>
                    <a:pt x="455" y="44"/>
                  </a:lnTo>
                  <a:lnTo>
                    <a:pt x="386" y="44"/>
                  </a:lnTo>
                  <a:lnTo>
                    <a:pt x="386" y="0"/>
                  </a:lnTo>
                  <a:lnTo>
                    <a:pt x="330" y="0"/>
                  </a:lnTo>
                  <a:lnTo>
                    <a:pt x="330" y="44"/>
                  </a:lnTo>
                  <a:lnTo>
                    <a:pt x="30" y="44"/>
                  </a:lnTo>
                  <a:lnTo>
                    <a:pt x="30" y="413"/>
                  </a:lnTo>
                  <a:lnTo>
                    <a:pt x="0" y="413"/>
                  </a:lnTo>
                  <a:lnTo>
                    <a:pt x="0" y="457"/>
                  </a:lnTo>
                  <a:lnTo>
                    <a:pt x="492" y="457"/>
                  </a:lnTo>
                  <a:lnTo>
                    <a:pt x="492" y="415"/>
                  </a:lnTo>
                  <a:lnTo>
                    <a:pt x="455" y="415"/>
                  </a:lnTo>
                  <a:close/>
                  <a:moveTo>
                    <a:pt x="259" y="92"/>
                  </a:moveTo>
                  <a:lnTo>
                    <a:pt x="259" y="92"/>
                  </a:lnTo>
                  <a:lnTo>
                    <a:pt x="319" y="92"/>
                  </a:lnTo>
                  <a:lnTo>
                    <a:pt x="319" y="92"/>
                  </a:lnTo>
                  <a:lnTo>
                    <a:pt x="319" y="152"/>
                  </a:lnTo>
                  <a:lnTo>
                    <a:pt x="319" y="152"/>
                  </a:lnTo>
                  <a:lnTo>
                    <a:pt x="259" y="152"/>
                  </a:lnTo>
                  <a:lnTo>
                    <a:pt x="259" y="152"/>
                  </a:lnTo>
                  <a:lnTo>
                    <a:pt x="259" y="92"/>
                  </a:lnTo>
                  <a:lnTo>
                    <a:pt x="259" y="92"/>
                  </a:lnTo>
                  <a:close/>
                  <a:moveTo>
                    <a:pt x="321" y="281"/>
                  </a:moveTo>
                  <a:lnTo>
                    <a:pt x="321" y="360"/>
                  </a:lnTo>
                  <a:lnTo>
                    <a:pt x="262" y="360"/>
                  </a:lnTo>
                  <a:lnTo>
                    <a:pt x="262" y="281"/>
                  </a:lnTo>
                  <a:lnTo>
                    <a:pt x="321" y="281"/>
                  </a:lnTo>
                  <a:close/>
                  <a:moveTo>
                    <a:pt x="259" y="183"/>
                  </a:moveTo>
                  <a:lnTo>
                    <a:pt x="259" y="183"/>
                  </a:lnTo>
                  <a:lnTo>
                    <a:pt x="319" y="183"/>
                  </a:lnTo>
                  <a:lnTo>
                    <a:pt x="319" y="183"/>
                  </a:lnTo>
                  <a:lnTo>
                    <a:pt x="319" y="244"/>
                  </a:lnTo>
                  <a:lnTo>
                    <a:pt x="319" y="244"/>
                  </a:lnTo>
                  <a:lnTo>
                    <a:pt x="259" y="244"/>
                  </a:lnTo>
                  <a:lnTo>
                    <a:pt x="259" y="244"/>
                  </a:lnTo>
                  <a:lnTo>
                    <a:pt x="259" y="183"/>
                  </a:lnTo>
                  <a:lnTo>
                    <a:pt x="259" y="183"/>
                  </a:lnTo>
                  <a:close/>
                  <a:moveTo>
                    <a:pt x="164" y="92"/>
                  </a:moveTo>
                  <a:lnTo>
                    <a:pt x="164" y="92"/>
                  </a:lnTo>
                  <a:lnTo>
                    <a:pt x="225" y="92"/>
                  </a:lnTo>
                  <a:lnTo>
                    <a:pt x="225" y="92"/>
                  </a:lnTo>
                  <a:lnTo>
                    <a:pt x="225" y="152"/>
                  </a:lnTo>
                  <a:lnTo>
                    <a:pt x="225" y="152"/>
                  </a:lnTo>
                  <a:lnTo>
                    <a:pt x="164" y="152"/>
                  </a:lnTo>
                  <a:lnTo>
                    <a:pt x="164" y="152"/>
                  </a:lnTo>
                  <a:lnTo>
                    <a:pt x="164" y="92"/>
                  </a:lnTo>
                  <a:lnTo>
                    <a:pt x="164" y="92"/>
                  </a:lnTo>
                  <a:close/>
                  <a:moveTo>
                    <a:pt x="164" y="183"/>
                  </a:moveTo>
                  <a:lnTo>
                    <a:pt x="164" y="183"/>
                  </a:lnTo>
                  <a:lnTo>
                    <a:pt x="225" y="183"/>
                  </a:lnTo>
                  <a:lnTo>
                    <a:pt x="225" y="183"/>
                  </a:lnTo>
                  <a:lnTo>
                    <a:pt x="225" y="244"/>
                  </a:lnTo>
                  <a:lnTo>
                    <a:pt x="225" y="244"/>
                  </a:lnTo>
                  <a:lnTo>
                    <a:pt x="164" y="244"/>
                  </a:lnTo>
                  <a:lnTo>
                    <a:pt x="164" y="244"/>
                  </a:lnTo>
                  <a:lnTo>
                    <a:pt x="164" y="183"/>
                  </a:lnTo>
                  <a:lnTo>
                    <a:pt x="164" y="183"/>
                  </a:lnTo>
                  <a:close/>
                  <a:moveTo>
                    <a:pt x="162" y="281"/>
                  </a:moveTo>
                  <a:lnTo>
                    <a:pt x="222" y="281"/>
                  </a:lnTo>
                  <a:lnTo>
                    <a:pt x="222" y="360"/>
                  </a:lnTo>
                  <a:lnTo>
                    <a:pt x="162" y="360"/>
                  </a:lnTo>
                  <a:lnTo>
                    <a:pt x="162" y="281"/>
                  </a:lnTo>
                  <a:close/>
                  <a:moveTo>
                    <a:pt x="130" y="409"/>
                  </a:moveTo>
                  <a:lnTo>
                    <a:pt x="70" y="409"/>
                  </a:lnTo>
                  <a:lnTo>
                    <a:pt x="70" y="281"/>
                  </a:lnTo>
                  <a:lnTo>
                    <a:pt x="130" y="281"/>
                  </a:lnTo>
                  <a:lnTo>
                    <a:pt x="130" y="409"/>
                  </a:lnTo>
                  <a:close/>
                  <a:moveTo>
                    <a:pt x="130" y="244"/>
                  </a:moveTo>
                  <a:lnTo>
                    <a:pt x="70" y="244"/>
                  </a:lnTo>
                  <a:lnTo>
                    <a:pt x="70" y="183"/>
                  </a:lnTo>
                  <a:lnTo>
                    <a:pt x="130" y="183"/>
                  </a:lnTo>
                  <a:lnTo>
                    <a:pt x="130" y="244"/>
                  </a:lnTo>
                  <a:close/>
                  <a:moveTo>
                    <a:pt x="130" y="152"/>
                  </a:moveTo>
                  <a:lnTo>
                    <a:pt x="70" y="152"/>
                  </a:lnTo>
                  <a:lnTo>
                    <a:pt x="70" y="92"/>
                  </a:lnTo>
                  <a:lnTo>
                    <a:pt x="130" y="92"/>
                  </a:lnTo>
                  <a:lnTo>
                    <a:pt x="130" y="152"/>
                  </a:lnTo>
                  <a:close/>
                  <a:moveTo>
                    <a:pt x="412" y="411"/>
                  </a:moveTo>
                  <a:lnTo>
                    <a:pt x="159" y="411"/>
                  </a:lnTo>
                  <a:lnTo>
                    <a:pt x="159" y="393"/>
                  </a:lnTo>
                  <a:lnTo>
                    <a:pt x="412" y="393"/>
                  </a:lnTo>
                  <a:lnTo>
                    <a:pt x="412" y="411"/>
                  </a:lnTo>
                  <a:close/>
                  <a:moveTo>
                    <a:pt x="414" y="360"/>
                  </a:moveTo>
                  <a:lnTo>
                    <a:pt x="353" y="360"/>
                  </a:lnTo>
                  <a:lnTo>
                    <a:pt x="353" y="281"/>
                  </a:lnTo>
                  <a:lnTo>
                    <a:pt x="414" y="281"/>
                  </a:lnTo>
                  <a:lnTo>
                    <a:pt x="414" y="360"/>
                  </a:lnTo>
                  <a:close/>
                  <a:moveTo>
                    <a:pt x="414" y="244"/>
                  </a:moveTo>
                  <a:lnTo>
                    <a:pt x="353" y="244"/>
                  </a:lnTo>
                  <a:lnTo>
                    <a:pt x="353" y="183"/>
                  </a:lnTo>
                  <a:lnTo>
                    <a:pt x="414" y="183"/>
                  </a:lnTo>
                  <a:lnTo>
                    <a:pt x="414" y="244"/>
                  </a:lnTo>
                  <a:close/>
                  <a:moveTo>
                    <a:pt x="414" y="152"/>
                  </a:moveTo>
                  <a:lnTo>
                    <a:pt x="353" y="152"/>
                  </a:lnTo>
                  <a:lnTo>
                    <a:pt x="353" y="92"/>
                  </a:lnTo>
                  <a:lnTo>
                    <a:pt x="414" y="92"/>
                  </a:lnTo>
                  <a:lnTo>
                    <a:pt x="414" y="152"/>
                  </a:lnTo>
                  <a:close/>
                </a:path>
              </a:pathLst>
            </a:custGeom>
            <a:solidFill>
              <a:srgbClr val="FFE600"/>
            </a:solidFill>
            <a:ln>
              <a:noFill/>
            </a:ln>
          </p:spPr>
          <p:txBody>
            <a:bodyPr vert="horz" wrap="square" lIns="78191" tIns="39095" rIns="78191" bIns="39095"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
                  <a:srgbClr val="FFE600"/>
                </a:buClr>
                <a:buSzPct val="80000"/>
                <a:buFont typeface="Arial" charset="0"/>
                <a:buNone/>
                <a:tabLst/>
                <a:defRPr/>
              </a:pPr>
              <a:endParaRPr kumimoji="0" lang="es-PA" sz="1368" b="0" i="0" u="none" strike="noStrike" kern="0" cap="none" spc="0" normalizeH="0" baseline="0" dirty="0" smtClean="0">
                <a:ln>
                  <a:noFill/>
                </a:ln>
                <a:solidFill>
                  <a:srgbClr val="000000">
                    <a:lumMod val="65000"/>
                    <a:lumOff val="35000"/>
                  </a:srgbClr>
                </a:solidFill>
                <a:effectLst/>
                <a:uLnTx/>
                <a:uFillTx/>
                <a:latin typeface="EYInterstate Light" pitchFamily="2" charset="0"/>
              </a:endParaRPr>
            </a:p>
          </p:txBody>
        </p:sp>
      </p:grpSp>
      <p:sp>
        <p:nvSpPr>
          <p:cNvPr id="90" name="Rectangle 89"/>
          <p:cNvSpPr/>
          <p:nvPr/>
        </p:nvSpPr>
        <p:spPr>
          <a:xfrm>
            <a:off x="1834779" y="1566609"/>
            <a:ext cx="830677" cy="307777"/>
          </a:xfrm>
          <a:prstGeom prst="rect">
            <a:avLst/>
          </a:prstGeom>
        </p:spPr>
        <p:txBody>
          <a:bodyPr wrap="none">
            <a:spAutoFit/>
          </a:bodyPr>
          <a:lstStyle/>
          <a:p>
            <a:pPr defTabSz="952571">
              <a:buClr>
                <a:srgbClr val="FFC000"/>
              </a:buClr>
              <a:buSzPct val="80000"/>
              <a:buFont typeface="Arial" charset="0"/>
              <a:buNone/>
              <a:tabLst>
                <a:tab pos="185496" algn="l"/>
              </a:tabLst>
              <a:defRPr/>
            </a:pPr>
            <a:r>
              <a:rPr lang="es-PA" sz="1400" b="1" kern="0" dirty="0" smtClean="0">
                <a:solidFill>
                  <a:srgbClr val="000000">
                    <a:lumMod val="65000"/>
                    <a:lumOff val="35000"/>
                  </a:srgbClr>
                </a:solidFill>
                <a:latin typeface="Arial" panose="020B0604020202020204" pitchFamily="34" charset="0"/>
                <a:cs typeface="Arial" panose="020B0604020202020204" pitchFamily="34" charset="0"/>
              </a:rPr>
              <a:t>Bancos</a:t>
            </a:r>
          </a:p>
        </p:txBody>
      </p:sp>
      <p:sp>
        <p:nvSpPr>
          <p:cNvPr id="91" name="Rectangle 90"/>
          <p:cNvSpPr/>
          <p:nvPr/>
        </p:nvSpPr>
        <p:spPr>
          <a:xfrm>
            <a:off x="1774895" y="3928201"/>
            <a:ext cx="941283" cy="307777"/>
          </a:xfrm>
          <a:prstGeom prst="rect">
            <a:avLst/>
          </a:prstGeom>
        </p:spPr>
        <p:txBody>
          <a:bodyPr wrap="none">
            <a:spAutoFit/>
          </a:bodyPr>
          <a:lstStyle/>
          <a:p>
            <a:pPr defTabSz="952571">
              <a:buClr>
                <a:srgbClr val="FFC000"/>
              </a:buClr>
              <a:buSzPct val="80000"/>
              <a:buFont typeface="Arial" charset="0"/>
              <a:buNone/>
              <a:tabLst>
                <a:tab pos="185496" algn="l"/>
              </a:tabLst>
              <a:defRPr/>
            </a:pPr>
            <a:r>
              <a:rPr lang="es-PA" sz="1400" b="1" kern="0" dirty="0" smtClean="0">
                <a:solidFill>
                  <a:srgbClr val="000000"/>
                </a:solidFill>
                <a:latin typeface="Arial" panose="020B0604020202020204" pitchFamily="34" charset="0"/>
                <a:cs typeface="Arial" panose="020B0604020202020204" pitchFamily="34" charset="0"/>
              </a:rPr>
              <a:t>Terceros</a:t>
            </a:r>
          </a:p>
        </p:txBody>
      </p:sp>
      <p:sp>
        <p:nvSpPr>
          <p:cNvPr id="92" name="Rectangle 91"/>
          <p:cNvSpPr/>
          <p:nvPr/>
        </p:nvSpPr>
        <p:spPr>
          <a:xfrm>
            <a:off x="113568" y="3471884"/>
            <a:ext cx="1279517" cy="338554"/>
          </a:xfrm>
          <a:prstGeom prst="rect">
            <a:avLst/>
          </a:prstGeom>
        </p:spPr>
        <p:txBody>
          <a:bodyPr wrap="none">
            <a:spAutoFit/>
          </a:bodyPr>
          <a:lstStyle/>
          <a:p>
            <a:pPr defTabSz="952571">
              <a:buClr>
                <a:srgbClr val="FFC000"/>
              </a:buClr>
              <a:buSzPct val="80000"/>
              <a:buFont typeface="Arial" charset="0"/>
              <a:buNone/>
              <a:tabLst>
                <a:tab pos="185496" algn="l"/>
              </a:tabLst>
              <a:defRPr/>
            </a:pPr>
            <a:r>
              <a:rPr lang="es-PA" sz="1600" kern="0" dirty="0" smtClean="0">
                <a:solidFill>
                  <a:schemeClr val="tx1">
                    <a:lumMod val="65000"/>
                    <a:lumOff val="35000"/>
                  </a:schemeClr>
                </a:solidFill>
                <a:latin typeface="Arial" panose="020B0604020202020204" pitchFamily="34" charset="0"/>
                <a:cs typeface="Arial" panose="020B0604020202020204" pitchFamily="34" charset="0"/>
              </a:rPr>
              <a:t>Open API’s </a:t>
            </a:r>
          </a:p>
        </p:txBody>
      </p:sp>
      <p:cxnSp>
        <p:nvCxnSpPr>
          <p:cNvPr id="93" name="Straight Connector 92"/>
          <p:cNvCxnSpPr/>
          <p:nvPr/>
        </p:nvCxnSpPr>
        <p:spPr>
          <a:xfrm>
            <a:off x="2871913" y="3234552"/>
            <a:ext cx="0" cy="504000"/>
          </a:xfrm>
          <a:prstGeom prst="line">
            <a:avLst/>
          </a:prstGeom>
          <a:noFill/>
          <a:ln w="28575" cap="flat" cmpd="sng" algn="ctr">
            <a:solidFill>
              <a:srgbClr val="00A3AE"/>
            </a:solidFill>
            <a:prstDash val="lgDash"/>
            <a:headEnd type="none" w="med" len="med"/>
            <a:tailEnd type="triangle" w="med" len="med"/>
          </a:ln>
          <a:effectLst/>
        </p:spPr>
      </p:cxnSp>
      <p:cxnSp>
        <p:nvCxnSpPr>
          <p:cNvPr id="94" name="Curved Connector 93"/>
          <p:cNvCxnSpPr/>
          <p:nvPr/>
        </p:nvCxnSpPr>
        <p:spPr>
          <a:xfrm flipV="1">
            <a:off x="2011058" y="2190807"/>
            <a:ext cx="500790" cy="170762"/>
          </a:xfrm>
          <a:prstGeom prst="curvedConnector3">
            <a:avLst>
              <a:gd name="adj1" fmla="val -8328"/>
            </a:avLst>
          </a:prstGeom>
          <a:noFill/>
          <a:ln w="12700" cap="flat" cmpd="sng" algn="ctr">
            <a:solidFill>
              <a:srgbClr val="000000">
                <a:lumMod val="65000"/>
                <a:lumOff val="35000"/>
              </a:srgbClr>
            </a:solidFill>
            <a:prstDash val="solid"/>
            <a:tailEnd type="triangle"/>
          </a:ln>
          <a:effectLst/>
        </p:spPr>
      </p:cxnSp>
      <p:sp>
        <p:nvSpPr>
          <p:cNvPr id="95" name="TextBox 94"/>
          <p:cNvSpPr txBox="1"/>
          <p:nvPr/>
        </p:nvSpPr>
        <p:spPr>
          <a:xfrm>
            <a:off x="5322610" y="1143000"/>
            <a:ext cx="5802590" cy="4027194"/>
          </a:xfrm>
          <a:prstGeom prst="rect">
            <a:avLst/>
          </a:prstGeom>
          <a:solidFill>
            <a:schemeClr val="bg1">
              <a:lumMod val="95000"/>
            </a:schemeClr>
          </a:solidFill>
        </p:spPr>
        <p:txBody>
          <a:bodyPr wrap="square" lIns="108000" tIns="0" rIns="0" bIns="0" rtlCol="0">
            <a:noAutofit/>
          </a:bodyPr>
          <a:lstStyle/>
          <a:p>
            <a:pPr>
              <a:spcAft>
                <a:spcPts val="600"/>
              </a:spcAft>
              <a:buClr>
                <a:srgbClr val="FFE600"/>
              </a:buClr>
              <a:buSzPct val="70000"/>
            </a:pPr>
            <a:r>
              <a:rPr lang="es-PA" b="1" dirty="0" smtClean="0">
                <a:solidFill>
                  <a:schemeClr val="tx1">
                    <a:lumMod val="65000"/>
                    <a:lumOff val="35000"/>
                  </a:schemeClr>
                </a:solidFill>
                <a:latin typeface="Arial" panose="020B0604020202020204" pitchFamily="34" charset="0"/>
                <a:cs typeface="Arial" panose="020B0604020202020204" pitchFamily="34" charset="0"/>
              </a:rPr>
              <a:t>Instituciones financieras </a:t>
            </a:r>
            <a:r>
              <a:rPr lang="es-PA" b="1" dirty="0" smtClean="0">
                <a:solidFill>
                  <a:schemeClr val="tx1">
                    <a:lumMod val="65000"/>
                    <a:lumOff val="35000"/>
                  </a:schemeClr>
                </a:solidFill>
                <a:latin typeface="Arial" panose="020B0604020202020204" pitchFamily="34" charset="0"/>
                <a:cs typeface="Arial" panose="020B0604020202020204" pitchFamily="34" charset="0"/>
              </a:rPr>
              <a:t>están </a:t>
            </a:r>
            <a:r>
              <a:rPr lang="es-PA" b="1" dirty="0" smtClean="0">
                <a:solidFill>
                  <a:schemeClr val="tx1">
                    <a:lumMod val="65000"/>
                    <a:lumOff val="35000"/>
                  </a:schemeClr>
                </a:solidFill>
                <a:latin typeface="Arial" panose="020B0604020202020204" pitchFamily="34" charset="0"/>
                <a:cs typeface="Arial" panose="020B0604020202020204" pitchFamily="34" charset="0"/>
              </a:rPr>
              <a:t>aprovechando los enfoques de Apificación para generar nuevos flujos de ingresos orientados inicialmente a:</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600" dirty="0" smtClean="0">
                <a:solidFill>
                  <a:schemeClr val="tx1">
                    <a:lumMod val="65000"/>
                    <a:lumOff val="35000"/>
                  </a:schemeClr>
                </a:solidFill>
                <a:latin typeface="Arial" panose="020B0604020202020204" pitchFamily="34" charset="0"/>
                <a:cs typeface="Arial" panose="020B0604020202020204" pitchFamily="34" charset="0"/>
              </a:rPr>
              <a:t>Distribuir información del cliente</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600" dirty="0" smtClean="0">
                <a:solidFill>
                  <a:schemeClr val="tx1">
                    <a:lumMod val="65000"/>
                    <a:lumOff val="35000"/>
                  </a:schemeClr>
                </a:solidFill>
                <a:latin typeface="Arial" panose="020B0604020202020204" pitchFamily="34" charset="0"/>
                <a:cs typeface="Arial" panose="020B0604020202020204" pitchFamily="34" charset="0"/>
              </a:rPr>
              <a:t>Facilitar los pagos</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600" dirty="0" smtClean="0">
                <a:solidFill>
                  <a:schemeClr val="tx1">
                    <a:lumMod val="65000"/>
                    <a:lumOff val="35000"/>
                  </a:schemeClr>
                </a:solidFill>
                <a:latin typeface="Arial" panose="020B0604020202020204" pitchFamily="34" charset="0"/>
                <a:cs typeface="Arial" panose="020B0604020202020204" pitchFamily="34" charset="0"/>
              </a:rPr>
              <a:t>Distribuir información transaccional</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600" dirty="0" smtClean="0">
                <a:solidFill>
                  <a:schemeClr val="tx1">
                    <a:lumMod val="65000"/>
                    <a:lumOff val="35000"/>
                  </a:schemeClr>
                </a:solidFill>
                <a:latin typeface="Arial" panose="020B0604020202020204" pitchFamily="34" charset="0"/>
                <a:cs typeface="Arial" panose="020B0604020202020204" pitchFamily="34" charset="0"/>
              </a:rPr>
              <a:t>Facilitar el onboarding de nuevos </a:t>
            </a:r>
            <a:r>
              <a:rPr lang="es-PA" sz="1600" dirty="0" smtClean="0">
                <a:solidFill>
                  <a:schemeClr val="tx1">
                    <a:lumMod val="65000"/>
                    <a:lumOff val="35000"/>
                  </a:schemeClr>
                </a:solidFill>
                <a:latin typeface="Arial" panose="020B0604020202020204" pitchFamily="34" charset="0"/>
                <a:cs typeface="Arial" panose="020B0604020202020204" pitchFamily="34" charset="0"/>
              </a:rPr>
              <a:t>clientes atraídos por otras industrias (cross-selling)</a:t>
            </a:r>
            <a:endParaRPr lang="es-PA" sz="1600" dirty="0" smtClean="0">
              <a:solidFill>
                <a:schemeClr val="tx1">
                  <a:lumMod val="65000"/>
                  <a:lumOff val="35000"/>
                </a:schemeClr>
              </a:solidFill>
              <a:latin typeface="Arial" panose="020B0604020202020204" pitchFamily="34" charset="0"/>
              <a:cs typeface="Arial" panose="020B0604020202020204" pitchFamily="34" charset="0"/>
            </a:endParaRP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600" dirty="0" smtClean="0">
                <a:solidFill>
                  <a:schemeClr val="tx1">
                    <a:lumMod val="65000"/>
                    <a:lumOff val="35000"/>
                  </a:schemeClr>
                </a:solidFill>
                <a:latin typeface="Arial" panose="020B0604020202020204" pitchFamily="34" charset="0"/>
                <a:cs typeface="Arial" panose="020B0604020202020204" pitchFamily="34" charset="0"/>
              </a:rPr>
              <a:t>Originación de productos favoreciendo la experiencia del cliente</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600" dirty="0" smtClean="0">
                <a:solidFill>
                  <a:schemeClr val="tx1">
                    <a:lumMod val="65000"/>
                    <a:lumOff val="35000"/>
                  </a:schemeClr>
                </a:solidFill>
                <a:latin typeface="Arial" panose="020B0604020202020204" pitchFamily="34" charset="0"/>
                <a:cs typeface="Arial" panose="020B0604020202020204" pitchFamily="34" charset="0"/>
              </a:rPr>
              <a:t>Promover campañas de mercadeo</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600" dirty="0" smtClean="0">
                <a:solidFill>
                  <a:schemeClr val="tx1">
                    <a:lumMod val="65000"/>
                    <a:lumOff val="35000"/>
                  </a:schemeClr>
                </a:solidFill>
                <a:latin typeface="Arial" panose="020B0604020202020204" pitchFamily="34" charset="0"/>
                <a:cs typeface="Arial" panose="020B0604020202020204" pitchFamily="34" charset="0"/>
              </a:rPr>
              <a:t>Habilitar notificaciones basada en experiencias</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endParaRPr lang="es-PA" sz="1600" dirty="0" smtClean="0">
              <a:solidFill>
                <a:schemeClr val="tx1">
                  <a:lumMod val="65000"/>
                  <a:lumOff val="35000"/>
                </a:schemeClr>
              </a:solidFill>
              <a:latin typeface="Arial" panose="020B0604020202020204" pitchFamily="34" charset="0"/>
              <a:cs typeface="Arial" panose="020B0604020202020204" pitchFamily="34" charset="0"/>
            </a:endParaRP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endParaRPr lang="es-P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Aft>
                <a:spcPts val="600"/>
              </a:spcAft>
              <a:buClr>
                <a:srgbClr val="FFE600"/>
              </a:buClr>
              <a:buSzPct val="70000"/>
              <a:buFont typeface="Arial" panose="020B0604020202020204" pitchFamily="34" charset="0"/>
              <a:buChar char="•"/>
            </a:pPr>
            <a:endParaRPr lang="es-PA"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96" name="Rectangle 95"/>
          <p:cNvSpPr/>
          <p:nvPr/>
        </p:nvSpPr>
        <p:spPr>
          <a:xfrm>
            <a:off x="973204" y="4319920"/>
            <a:ext cx="3056846" cy="2426222"/>
          </a:xfrm>
          <a:prstGeom prst="rect">
            <a:avLst/>
          </a:prstGeom>
          <a:solidFill>
            <a:srgbClr val="646464">
              <a:lumMod val="40000"/>
              <a:lumOff val="60000"/>
            </a:srgbClr>
          </a:solidFill>
          <a:ln w="6350" cap="flat" cmpd="sng" algn="ctr">
            <a:solidFill>
              <a:srgbClr val="808080"/>
            </a:solidFill>
            <a:prstDash val="solid"/>
          </a:ln>
          <a:effectLst/>
        </p:spPr>
        <p:txBody>
          <a:bodyPr lIns="45720" rIns="45720" rtlCol="0" anchor="t" anchorCtr="0"/>
          <a:lstStyle/>
          <a:p>
            <a:pPr marL="228600" marR="0" lvl="0" indent="-228600" algn="ctr" defTabSz="914400" eaLnBrk="1" fontAlgn="auto" latinLnBrk="0" hangingPunct="1">
              <a:lnSpc>
                <a:spcPct val="100000"/>
              </a:lnSpc>
              <a:spcBef>
                <a:spcPts val="0"/>
              </a:spcBef>
              <a:spcAft>
                <a:spcPts val="600"/>
              </a:spcAft>
              <a:buClr>
                <a:srgbClr val="FFE600"/>
              </a:buClr>
              <a:buSzPct val="70000"/>
              <a:buFont typeface="Arial" pitchFamily="34" charset="0"/>
              <a:buChar char="►"/>
              <a:tabLst/>
              <a:defRPr/>
            </a:pPr>
            <a:endParaRPr kumimoji="0" lang="es-PA" sz="1400" b="0" i="0" u="none" strike="noStrike" kern="0" cap="none" spc="0" normalizeH="0" baseline="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97" name="Rectangle 96"/>
          <p:cNvSpPr/>
          <p:nvPr/>
        </p:nvSpPr>
        <p:spPr>
          <a:xfrm>
            <a:off x="930638" y="4334362"/>
            <a:ext cx="2920835" cy="584775"/>
          </a:xfrm>
          <a:prstGeom prst="rect">
            <a:avLst/>
          </a:prstGeom>
        </p:spPr>
        <p:txBody>
          <a:bodyPr wrap="square">
            <a:spAutoFit/>
          </a:bodyPr>
          <a:lstStyle/>
          <a:p>
            <a:pPr algn="ctr" defTabSz="952571">
              <a:buClr>
                <a:srgbClr val="FFC000"/>
              </a:buClr>
              <a:buSzPct val="80000"/>
              <a:buFont typeface="Arial" charset="0"/>
              <a:buNone/>
              <a:tabLst>
                <a:tab pos="185496" algn="l"/>
              </a:tabLst>
              <a:defRPr/>
            </a:pPr>
            <a:r>
              <a:rPr lang="es-PA" sz="1600" b="1" kern="0" dirty="0" smtClean="0">
                <a:solidFill>
                  <a:schemeClr val="tx1">
                    <a:lumMod val="75000"/>
                    <a:lumOff val="25000"/>
                  </a:schemeClr>
                </a:solidFill>
                <a:latin typeface="Arial" panose="020B0604020202020204" pitchFamily="34" charset="0"/>
                <a:cs typeface="Arial" panose="020B0604020202020204" pitchFamily="34" charset="0"/>
              </a:rPr>
              <a:t>Algunos casos de uso de monetización de API’s</a:t>
            </a:r>
          </a:p>
        </p:txBody>
      </p:sp>
      <p:sp>
        <p:nvSpPr>
          <p:cNvPr id="98" name="Rectangle 97"/>
          <p:cNvSpPr/>
          <p:nvPr/>
        </p:nvSpPr>
        <p:spPr>
          <a:xfrm>
            <a:off x="948899" y="5078358"/>
            <a:ext cx="2902574" cy="1911292"/>
          </a:xfrm>
          <a:prstGeom prst="rect">
            <a:avLst/>
          </a:prstGeom>
        </p:spPr>
        <p:txBody>
          <a:bodyPr wrap="square">
            <a:spAutoFit/>
          </a:bodyPr>
          <a:lstStyle/>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400" dirty="0" smtClean="0">
                <a:solidFill>
                  <a:srgbClr val="000000"/>
                </a:solidFill>
                <a:latin typeface="Arial" panose="020B0604020202020204" pitchFamily="34" charset="0"/>
                <a:cs typeface="Arial" panose="020B0604020202020204" pitchFamily="34" charset="0"/>
              </a:rPr>
              <a:t>Ingreso compartido por el uso de un bien o servicio</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400" dirty="0" smtClean="0">
                <a:solidFill>
                  <a:srgbClr val="000000"/>
                </a:solidFill>
                <a:latin typeface="Arial" panose="020B0604020202020204" pitchFamily="34" charset="0"/>
                <a:cs typeface="Arial" panose="020B0604020202020204" pitchFamily="34" charset="0"/>
              </a:rPr>
              <a:t>Fees por uso </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400" dirty="0" smtClean="0">
                <a:solidFill>
                  <a:srgbClr val="000000"/>
                </a:solidFill>
                <a:latin typeface="Arial" panose="020B0604020202020204" pitchFamily="34" charset="0"/>
                <a:cs typeface="Arial" panose="020B0604020202020204" pitchFamily="34" charset="0"/>
              </a:rPr>
              <a:t>Fees por cada llamada al API</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r>
              <a:rPr lang="es-PA" sz="1400" dirty="0" smtClean="0">
                <a:solidFill>
                  <a:srgbClr val="000000"/>
                </a:solidFill>
                <a:latin typeface="Arial" panose="020B0604020202020204" pitchFamily="34" charset="0"/>
                <a:cs typeface="Arial" panose="020B0604020202020204" pitchFamily="34" charset="0"/>
              </a:rPr>
              <a:t>Fees por transacción o paquetes transaccionales</a:t>
            </a:r>
          </a:p>
          <a:p>
            <a:pPr marL="180000" indent="-180000" fontAlgn="base">
              <a:lnSpc>
                <a:spcPct val="90000"/>
              </a:lnSpc>
              <a:spcBef>
                <a:spcPts val="600"/>
              </a:spcBef>
              <a:spcAft>
                <a:spcPts val="300"/>
              </a:spcAft>
              <a:buClr>
                <a:srgbClr val="FFE600"/>
              </a:buClr>
              <a:buSzPct val="70000"/>
              <a:buFont typeface="Arial" panose="020B0604020202020204" pitchFamily="34" charset="0"/>
              <a:buChar char="►"/>
            </a:pPr>
            <a:endParaRPr lang="es-PA" sz="1400" dirty="0" smtClean="0">
              <a:solidFill>
                <a:srgbClr val="000000"/>
              </a:solidFill>
              <a:latin typeface="Arial" panose="020B0604020202020204" pitchFamily="34" charset="0"/>
              <a:cs typeface="Arial" panose="020B0604020202020204" pitchFamily="34" charset="0"/>
            </a:endParaRPr>
          </a:p>
        </p:txBody>
      </p:sp>
      <p:sp>
        <p:nvSpPr>
          <p:cNvPr id="41" name="Rectangle 40"/>
          <p:cNvSpPr/>
          <p:nvPr/>
        </p:nvSpPr>
        <p:spPr>
          <a:xfrm>
            <a:off x="5322608" y="5237926"/>
            <a:ext cx="5802591" cy="1512000"/>
          </a:xfrm>
          <a:prstGeom prst="rect">
            <a:avLst/>
          </a:prstGeom>
          <a:solidFill>
            <a:schemeClr val="accent5"/>
          </a:solidFill>
          <a:ln w="6350" cap="flat" cmpd="sng" algn="ctr">
            <a:solidFill>
              <a:srgbClr val="C0C0C0"/>
            </a:solidFill>
            <a:prstDash val="solid"/>
          </a:ln>
          <a:effectLst/>
        </p:spPr>
        <p:txBody>
          <a:bodyPr lIns="108000" rIns="45720" rtlCol="0" anchor="ctr" anchorCtr="0"/>
          <a:lstStyle/>
          <a:p>
            <a:pPr marR="0" lvl="0" defTabSz="914400" eaLnBrk="1" fontAlgn="auto" latinLnBrk="0" hangingPunct="1">
              <a:lnSpc>
                <a:spcPct val="100000"/>
              </a:lnSpc>
              <a:spcBef>
                <a:spcPts val="0"/>
              </a:spcBef>
              <a:spcAft>
                <a:spcPts val="600"/>
              </a:spcAft>
              <a:buClr>
                <a:srgbClr val="FFE600"/>
              </a:buClr>
              <a:buSzPct val="70000"/>
              <a:tabLst/>
              <a:defRPr/>
            </a:pPr>
            <a:r>
              <a:rPr lang="es-PA" b="1" kern="0" dirty="0" smtClean="0">
                <a:solidFill>
                  <a:schemeClr val="tx1">
                    <a:lumMod val="75000"/>
                    <a:lumOff val="25000"/>
                  </a:schemeClr>
                </a:solidFill>
                <a:latin typeface="Arial" panose="020B0604020202020204" pitchFamily="34" charset="0"/>
                <a:cs typeface="Arial" panose="020B0604020202020204" pitchFamily="34" charset="0"/>
              </a:rPr>
              <a:t>Los enfoques de APIficación También están generando valor al fomentar la integración con otras industrias como: transporte, consumo masivo, salud y turismo</a:t>
            </a:r>
            <a:endParaRPr kumimoji="0" lang="es-PA" b="1" i="0" u="none" strike="noStrike" kern="0" cap="none" spc="0" normalizeH="0" baseline="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cxnSp>
        <p:nvCxnSpPr>
          <p:cNvPr id="53" name="Straight Connector 52"/>
          <p:cNvCxnSpPr/>
          <p:nvPr/>
        </p:nvCxnSpPr>
        <p:spPr>
          <a:xfrm>
            <a:off x="5322609" y="5198533"/>
            <a:ext cx="72000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7915" y="1265446"/>
            <a:ext cx="412292" cy="584775"/>
          </a:xfrm>
          <a:prstGeom prst="rect">
            <a:avLst/>
          </a:prstGeom>
          <a:noFill/>
        </p:spPr>
        <p:txBody>
          <a:bodyPr wrap="none" rtlCol="0">
            <a:spAutoFit/>
          </a:bodyPr>
          <a:lstStyle/>
          <a:p>
            <a:r>
              <a:rPr lang="es-PA" sz="3200" b="1" dirty="0" smtClean="0">
                <a:solidFill>
                  <a:schemeClr val="tx1">
                    <a:lumMod val="75000"/>
                    <a:lumOff val="25000"/>
                  </a:schemeClr>
                </a:solidFill>
                <a:latin typeface="Arial" panose="020B0604020202020204" pitchFamily="34" charset="0"/>
                <a:cs typeface="Arial" panose="020B0604020202020204" pitchFamily="34" charset="0"/>
              </a:rPr>
              <a:t>1</a:t>
            </a:r>
            <a:endParaRPr lang="es-PA"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TextBox 56"/>
          <p:cNvSpPr txBox="1"/>
          <p:nvPr/>
        </p:nvSpPr>
        <p:spPr>
          <a:xfrm>
            <a:off x="4727915" y="5089931"/>
            <a:ext cx="412292" cy="584775"/>
          </a:xfrm>
          <a:prstGeom prst="rect">
            <a:avLst/>
          </a:prstGeom>
          <a:noFill/>
        </p:spPr>
        <p:txBody>
          <a:bodyPr wrap="none" rtlCol="0">
            <a:spAutoFit/>
          </a:bodyPr>
          <a:lstStyle/>
          <a:p>
            <a:r>
              <a:rPr lang="es-PA" sz="3200" b="1" dirty="0" smtClean="0">
                <a:solidFill>
                  <a:schemeClr val="tx1">
                    <a:lumMod val="75000"/>
                    <a:lumOff val="25000"/>
                  </a:schemeClr>
                </a:solidFill>
                <a:latin typeface="Arial" panose="020B0604020202020204" pitchFamily="34" charset="0"/>
                <a:cs typeface="Arial" panose="020B0604020202020204" pitchFamily="34" charset="0"/>
              </a:rPr>
              <a:t>2</a:t>
            </a:r>
            <a:endParaRPr lang="es-PA"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66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m33678f12b5049c39a1c696686f3f70e xmlns="35818088-e62d-4edf-bbb6-409430aef268">
      <Terms xmlns="http://schemas.microsoft.com/office/infopath/2007/PartnerControls">
        <TermInfo xmlns="http://schemas.microsoft.com/office/infopath/2007/PartnerControls">
          <TermName xmlns="http://schemas.microsoft.com/office/infopath/2007/PartnerControls">(EMEIA) Digital and Customer</TermName>
          <TermId xmlns="http://schemas.microsoft.com/office/infopath/2007/PartnerControls">73882d75-3c3e-40b6-9037-327c09c6755d</TermId>
        </TermInfo>
        <TermInfo xmlns="http://schemas.microsoft.com/office/infopath/2007/PartnerControls">
          <TermName xmlns="http://schemas.microsoft.com/office/infopath/2007/PartnerControls">Digital Experience</TermName>
          <TermId xmlns="http://schemas.microsoft.com/office/infopath/2007/PartnerControls">cd26e1e5-7097-4262-9165-ade35bba82cb</TermId>
        </TermInfo>
        <TermInfo xmlns="http://schemas.microsoft.com/office/infopath/2007/PartnerControls">
          <TermName xmlns="http://schemas.microsoft.com/office/infopath/2007/PartnerControls">Digital Strategy</TermName>
          <TermId xmlns="http://schemas.microsoft.com/office/infopath/2007/PartnerControls">67e0fa77-889b-49a0-8119-9e939023ab81</TermId>
        </TermInfo>
      </Terms>
    </m33678f12b5049c39a1c696686f3f70e>
    <Classification_x0020_Status xmlns="35818088-e62d-4edf-bbb6-409430aef268" xsi:nil="true"/>
    <EYAbstract xmlns="35818088-e62d-4edf-bbb6-409430aef268">Proposal to develop a digital strategy based on a methodological framework, capable of supporting the firm across two action areas: strategic view, and organization efficiency. 
</EYAbstract>
    <EYCopyright xmlns="35818088-e62d-4edf-bbb6-409430aef268" xsi:nil="true"/>
    <EYKArchiveHistoryLog xmlns="19adbeff-1f70-49b0-bb78-230e8a3e1da5" xsi:nil="true"/>
    <b4187e12891e46deb4d240a4b28bdb90 xmlns="35818088-e62d-4edf-bbb6-409430aef26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556a818d-2fa5-4ece-a7c0-2ca1d2dc5c77</TermId>
        </TermInfo>
      </Terms>
    </b4187e12891e46deb4d240a4b28bdb90>
    <TaxKeywordTaxHTField xmlns="35818088-e62d-4edf-bbb6-409430aef268">
      <Terms xmlns="http://schemas.microsoft.com/office/infopath/2007/PartnerControls"/>
    </TaxKeywordTaxHTField>
    <m36b233319544d999b8f04858985d3e8 xmlns="35818088-e62d-4edf-bbb6-409430aef268">
      <Terms xmlns="http://schemas.microsoft.com/office/infopath/2007/PartnerControls"/>
    </m36b233319544d999b8f04858985d3e8>
    <EYMajorPubDate xmlns="35818088-e62d-4edf-bbb6-409430aef268">2018-04-26T22:00:00+00:00</EYMajorPubDate>
    <EYScoreNo xmlns="35818088-e62d-4edf-bbb6-409430aef268" xsi:nil="true"/>
    <EYExtranetPublication xmlns="35818088-e62d-4edf-bbb6-409430aef268">false</EYExtranetPublication>
    <EYEYOnly xmlns="35818088-e62d-4edf-bbb6-409430aef268">true</EYEYOnly>
    <i8aa7114bb7641bd86d3a4ccb4853306 xmlns="35818088-e62d-4edf-bbb6-409430aef268">
      <Terms xmlns="http://schemas.microsoft.com/office/infopath/2007/PartnerControls"/>
    </i8aa7114bb7641bd86d3a4ccb4853306>
    <EYEYAuthors xmlns="35818088-e62d-4edf-bbb6-409430aef268">
      <UserInfo>
        <DisplayName>i:0#.w|itey\filippo.mastropietro</DisplayName>
        <AccountId>23143</AccountId>
        <AccountType/>
      </UserInfo>
    </EYEYAuthors>
    <k8128b1c45734e36a24fce652bc7ffb7 xmlns="35818088-e62d-4edf-bbb6-409430aef268">
      <Terms xmlns="http://schemas.microsoft.com/office/infopath/2007/PartnerControls">
        <TermInfo xmlns="http://schemas.microsoft.com/office/infopath/2007/PartnerControls">
          <TermName xmlns="http://schemas.microsoft.com/office/infopath/2007/PartnerControls">Experience</TermName>
          <TermId xmlns="http://schemas.microsoft.com/office/infopath/2007/PartnerControls">85fbffc4-46e7-4044-aa21-be66c6c9d358</TermId>
        </TermInfo>
        <TermInfo xmlns="http://schemas.microsoft.com/office/infopath/2007/PartnerControls">
          <TermName xmlns="http://schemas.microsoft.com/office/infopath/2007/PartnerControls">Innovation Strategy</TermName>
          <TermId xmlns="http://schemas.microsoft.com/office/infopath/2007/PartnerControls">9c33e431-ffa1-4db5-89cb-20e62753d9ba</TermId>
        </TermInfo>
        <TermInfo xmlns="http://schemas.microsoft.com/office/infopath/2007/PartnerControls">
          <TermName xmlns="http://schemas.microsoft.com/office/infopath/2007/PartnerControls">Digital Enterprise Strategy (Corporate and Business Unit Strategy)</TermName>
          <TermId xmlns="http://schemas.microsoft.com/office/infopath/2007/PartnerControls">5aa776f2-0bef-4eaa-af93-c2ec4effbef4</TermId>
        </TermInfo>
      </Terms>
    </k8128b1c45734e36a24fce652bc7ffb7>
    <dc12c0fcbaa8400483ae8258ed61b8c8 xmlns="35818088-e62d-4edf-bbb6-409430aef268">
      <Terms xmlns="http://schemas.microsoft.com/office/infopath/2007/PartnerControls"/>
    </dc12c0fcbaa8400483ae8258ed61b8c8>
    <m40646091deb497cae255654379362dd xmlns="35818088-e62d-4edf-bbb6-409430aef268">
      <Terms xmlns="http://schemas.microsoft.com/office/infopath/2007/PartnerControls"/>
    </m40646091deb497cae255654379362dd>
    <EYContact xmlns="35818088-e62d-4edf-bbb6-409430aef268">
      <UserInfo>
        <DisplayName>Filippo Mastropietro</DisplayName>
        <AccountId>23143</AccountId>
        <AccountType/>
      </UserInfo>
    </EYContact>
    <jc981bd8ab5b47fd91abb7684c0f405b xmlns="35818088-e62d-4edf-bbb6-409430aef268">
      <Terms xmlns="http://schemas.microsoft.com/office/infopath/2007/PartnerControls">
        <TermInfo xmlns="http://schemas.microsoft.com/office/infopath/2007/PartnerControls">
          <TermName xmlns="http://schemas.microsoft.com/office/infopath/2007/PartnerControls">EMEIA</TermName>
          <TermId xmlns="http://schemas.microsoft.com/office/infopath/2007/PartnerControls">f996ef64-9eed-4e53-bc49-92020faa37ae</TermId>
        </TermInfo>
        <TermInfo xmlns="http://schemas.microsoft.com/office/infopath/2007/PartnerControls">
          <TermName xmlns="http://schemas.microsoft.com/office/infopath/2007/PartnerControls">FSO EMEIA</TermName>
          <TermId xmlns="http://schemas.microsoft.com/office/infopath/2007/PartnerControls">48ff1e85-6e74-4637-81ae-8f48dce7e9e1</TermId>
        </TermInfo>
      </Terms>
    </jc981bd8ab5b47fd91abb7684c0f405b>
    <i14ea8bbd518495ea0e20ac1ad18c527 xmlns="35818088-e62d-4edf-bbb6-409430aef268">
      <Terms xmlns="http://schemas.microsoft.com/office/infopath/2007/PartnerControls">
        <TermInfo xmlns="http://schemas.microsoft.com/office/infopath/2007/PartnerControls">
          <TermName xmlns="http://schemas.microsoft.com/office/infopath/2007/PartnerControls">Proposals</TermName>
          <TermId xmlns="http://schemas.microsoft.com/office/infopath/2007/PartnerControls">0e2859f4-0935-4a11-8663-d55fd756d7a4</TermId>
        </TermInfo>
      </Terms>
    </i14ea8bbd518495ea0e20ac1ad18c527>
    <e0e024ccac5240e69ae9c38a41bfa7a5 xmlns="35818088-e62d-4edf-bbb6-409430aef268">
      <Terms xmlns="http://schemas.microsoft.com/office/infopath/2007/PartnerControls">
        <TermInfo xmlns="http://schemas.microsoft.com/office/infopath/2007/PartnerControls">
          <TermName xmlns="http://schemas.microsoft.com/office/infopath/2007/PartnerControls">Banking and Capital Markets</TermName>
          <TermId xmlns="http://schemas.microsoft.com/office/infopath/2007/PartnerControls">a740de43-89aa-428b-9281-00e0f9f1c005</TermId>
        </TermInfo>
      </Terms>
    </e0e024ccac5240e69ae9c38a41bfa7a5>
    <EYRelatedItems xmlns="35818088-e62d-4edf-bbb6-409430aef268" xsi:nil="true"/>
    <TaxCatchAll xmlns="35818088-e62d-4edf-bbb6-409430aef268">
      <Value>628</Value>
      <Value>70</Value>
      <Value>661</Value>
      <Value>656</Value>
      <Value>211</Value>
      <Value>8</Value>
      <Value>415</Value>
      <Value>56</Value>
      <Value>2048</Value>
      <Value>5044</Value>
      <Value>193</Value>
      <Value>5</Value>
      <Value>114</Value>
    </TaxCatchAll>
    <EYKNoOfViews xmlns="35818088-e62d-4edf-bbb6-409430aef268">127</EYKNoOfViews>
    <f4bd10f74d714a839685405af33c451c xmlns="35818088-e62d-4edf-bbb6-409430aef268">
      <Terms xmlns="http://schemas.microsoft.com/office/infopath/2007/PartnerControls"/>
    </f4bd10f74d714a839685405af33c451c>
    <jb27e7913892463ea3962391e5e5bf6b xmlns="35818088-e62d-4edf-bbb6-409430aef268">
      <Terms xmlns="http://schemas.microsoft.com/office/infopath/2007/PartnerControls"/>
    </jb27e7913892463ea3962391e5e5bf6b>
    <c94e7723a71c45f09f50228010d0fe70 xmlns="35818088-e62d-4edf-bbb6-409430aef268">
      <Terms xmlns="http://schemas.microsoft.com/office/infopath/2007/PartnerControls">
        <TermInfo xmlns="http://schemas.microsoft.com/office/infopath/2007/PartnerControls">
          <TermName xmlns="http://schemas.microsoft.com/office/infopath/2007/PartnerControls">Advisory - PI - Strategy</TermName>
          <TermId xmlns="http://schemas.microsoft.com/office/infopath/2007/PartnerControls">29ff2829-9b7f-4bc7-9a9e-6433a7fe9169</TermId>
        </TermInfo>
      </Terms>
    </c94e7723a71c45f09f50228010d0fe70>
    <n1dab9d6d8664732849b7aaffb48fb18 xmlns="35818088-e62d-4edf-bbb6-409430aef268">
      <Terms xmlns="http://schemas.microsoft.com/office/infopath/2007/PartnerControls"/>
    </n1dab9d6d8664732849b7aaffb48fb18>
    <EYKLastReviewDate xmlns="35818088-e62d-4edf-bbb6-409430aef268">2018-04-26T22:00:00+00:00</EYKLastReviewDate>
    <EYKNoOfDownloads xmlns="35818088-e62d-4edf-bbb6-409430aef268">29</EYKNoOfDownloads>
    <EYKShelfLife xmlns="35818088-e62d-4edf-bbb6-409430aef268">18</EYKShelfLife>
    <a17f02f1284541ecaf0310cd291db4a5 xmlns="35818088-e62d-4edf-bbb6-409430aef268">
      <Terms xmlns="http://schemas.microsoft.com/office/infopath/2007/PartnerControls">
        <TermInfo xmlns="http://schemas.microsoft.com/office/infopath/2007/PartnerControls">
          <TermName xmlns="http://schemas.microsoft.com/office/infopath/2007/PartnerControls">Financial Services - Digital</TermName>
          <TermId xmlns="http://schemas.microsoft.com/office/infopath/2007/PartnerControls">05069a08-e1d4-404a-85ab-06d3eccc31aa</TermId>
        </TermInfo>
      </Terms>
    </a17f02f1284541ecaf0310cd291db4a5>
    <ExternalSource xmlns="35818088-e62d-4edf-bbb6-409430aef268" xsi:nil="true"/>
    <EYShareHideFromSearch xmlns="35818088-e62d-4edf-bbb6-409430aef268">false</EYShareHideFromSearch>
    <EYKEndorsement xmlns="35818088-e62d-4edf-bbb6-409430aef268" xsi:nil="true"/>
    <_dlc_DocId xmlns="154de3f4-9789-4ccf-a306-dd8c58b260f6">WESQV35HMCJR-1431006416-3448</_dlc_DocId>
    <_dlc_DocIdUrl xmlns="154de3f4-9789-4ccf-a306-dd8c58b260f6">
      <Url>https://sharecontent.ey.net/cms/PursuitMaterials1/_layouts/15/DocIdRedir.aspx?ID=WESQV35HMCJR-1431006416-3448</Url>
      <Description>WESQV35HMCJR-1431006416-3448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Y Knowledge Document" ma:contentTypeID="0x010100826318CDA76982469C2C3CD2CD5847410200FE50EC723BBB4EE093E11CAD7ADFFF7A0018C4691254A94E4D821E09BBE869B76B" ma:contentTypeVersion="30" ma:contentTypeDescription="EY Knowledge Document" ma:contentTypeScope="" ma:versionID="697b53e2e518eeda65fd4398945a2232">
  <xsd:schema xmlns:xsd="http://www.w3.org/2001/XMLSchema" xmlns:xs="http://www.w3.org/2001/XMLSchema" xmlns:p="http://schemas.microsoft.com/office/2006/metadata/properties" xmlns:ns2="35818088-e62d-4edf-bbb6-409430aef268" xmlns:ns3="19adbeff-1f70-49b0-bb78-230e8a3e1da5" xmlns:ns4="154de3f4-9789-4ccf-a306-dd8c58b260f6" targetNamespace="http://schemas.microsoft.com/office/2006/metadata/properties" ma:root="true" ma:fieldsID="ea31aed025ba0c44f94f35d05b228a1c" ns2:_="" ns3:_="" ns4:_="">
    <xsd:import namespace="35818088-e62d-4edf-bbb6-409430aef268"/>
    <xsd:import namespace="19adbeff-1f70-49b0-bb78-230e8a3e1da5"/>
    <xsd:import namespace="154de3f4-9789-4ccf-a306-dd8c58b260f6"/>
    <xsd:element name="properties">
      <xsd:complexType>
        <xsd:sequence>
          <xsd:element name="documentManagement">
            <xsd:complexType>
              <xsd:all>
                <xsd:element ref="ns2:i14ea8bbd518495ea0e20ac1ad18c527" minOccurs="0"/>
                <xsd:element ref="ns2:TaxCatchAll" minOccurs="0"/>
                <xsd:element ref="ns2:TaxCatchAllLabel" minOccurs="0"/>
                <xsd:element ref="ns2:k8128b1c45734e36a24fce652bc7ffb7" minOccurs="0"/>
                <xsd:element ref="ns2:jc981bd8ab5b47fd91abb7684c0f405b" minOccurs="0"/>
                <xsd:element ref="ns2:b4187e12891e46deb4d240a4b28bdb90" minOccurs="0"/>
                <xsd:element ref="ns2:ExternalSource" minOccurs="0"/>
                <xsd:element ref="ns2:EYCopyright" minOccurs="0"/>
                <xsd:element ref="ns2:EYMajorPubDate" minOccurs="0"/>
                <xsd:element ref="ns2:EYScoreNo" minOccurs="0"/>
                <xsd:element ref="ns2:EYAbstract" minOccurs="0"/>
                <xsd:element ref="ns2:EYContact" minOccurs="0"/>
                <xsd:element ref="ns2:EYEYAuthors" minOccurs="0"/>
                <xsd:element ref="ns2:EYExtranetPublication"/>
                <xsd:element ref="ns2:EYEYOnly"/>
                <xsd:element ref="ns2:m33678f12b5049c39a1c696686f3f70e" minOccurs="0"/>
                <xsd:element ref="ns2:i8aa7114bb7641bd86d3a4ccb4853306" minOccurs="0"/>
                <xsd:element ref="ns2:m36b233319544d999b8f04858985d3e8" minOccurs="0"/>
                <xsd:element ref="ns2:m40646091deb497cae255654379362dd" minOccurs="0"/>
                <xsd:element ref="ns2:e0e024ccac5240e69ae9c38a41bfa7a5" minOccurs="0"/>
                <xsd:element ref="ns2:TaxKeywordTaxHTField" minOccurs="0"/>
                <xsd:element ref="ns2:EYRelatedItems" minOccurs="0"/>
                <xsd:element ref="ns2:dc12c0fcbaa8400483ae8258ed61b8c8" minOccurs="0"/>
                <xsd:element ref="ns2:ClassificationDataNoteField" minOccurs="0"/>
                <xsd:element ref="ns2:Classification_x0020_Status" minOccurs="0"/>
                <xsd:element ref="ns2:n1dab9d6d8664732849b7aaffb48fb18" minOccurs="0"/>
                <xsd:element ref="ns2:jb27e7913892463ea3962391e5e5bf6b" minOccurs="0"/>
                <xsd:element ref="ns2:EYKEndorsement" minOccurs="0"/>
                <xsd:element ref="ns2:f4bd10f74d714a839685405af33c451c" minOccurs="0"/>
                <xsd:element ref="ns2:a17f02f1284541ecaf0310cd291db4a5" minOccurs="0"/>
                <xsd:element ref="ns2:c94e7723a71c45f09f50228010d0fe70" minOccurs="0"/>
                <xsd:element ref="ns2:EYKLastReviewDate" minOccurs="0"/>
                <xsd:element ref="ns2:EYKShelfLife" minOccurs="0"/>
                <xsd:element ref="ns2:EYShareHideFromSearch" minOccurs="0"/>
                <xsd:element ref="ns3:EYKArchiveHistoryLog" minOccurs="0"/>
                <xsd:element ref="ns2:EYKNoOfDownloads" minOccurs="0"/>
                <xsd:element ref="ns2:EYKNoOfView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18088-e62d-4edf-bbb6-409430aef268" elementFormDefault="qualified">
    <xsd:import namespace="http://schemas.microsoft.com/office/2006/documentManagement/types"/>
    <xsd:import namespace="http://schemas.microsoft.com/office/infopath/2007/PartnerControls"/>
    <xsd:element name="i14ea8bbd518495ea0e20ac1ad18c527" ma:index="8" ma:taxonomy="true" ma:internalName="i14ea8bbd518495ea0e20ac1ad18c527" ma:taxonomyFieldName="EYContentType" ma:displayName="EY Content Type" ma:fieldId="{214ea8bb-d518-495e-a0e2-0ac1ad18c527}" ma:sspId="9cc9f4e4-efc4-4954-9a3a-92fa8d4fa5d0" ma:termSetId="6505b3fe-eead-400a-9754-f8a94624a621"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c3686048-726e-4987-80e7-b375e00cd2c7}" ma:internalName="TaxCatchAll" ma:showField="CatchAllData" ma:web="154de3f4-9789-4ccf-a306-dd8c58b260f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3686048-726e-4987-80e7-b375e00cd2c7}" ma:internalName="TaxCatchAllLabel" ma:readOnly="true" ma:showField="CatchAllDataLabel" ma:web="154de3f4-9789-4ccf-a306-dd8c58b260f6">
      <xsd:complexType>
        <xsd:complexContent>
          <xsd:extension base="dms:MultiChoiceLookup">
            <xsd:sequence>
              <xsd:element name="Value" type="dms:Lookup" maxOccurs="unbounded" minOccurs="0" nillable="true"/>
            </xsd:sequence>
          </xsd:extension>
        </xsd:complexContent>
      </xsd:complexType>
    </xsd:element>
    <xsd:element name="k8128b1c45734e36a24fce652bc7ffb7" ma:index="12" ma:taxonomy="true" ma:internalName="k8128b1c45734e36a24fce652bc7ffb7" ma:taxonomyFieldName="ServiceLineFunction" ma:displayName="Service Line / Function" ma:fieldId="{48128b1c-4573-4e36-a24f-ce652bc7ffb7}" ma:taxonomyMulti="true" ma:sspId="9cc9f4e4-efc4-4954-9a3a-92fa8d4fa5d0" ma:termSetId="a54bfafd-6ceb-41d3-a4cd-e00da9f478ef" ma:anchorId="00000000-0000-0000-0000-000000000000" ma:open="true" ma:isKeyword="false">
      <xsd:complexType>
        <xsd:sequence>
          <xsd:element ref="pc:Terms" minOccurs="0" maxOccurs="1"/>
        </xsd:sequence>
      </xsd:complexType>
    </xsd:element>
    <xsd:element name="jc981bd8ab5b47fd91abb7684c0f405b" ma:index="14" ma:taxonomy="true" ma:internalName="jc981bd8ab5b47fd91abb7684c0f405b" ma:taxonomyFieldName="GeographicApplicability" ma:displayName="Geographic Applicability" ma:fieldId="{3c981bd8-ab5b-47fd-91ab-b7684c0f405b}" ma:taxonomyMulti="true" ma:sspId="9cc9f4e4-efc4-4954-9a3a-92fa8d4fa5d0" ma:termSetId="d4205efd-bf5c-4aee-a8ac-d84b5a7eb933" ma:anchorId="00000000-0000-0000-0000-000000000000" ma:open="true" ma:isKeyword="false">
      <xsd:complexType>
        <xsd:sequence>
          <xsd:element ref="pc:Terms" minOccurs="0" maxOccurs="1"/>
        </xsd:sequence>
      </xsd:complexType>
    </xsd:element>
    <xsd:element name="b4187e12891e46deb4d240a4b28bdb90" ma:index="16" nillable="true" ma:taxonomy="true" ma:internalName="b4187e12891e46deb4d240a4b28bdb90" ma:taxonomyFieldName="ContentLanguage" ma:displayName="Content Language" ma:readOnly="false" ma:fieldId="{b4187e12-891e-46de-b4d2-40a4b28bdb90}" ma:taxonomyMulti="true" ma:sspId="9cc9f4e4-efc4-4954-9a3a-92fa8d4fa5d0" ma:termSetId="de7f4a9f-9315-4ba0-93d7-d7d3ca1129ab" ma:anchorId="00000000-0000-0000-0000-000000000000" ma:open="true" ma:isKeyword="false">
      <xsd:complexType>
        <xsd:sequence>
          <xsd:element ref="pc:Terms" minOccurs="0" maxOccurs="1"/>
        </xsd:sequence>
      </xsd:complexType>
    </xsd:element>
    <xsd:element name="ExternalSource" ma:index="18" nillable="true" ma:displayName="External Source" ma:description="Identify the organization(s) that produced this file (if applicable); e.g. “Gartner Inc.”  “Greenpeace”. Separate multiple values with a semi-colon (;)" ma:internalName="ExternalSource">
      <xsd:simpleType>
        <xsd:restriction base="dms:Text">
          <xsd:maxLength value="255"/>
        </xsd:restriction>
      </xsd:simpleType>
    </xsd:element>
    <xsd:element name="EYCopyright" ma:index="19" nillable="true" ma:displayName="Copyright" ma:internalName="EYCopyright">
      <xsd:simpleType>
        <xsd:restriction base="dms:Text"/>
      </xsd:simpleType>
    </xsd:element>
    <xsd:element name="EYMajorPubDate" ma:index="20" nillable="true" ma:displayName="Major Publication Date" ma:format="DateOnly" ma:internalName="EYMajorPubDate">
      <xsd:simpleType>
        <xsd:restriction base="dms:DateTime"/>
      </xsd:simpleType>
    </xsd:element>
    <xsd:element name="EYScoreNo" ma:index="21" nillable="true" ma:displayName="SCORE No." ma:internalName="EYScoreNo">
      <xsd:simpleType>
        <xsd:restriction base="dms:Text">
          <xsd:maxLength value="255"/>
        </xsd:restriction>
      </xsd:simpleType>
    </xsd:element>
    <xsd:element name="EYAbstract" ma:index="22" nillable="true" ma:displayName="Abstract" ma:internalName="EYAbstract">
      <xsd:simpleType>
        <xsd:restriction base="dms:Note"/>
      </xsd:simpleType>
    </xsd:element>
    <xsd:element name="EYContact" ma:index="23" nillable="true" ma:displayName="Contact" ma:list="UserInfo" ma:SharePointGroup="0" ma:internalName="EYContact" ma:showField="EMai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YEYAuthors" ma:index="24" nillable="true" ma:displayName="EY Authors" ma:description="Identify the authors of this file" ma:SharePointGroup="0" ma:internalName="EYEYAuthors" ma:showField="EMai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YExtranetPublication" ma:index="25" ma:displayName="For Extranet Publication" ma:default="0" ma:internalName="EYExtranetPublication" ma:readOnly="false">
      <xsd:simpleType>
        <xsd:restriction base="dms:Boolean"/>
      </xsd:simpleType>
    </xsd:element>
    <xsd:element name="EYEYOnly" ma:index="26" ma:displayName="EY Only" ma:default="1" ma:internalName="EYEYOnly" ma:readOnly="false">
      <xsd:simpleType>
        <xsd:restriction base="dms:Boolean"/>
      </xsd:simpleType>
    </xsd:element>
    <xsd:element name="m33678f12b5049c39a1c696686f3f70e" ma:index="27" nillable="true" ma:taxonomy="true" ma:internalName="m33678f12b5049c39a1c696686f3f70e" ma:taxonomyFieldName="EYIssues" ma:displayName="Solution/Integrated Offering" ma:fieldId="{633678f1-2b50-49c3-9a1c-696686f3f70e}" ma:taxonomyMulti="true" ma:sspId="9cc9f4e4-efc4-4954-9a3a-92fa8d4fa5d0" ma:termSetId="239b5997-633a-4b4b-9814-25ca4115df09" ma:anchorId="00000000-0000-0000-0000-000000000000" ma:open="false" ma:isKeyword="false">
      <xsd:complexType>
        <xsd:sequence>
          <xsd:element ref="pc:Terms" minOccurs="0" maxOccurs="1"/>
        </xsd:sequence>
      </xsd:complexType>
    </xsd:element>
    <xsd:element name="i8aa7114bb7641bd86d3a4ccb4853306" ma:index="29" nillable="true" ma:taxonomy="true" ma:internalName="i8aa7114bb7641bd86d3a4ccb4853306" ma:taxonomyFieldName="EYMarketSegment" ma:displayName="Market Segment" ma:fieldId="{28aa7114-bb76-41bd-86d3-a4ccb4853306}" ma:taxonomyMulti="true" ma:sspId="9cc9f4e4-efc4-4954-9a3a-92fa8d4fa5d0" ma:termSetId="32a424d6-4e64-4b6e-858a-4c0b995c8a2e" ma:anchorId="00000000-0000-0000-0000-000000000000" ma:open="false" ma:isKeyword="false">
      <xsd:complexType>
        <xsd:sequence>
          <xsd:element ref="pc:Terms" minOccurs="0" maxOccurs="1"/>
        </xsd:sequence>
      </xsd:complexType>
    </xsd:element>
    <xsd:element name="m36b233319544d999b8f04858985d3e8" ma:index="31" nillable="true" ma:taxonomy="true" ma:internalName="m36b233319544d999b8f04858985d3e8" ma:taxonomyFieldName="EYTargetAudience" ma:displayName="Target Audience" ma:fieldId="{636b2333-1954-4d99-9b8f-04858985d3e8}" ma:taxonomyMulti="true" ma:sspId="9cc9f4e4-efc4-4954-9a3a-92fa8d4fa5d0" ma:termSetId="246796d0-1317-4a0f-adb0-812a08744b49" ma:anchorId="00000000-0000-0000-0000-000000000000" ma:open="false" ma:isKeyword="false">
      <xsd:complexType>
        <xsd:sequence>
          <xsd:element ref="pc:Terms" minOccurs="0" maxOccurs="1"/>
        </xsd:sequence>
      </xsd:complexType>
    </xsd:element>
    <xsd:element name="m40646091deb497cae255654379362dd" ma:index="33" nillable="true" ma:taxonomy="true" ma:internalName="m40646091deb497cae255654379362dd" ma:taxonomyFieldName="EYEndorsement" ma:displayName="Endorsement" ma:readOnly="false" ma:fieldId="{64064609-1deb-497c-ae25-5654379362dd}" ma:taxonomyMulti="true" ma:sspId="9cc9f4e4-efc4-4954-9a3a-92fa8d4fa5d0" ma:termSetId="a17caa84-b9d1-4098-a3de-cadb1307e722" ma:anchorId="00000000-0000-0000-0000-000000000000" ma:open="false" ma:isKeyword="false">
      <xsd:complexType>
        <xsd:sequence>
          <xsd:element ref="pc:Terms" minOccurs="0" maxOccurs="1"/>
        </xsd:sequence>
      </xsd:complexType>
    </xsd:element>
    <xsd:element name="e0e024ccac5240e69ae9c38a41bfa7a5" ma:index="35" nillable="true" ma:taxonomy="true" ma:internalName="e0e024ccac5240e69ae9c38a41bfa7a5" ma:taxonomyFieldName="Sector" ma:displayName="Sector" ma:fieldId="{e0e024cc-ac52-40e6-9ae9-c38a41bfa7a5}" ma:taxonomyMulti="true" ma:sspId="9cc9f4e4-efc4-4954-9a3a-92fa8d4fa5d0" ma:termSetId="a2f97da7-e69b-4e00-a045-c556c68352c3" ma:anchorId="00000000-0000-0000-0000-000000000000" ma:open="true" ma:isKeyword="false">
      <xsd:complexType>
        <xsd:sequence>
          <xsd:element ref="pc:Terms" minOccurs="0" maxOccurs="1"/>
        </xsd:sequence>
      </xsd:complexType>
    </xsd:element>
    <xsd:element name="TaxKeywordTaxHTField" ma:index="37"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EYRelatedItems" ma:index="39" nillable="true" ma:displayName="Related Items" ma:internalName="EYRelatedItems">
      <xsd:simpleType>
        <xsd:restriction base="dms:Note"/>
      </xsd:simpleType>
    </xsd:element>
    <xsd:element name="dc12c0fcbaa8400483ae8258ed61b8c8" ma:index="40" nillable="true" ma:taxonomy="true" ma:internalName="dc12c0fcbaa8400483ae8258ed61b8c8" ma:taxonomyFieldName="EYCommunitySpecificTerms" ma:displayName="Community Specific Terms" ma:fieldId="{dc12c0fc-baa8-4004-83ae-8258ed61b8c8}" ma:taxonomyMulti="true" ma:sspId="9cc9f4e4-efc4-4954-9a3a-92fa8d4fa5d0" ma:termSetId="279c7b15-ecb7-44cd-a7ab-eeea417286fd" ma:anchorId="00000000-0000-0000-0000-000000000000" ma:open="false" ma:isKeyword="false">
      <xsd:complexType>
        <xsd:sequence>
          <xsd:element ref="pc:Terms" minOccurs="0" maxOccurs="1"/>
        </xsd:sequence>
      </xsd:complexType>
    </xsd:element>
    <xsd:element name="ClassificationDataNoteField" ma:index="42" nillable="true" ma:displayName="ClassificationDataNoteField" ma:internalName="ClassificationDataNoteField" ma:readOnly="true">
      <xsd:simpleType>
        <xsd:restriction base="dms:Note"/>
      </xsd:simpleType>
    </xsd:element>
    <xsd:element name="Classification_x0020_Status" ma:index="43" nillable="true" ma:displayName="Classification Status" ma:internalName="Classification_x0020_Status" ma:readOnly="false">
      <xsd:simpleType>
        <xsd:restriction base="dms:Note"/>
      </xsd:simpleType>
    </xsd:element>
    <xsd:element name="n1dab9d6d8664732849b7aaffb48fb18" ma:index="44" nillable="true" ma:taxonomy="true" ma:internalName="n1dab9d6d8664732849b7aaffb48fb18" ma:taxonomyFieldName="MethodName" ma:displayName="Method Name" ma:fieldId="{71dab9d6-d866-4732-849b-7aaffb48fb18}" ma:taxonomyMulti="true" ma:sspId="9cc9f4e4-efc4-4954-9a3a-92fa8d4fa5d0" ma:termSetId="ff854fd0-0285-4ae1-98db-1727847a79ad" ma:anchorId="00000000-0000-0000-0000-000000000000" ma:open="false" ma:isKeyword="false">
      <xsd:complexType>
        <xsd:sequence>
          <xsd:element ref="pc:Terms" minOccurs="0" maxOccurs="1"/>
        </xsd:sequence>
      </xsd:complexType>
    </xsd:element>
    <xsd:element name="jb27e7913892463ea3962391e5e5bf6b" ma:index="46" nillable="true" ma:taxonomy="true" ma:internalName="jb27e7913892463ea3962391e5e5bf6b" ma:taxonomyFieldName="MethodWorkProduct" ma:displayName="Method Work Product" ma:fieldId="{3b27e791-3892-463e-a396-2391e5e5bf6b}" ma:taxonomyMulti="true" ma:sspId="9cc9f4e4-efc4-4954-9a3a-92fa8d4fa5d0" ma:termSetId="5045ebf6-bf91-4ba5-9f35-a166421a658c" ma:anchorId="00000000-0000-0000-0000-000000000000" ma:open="false" ma:isKeyword="false">
      <xsd:complexType>
        <xsd:sequence>
          <xsd:element ref="pc:Terms" minOccurs="0" maxOccurs="1"/>
        </xsd:sequence>
      </xsd:complexType>
    </xsd:element>
    <xsd:element name="EYKEndorsement" ma:index="48" nillable="true" ma:displayName="Endorsement" ma:internalName="EYKEndorsement">
      <xsd:simpleType>
        <xsd:restriction base="dms:Note"/>
      </xsd:simpleType>
    </xsd:element>
    <xsd:element name="f4bd10f74d714a839685405af33c451c" ma:index="49" nillable="true" ma:taxonomy="true" ma:internalName="f4bd10f74d714a839685405af33c451c" ma:taxonomyFieldName="EYKEndorsedBy" ma:displayName="Endorsed By" ma:readOnly="false" ma:fieldId="{f4bd10f7-4d71-4a83-9685-405af33c451c}" ma:taxonomyMulti="true"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a17f02f1284541ecaf0310cd291db4a5" ma:index="51" nillable="true" ma:taxonomy="true" ma:internalName="a17f02f1284541ecaf0310cd291db4a5" ma:taxonomyFieldName="EYKKnowledgeDomainOwner" ma:displayName="Knowledge Domain Owner" ma:fieldId="{a17f02f1-2845-41ec-af03-10cd291db4a5}"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c94e7723a71c45f09f50228010d0fe70" ma:index="53" nillable="true" ma:taxonomy="true" ma:internalName="c94e7723a71c45f09f50228010d0fe70" ma:taxonomyFieldName="EYKRelatedKnowledgeDomain" ma:displayName="Related Knowledge Domain" ma:fieldId="{c94e7723-a71c-45f0-9f50-228010d0fe70}" ma:taxonomyMulti="true" ma:sspId="9cc9f4e4-efc4-4954-9a3a-92fa8d4fa5d0" ma:termSetId="f135dbd5-70a4-496e-bfae-75b7cb045959" ma:anchorId="00000000-0000-0000-0000-000000000000" ma:open="true" ma:isKeyword="false">
      <xsd:complexType>
        <xsd:sequence>
          <xsd:element ref="pc:Terms" minOccurs="0" maxOccurs="1"/>
        </xsd:sequence>
      </xsd:complexType>
    </xsd:element>
    <xsd:element name="EYKLastReviewDate" ma:index="55" nillable="true" ma:displayName="Last Review Date" ma:default="[today]" ma:format="DateOnly" ma:internalName="EYKLastReviewDate">
      <xsd:simpleType>
        <xsd:restriction base="dms:DateTime"/>
      </xsd:simpleType>
    </xsd:element>
    <xsd:element name="EYKShelfLife" ma:index="56" nillable="true" ma:displayName="Shelf Life(in months)" ma:default="18" ma:format="Dropdown" ma:internalName="EYKShelfLife">
      <xsd:simpleType>
        <xsd:restriction base="dms:Choice">
          <xsd:enumeration value="6"/>
          <xsd:enumeration value="12"/>
          <xsd:enumeration value="18"/>
          <xsd:enumeration value="24"/>
        </xsd:restriction>
      </xsd:simpleType>
    </xsd:element>
    <xsd:element name="EYShareHideFromSearch" ma:index="57" nillable="true" ma:displayName="EY Share Hide From Search" ma:default="0" ma:description="EY Share Hide From Search" ma:indexed="true" ma:internalName="EYShareHideFromSearch" ma:readOnly="false">
      <xsd:simpleType>
        <xsd:restriction base="dms:Boolean"/>
      </xsd:simpleType>
    </xsd:element>
    <xsd:element name="EYKNoOfDownloads" ma:index="60" nillable="true" ma:displayName="No Of Downloads" ma:indexed="true" ma:internalName="EYKNoOfDownloads">
      <xsd:simpleType>
        <xsd:restriction base="dms:Number"/>
      </xsd:simpleType>
    </xsd:element>
    <xsd:element name="EYKNoOfViews" ma:index="61" nillable="true" ma:displayName="No Of Views" ma:indexed="true" ma:internalName="EYKNoOfViews">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9adbeff-1f70-49b0-bb78-230e8a3e1da5" elementFormDefault="qualified">
    <xsd:import namespace="http://schemas.microsoft.com/office/2006/documentManagement/types"/>
    <xsd:import namespace="http://schemas.microsoft.com/office/infopath/2007/PartnerControls"/>
    <xsd:element name="EYKArchiveHistoryLog" ma:index="59" nillable="true" ma:displayName="Archive History Log" ma:internalName="EYKArchiveHistoryLog">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4de3f4-9789-4ccf-a306-dd8c58b260f6" elementFormDefault="qualified">
    <xsd:import namespace="http://schemas.microsoft.com/office/2006/documentManagement/types"/>
    <xsd:import namespace="http://schemas.microsoft.com/office/infopath/2007/PartnerControls"/>
    <xsd:element name="_dlc_DocId" ma:index="62" nillable="true" ma:displayName="Document ID Value" ma:description="The value of the document ID assigned to this item." ma:internalName="_dlc_DocId" ma:readOnly="true">
      <xsd:simpleType>
        <xsd:restriction base="dms:Text"/>
      </xsd:simpleType>
    </xsd:element>
    <xsd:element name="_dlc_DocIdUrl" ma:index="6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cc9f4e4-efc4-4954-9a3a-92fa8d4fa5d0" ContentTypeId="0x010100826318CDA76982469C2C3CD2CD5847410200FE50EC723BBB4EE093E11CAD7ADFFF7A"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A67A59-A35E-456C-9BC6-B14F00DB715D}">
  <ds:schemaRefs>
    <ds:schemaRef ds:uri="http://schemas.microsoft.com/office/infopath/2007/PartnerControls"/>
    <ds:schemaRef ds:uri="http://www.w3.org/XML/1998/namespace"/>
    <ds:schemaRef ds:uri="http://schemas.microsoft.com/office/2006/documentManagement/types"/>
    <ds:schemaRef ds:uri="19adbeff-1f70-49b0-bb78-230e8a3e1da5"/>
    <ds:schemaRef ds:uri="http://purl.org/dc/elements/1.1/"/>
    <ds:schemaRef ds:uri="http://schemas.openxmlformats.org/package/2006/metadata/core-properties"/>
    <ds:schemaRef ds:uri="http://purl.org/dc/dcmitype/"/>
    <ds:schemaRef ds:uri="154de3f4-9789-4ccf-a306-dd8c58b260f6"/>
    <ds:schemaRef ds:uri="35818088-e62d-4edf-bbb6-409430aef26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F0698CA-8DEE-412C-955C-3B2413F28C02}">
  <ds:schemaRefs>
    <ds:schemaRef ds:uri="http://schemas.microsoft.com/sharepoint/events"/>
  </ds:schemaRefs>
</ds:datastoreItem>
</file>

<file path=customXml/itemProps3.xml><?xml version="1.0" encoding="utf-8"?>
<ds:datastoreItem xmlns:ds="http://schemas.openxmlformats.org/officeDocument/2006/customXml" ds:itemID="{DE885467-C3B9-4E80-A0ED-3CD5C133E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18088-e62d-4edf-bbb6-409430aef268"/>
    <ds:schemaRef ds:uri="19adbeff-1f70-49b0-bb78-230e8a3e1da5"/>
    <ds:schemaRef ds:uri="154de3f4-9789-4ccf-a306-dd8c58b260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1F219B6-2D4E-4A28-95AC-B98E8B7A3962}">
  <ds:schemaRefs>
    <ds:schemaRef ds:uri="Microsoft.SharePoint.Taxonomy.ContentTypeSync"/>
  </ds:schemaRefs>
</ds:datastoreItem>
</file>

<file path=customXml/itemProps5.xml><?xml version="1.0" encoding="utf-8"?>
<ds:datastoreItem xmlns:ds="http://schemas.openxmlformats.org/officeDocument/2006/customXml" ds:itemID="{969D3172-28BE-4CF5-8542-C75F112940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2620</Words>
  <Application>Microsoft Office PowerPoint</Application>
  <PresentationFormat>Widescreen</PresentationFormat>
  <Paragraphs>458</Paragraphs>
  <Slides>17</Slides>
  <Notes>10</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0" baseType="lpstr">
      <vt:lpstr>Arial</vt:lpstr>
      <vt:lpstr>Calibri</vt:lpstr>
      <vt:lpstr>EYInterstate</vt:lpstr>
      <vt:lpstr>EYInterstate Light</vt:lpstr>
      <vt:lpstr>EYInterstate Light Bold</vt:lpstr>
      <vt:lpstr>EYInterstate Regular</vt:lpstr>
      <vt:lpstr>Interstate-Light</vt:lpstr>
      <vt:lpstr>LF_Kai</vt:lpstr>
      <vt:lpstr>Wingdings</vt:lpstr>
      <vt:lpstr>Office Theme</vt:lpstr>
      <vt:lpstr>EY dark projection</vt:lpstr>
      <vt:lpstr>1_EY dark print</vt:lpstr>
      <vt:lpstr>think-cell Slide</vt:lpstr>
      <vt:lpstr>PowerPoint Presentation</vt:lpstr>
      <vt:lpstr>Lo que la industria financiera está atravesando</vt:lpstr>
      <vt:lpstr>Hoy más que nunca la industria financiera depende de la tecnología para generar valor…</vt:lpstr>
      <vt:lpstr>Hoy más que nunca la industria financiera depende de la tecnología para generar valor…</vt:lpstr>
      <vt:lpstr>Lo que debemos aprender de las plataformas…</vt:lpstr>
      <vt:lpstr>El Banco como una plataforma</vt:lpstr>
      <vt:lpstr>La evolución hacía un banco como plataforma</vt:lpstr>
      <vt:lpstr>Open Banking</vt:lpstr>
      <vt:lpstr>Cómo una estrategia de open banking habilita la generación de nuevos flujos de ingresos</vt:lpstr>
      <vt:lpstr>¿Qué hay de nuevo en los API’s?</vt:lpstr>
      <vt:lpstr>Los bancos están dirigiendo programas Open Banking y uso de API’s para impulsar la transformación digital y habilitar productos y servicios innovadores</vt:lpstr>
      <vt:lpstr>Las API’s y Open Innovation</vt:lpstr>
      <vt:lpstr>El framework estratégico de apificación de EY</vt:lpstr>
      <vt:lpstr>El framework estratégico de apificación de EY</vt:lpstr>
      <vt:lpstr>La estrategia de apificación EY ya ha generado los siguientes beneficios en instituciones de la región</vt:lpstr>
      <vt:lpstr>La implementación de una estrategia de apificación  permitirá evolucionar su ecosistema actual de integración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Development of a Digital Strategy</dc:title>
  <dc:creator/>
  <cp:keywords/>
  <cp:lastModifiedBy/>
  <cp:revision>1</cp:revision>
  <dcterms:created xsi:type="dcterms:W3CDTF">2018-05-24T11:14:55Z</dcterms:created>
  <dcterms:modified xsi:type="dcterms:W3CDTF">2018-09-18T21:17:53Z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EYKEndorsedBy">
    <vt:lpwstr/>
  </property>
  <property fmtid="{D5CDD505-2E9C-101B-9397-08002B2CF9AE}" pid="4" name="LastSaved">
    <vt:filetime>2018-03-05T00:00:00Z</vt:filetime>
  </property>
  <property fmtid="{D5CDD505-2E9C-101B-9397-08002B2CF9AE}" pid="5" name="_dlc_policyId">
    <vt:lpwstr/>
  </property>
  <property fmtid="{D5CDD505-2E9C-101B-9397-08002B2CF9AE}" pid="6" name="EYKKnowledgeDomainOwner">
    <vt:lpwstr>5044;#Financial Services - Digital|05069a08-e1d4-404a-85ab-06d3eccc31aa</vt:lpwstr>
  </property>
  <property fmtid="{D5CDD505-2E9C-101B-9397-08002B2CF9AE}" pid="7" name="ContentTypeId">
    <vt:lpwstr>0x010100826318CDA76982469C2C3CD2CD5847410200FE50EC723BBB4EE093E11CAD7ADFFF7A0018C4691254A94E4D821E09BBE869B76B</vt:lpwstr>
  </property>
  <property fmtid="{D5CDD505-2E9C-101B-9397-08002B2CF9AE}" pid="8" name="EYTargetAudience">
    <vt:lpwstr/>
  </property>
  <property fmtid="{D5CDD505-2E9C-101B-9397-08002B2CF9AE}" pid="9" name="ContentLanguage">
    <vt:lpwstr>5;#English|556a818d-2fa5-4ece-a7c0-2ca1d2dc5c77</vt:lpwstr>
  </property>
  <property fmtid="{D5CDD505-2E9C-101B-9397-08002B2CF9AE}" pid="10" name="EYEndorsement">
    <vt:lpwstr/>
  </property>
  <property fmtid="{D5CDD505-2E9C-101B-9397-08002B2CF9AE}" pid="11" name="ItemRetentionFormula">
    <vt:lpwstr/>
  </property>
  <property fmtid="{D5CDD505-2E9C-101B-9397-08002B2CF9AE}" pid="12" name="ServiceLineFunction">
    <vt:lpwstr>2048;#Experience|85fbffc4-46e7-4044-aa21-be66c6c9d358;#415;#Innovation Strategy|9c33e431-ffa1-4db5-89cb-20e62753d9ba;#193;#Digital Enterprise Strategy (Corporate and Business Unit Strategy)|5aa776f2-0bef-4eaa-af93-c2ec4effbef4</vt:lpwstr>
  </property>
  <property fmtid="{D5CDD505-2E9C-101B-9397-08002B2CF9AE}" pid="13" name="EYContentType">
    <vt:lpwstr>56;#Proposals|0e2859f4-0935-4a11-8663-d55fd756d7a4</vt:lpwstr>
  </property>
  <property fmtid="{D5CDD505-2E9C-101B-9397-08002B2CF9AE}" pid="14" name="MethodWorkProduct">
    <vt:lpwstr/>
  </property>
  <property fmtid="{D5CDD505-2E9C-101B-9397-08002B2CF9AE}" pid="15" name="Creator">
    <vt:lpwstr>Microsoft® PowerPoint® 2013</vt:lpwstr>
  </property>
  <property fmtid="{D5CDD505-2E9C-101B-9397-08002B2CF9AE}" pid="16" name="_docset_NoMedatataSyncRequired">
    <vt:lpwstr>False</vt:lpwstr>
  </property>
  <property fmtid="{D5CDD505-2E9C-101B-9397-08002B2CF9AE}" pid="17" name="EYKRelatedKnowledgeDomain">
    <vt:lpwstr>70;#Advisory - PI - Strategy|29ff2829-9b7f-4bc7-9a9e-6433a7fe9169</vt:lpwstr>
  </property>
  <property fmtid="{D5CDD505-2E9C-101B-9397-08002B2CF9AE}" pid="18" name="GeographicApplicability">
    <vt:lpwstr>8;#EMEIA|f996ef64-9eed-4e53-bc49-92020faa37ae;#211;#FSO EMEIA|48ff1e85-6e74-4637-81ae-8f48dce7e9e1</vt:lpwstr>
  </property>
  <property fmtid="{D5CDD505-2E9C-101B-9397-08002B2CF9AE}" pid="19" name="Sector">
    <vt:lpwstr>114;#Banking and Capital Markets|a740de43-89aa-428b-9281-00e0f9f1c005</vt:lpwstr>
  </property>
  <property fmtid="{D5CDD505-2E9C-101B-9397-08002B2CF9AE}" pid="20" name="EYCommunitySpecificTerms">
    <vt:lpwstr/>
  </property>
  <property fmtid="{D5CDD505-2E9C-101B-9397-08002B2CF9AE}" pid="21" name="EYMarketSegment">
    <vt:lpwstr/>
  </property>
  <property fmtid="{D5CDD505-2E9C-101B-9397-08002B2CF9AE}" pid="22" name="Created">
    <vt:filetime>2018-01-09T00:00:00Z</vt:filetime>
  </property>
  <property fmtid="{D5CDD505-2E9C-101B-9397-08002B2CF9AE}" pid="23" name="EYIssues">
    <vt:lpwstr>628;#(EMEIA) Digital and Customer|73882d75-3c3e-40b6-9037-327c09c6755d;#661;#Digital Experience|cd26e1e5-7097-4262-9165-ade35bba82cb;#656;#Digital Strategy|67e0fa77-889b-49a0-8119-9e939023ab81</vt:lpwstr>
  </property>
  <property fmtid="{D5CDD505-2E9C-101B-9397-08002B2CF9AE}" pid="24" name="MethodName">
    <vt:lpwstr/>
  </property>
  <property fmtid="{D5CDD505-2E9C-101B-9397-08002B2CF9AE}" pid="25" name="CMS_G360Acct">
    <vt:lpwstr/>
  </property>
  <property fmtid="{D5CDD505-2E9C-101B-9397-08002B2CF9AE}" pid="26" name="_dlc_DocIdItemGuid">
    <vt:lpwstr>21218339-4a7f-458d-87d2-336105ce6c8b</vt:lpwstr>
  </property>
  <property fmtid="{D5CDD505-2E9C-101B-9397-08002B2CF9AE}" pid="27" name="CMS_BusinessApprover">
    <vt:lpwstr/>
  </property>
  <property fmtid="{D5CDD505-2E9C-101B-9397-08002B2CF9AE}" pid="28" name="Order">
    <vt:r8>28467800</vt:r8>
  </property>
  <property fmtid="{D5CDD505-2E9C-101B-9397-08002B2CF9AE}" pid="29" name="xd_ProgID">
    <vt:lpwstr/>
  </property>
  <property fmtid="{D5CDD505-2E9C-101B-9397-08002B2CF9AE}" pid="30" name="EYPolicyScope">
    <vt:lpwstr/>
  </property>
  <property fmtid="{D5CDD505-2E9C-101B-9397-08002B2CF9AE}" pid="31" name="EYPolicyEnablerType">
    <vt:lpwstr/>
  </property>
  <property fmtid="{D5CDD505-2E9C-101B-9397-08002B2CF9AE}" pid="32" name="TemplateUrl">
    <vt:lpwstr/>
  </property>
  <property fmtid="{D5CDD505-2E9C-101B-9397-08002B2CF9AE}" pid="33" name="EYRelatedToThisPolicy">
    <vt:lpwstr/>
  </property>
  <property fmtid="{D5CDD505-2E9C-101B-9397-08002B2CF9AE}" pid="34" name="EYRelatedToOtherPolicies">
    <vt:lpwstr/>
  </property>
  <property fmtid="{D5CDD505-2E9C-101B-9397-08002B2CF9AE}" pid="35" name="kd174ad1ba2c40be8bc55586c5552a31">
    <vt:lpwstr/>
  </property>
  <property fmtid="{D5CDD505-2E9C-101B-9397-08002B2CF9AE}" pid="36" name="e3dc88ec9e8b45adafc193f1d32b9f3c">
    <vt:lpwstr/>
  </property>
  <property fmtid="{D5CDD505-2E9C-101B-9397-08002B2CF9AE}" pid="37" name="EYPolicyRevisionComments">
    <vt:lpwstr/>
  </property>
</Properties>
</file>